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9"/>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E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2A91A7-C32E-4A9A-A282-A31C1DAA0023}" type="datetimeFigureOut">
              <a:rPr lang="en-US" smtClean="0"/>
              <a:t>11/10/2014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5502D3-89E3-4915-AB0F-FBB545C395B4}" type="slidenum">
              <a:rPr lang="en-US" smtClean="0"/>
              <a:t>‹#›</a:t>
            </a:fld>
            <a:endParaRPr lang="en-US"/>
          </a:p>
        </p:txBody>
      </p:sp>
    </p:spTree>
    <p:extLst>
      <p:ext uri="{BB962C8B-B14F-4D97-AF65-F5344CB8AC3E}">
        <p14:creationId xmlns:p14="http://schemas.microsoft.com/office/powerpoint/2010/main" val="370103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lstStyle/>
          <a:p>
            <a:pPr algn="r"/>
            <a:fld id="{10F2E62E-F5B3-4B55-91AE-D01DBD886FD7}" type="slidenum">
              <a:rPr lang="en-US" sz="1200">
                <a:latin typeface="Times New Roman" pitchFamily="18" charset="0"/>
              </a:rPr>
              <a:pPr algn="r"/>
              <a:t>3</a:t>
            </a:fld>
            <a:endParaRPr lang="en-US" sz="1200">
              <a:latin typeface="Times New Roman" pitchFamily="18" charset="0"/>
            </a:endParaRPr>
          </a:p>
        </p:txBody>
      </p:sp>
      <p:sp>
        <p:nvSpPr>
          <p:cNvPr id="55299"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55300" name="Rectangle 3"/>
          <p:cNvSpPr>
            <a:spLocks noGrp="1" noChangeArrowheads="1"/>
          </p:cNvSpPr>
          <p:nvPr>
            <p:ph type="body" idx="1"/>
          </p:nvPr>
        </p:nvSpPr>
        <p:spPr bwMode="auto">
          <a:xfrm>
            <a:off x="914400" y="4343401"/>
            <a:ext cx="5029200" cy="4114800"/>
          </a:xfrm>
          <a:noFill/>
        </p:spPr>
        <p:txBody>
          <a:bodyPr wrap="square" lIns="91432" tIns="45716" rIns="91432" bIns="45716" numCol="1" anchor="t" anchorCtr="0" compatLnSpc="1">
            <a:prstTxWarp prst="textNoShape">
              <a:avLst/>
            </a:prstTxWarp>
          </a:bodyPr>
          <a:lstStyle/>
          <a:p>
            <a:pPr eaLnBrk="1" hangingPunct="1"/>
            <a:r>
              <a:rPr lang="en-US" smtClean="0"/>
              <a:t>This is an essential question for this section of the chapter. </a:t>
            </a:r>
          </a:p>
        </p:txBody>
      </p:sp>
    </p:spTree>
    <p:extLst>
      <p:ext uri="{BB962C8B-B14F-4D97-AF65-F5344CB8AC3E}">
        <p14:creationId xmlns:p14="http://schemas.microsoft.com/office/powerpoint/2010/main" val="2642456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lstStyle/>
          <a:p>
            <a:pPr algn="r"/>
            <a:fld id="{486632E2-1258-444F-9545-8A4081A5145E}" type="slidenum">
              <a:rPr lang="en-US" sz="1200">
                <a:latin typeface="Times New Roman" pitchFamily="18" charset="0"/>
              </a:rPr>
              <a:pPr algn="r"/>
              <a:t>4</a:t>
            </a:fld>
            <a:endParaRPr lang="en-US" sz="1200">
              <a:latin typeface="Times New Roman" pitchFamily="18" charset="0"/>
            </a:endParaRPr>
          </a:p>
        </p:txBody>
      </p:sp>
      <p:sp>
        <p:nvSpPr>
          <p:cNvPr id="56323"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56324" name="Rectangle 3"/>
          <p:cNvSpPr>
            <a:spLocks noGrp="1" noChangeArrowheads="1"/>
          </p:cNvSpPr>
          <p:nvPr>
            <p:ph type="body" idx="1"/>
          </p:nvPr>
        </p:nvSpPr>
        <p:spPr bwMode="auto">
          <a:xfrm>
            <a:off x="914400" y="4343401"/>
            <a:ext cx="5029200" cy="4114800"/>
          </a:xfrm>
          <a:noFill/>
        </p:spPr>
        <p:txBody>
          <a:bodyPr wrap="square" lIns="91432" tIns="45716" rIns="91432" bIns="45716"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235371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lstStyle/>
          <a:p>
            <a:pPr algn="r"/>
            <a:fld id="{93C0A416-4F03-4D8E-A749-41B4ADD7D1F1}" type="slidenum">
              <a:rPr lang="en-US" sz="1200">
                <a:latin typeface="Times New Roman" pitchFamily="18" charset="0"/>
              </a:rPr>
              <a:pPr algn="r"/>
              <a:t>6</a:t>
            </a:fld>
            <a:endParaRPr lang="en-US" sz="1200">
              <a:latin typeface="Times New Roman" pitchFamily="18" charset="0"/>
            </a:endParaRPr>
          </a:p>
        </p:txBody>
      </p:sp>
      <p:sp>
        <p:nvSpPr>
          <p:cNvPr id="57347"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57348" name="Rectangle 3"/>
          <p:cNvSpPr>
            <a:spLocks noGrp="1" noChangeArrowheads="1"/>
          </p:cNvSpPr>
          <p:nvPr>
            <p:ph type="body" idx="1"/>
          </p:nvPr>
        </p:nvSpPr>
        <p:spPr bwMode="auto">
          <a:xfrm>
            <a:off x="914400" y="4343401"/>
            <a:ext cx="5029200" cy="4114800"/>
          </a:xfrm>
          <a:noFill/>
        </p:spPr>
        <p:txBody>
          <a:bodyPr wrap="square" lIns="91432" tIns="45716" rIns="91432" bIns="45716"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1411317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lstStyle/>
          <a:p>
            <a:pPr algn="r"/>
            <a:fld id="{1D5DBF3B-FBAB-4E5C-90FF-25314BA031DB}" type="slidenum">
              <a:rPr lang="en-US" sz="1200">
                <a:latin typeface="Times New Roman" pitchFamily="18" charset="0"/>
              </a:rPr>
              <a:pPr algn="r"/>
              <a:t>9</a:t>
            </a:fld>
            <a:endParaRPr lang="en-US" sz="1200">
              <a:latin typeface="Times New Roman" pitchFamily="18" charset="0"/>
            </a:endParaRPr>
          </a:p>
        </p:txBody>
      </p:sp>
      <p:sp>
        <p:nvSpPr>
          <p:cNvPr id="58371"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58372" name="Rectangle 3"/>
          <p:cNvSpPr>
            <a:spLocks noGrp="1" noChangeArrowheads="1"/>
          </p:cNvSpPr>
          <p:nvPr>
            <p:ph type="body" idx="1"/>
          </p:nvPr>
        </p:nvSpPr>
        <p:spPr bwMode="auto">
          <a:xfrm>
            <a:off x="914400" y="4343401"/>
            <a:ext cx="5029200" cy="4114800"/>
          </a:xfrm>
          <a:noFill/>
        </p:spPr>
        <p:txBody>
          <a:bodyPr wrap="square" lIns="91432" tIns="45716" rIns="91432" bIns="45716"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1637758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lstStyle/>
          <a:p>
            <a:pPr algn="r"/>
            <a:fld id="{E2406013-1A06-42B0-AA9C-1E4A0F68F97D}" type="slidenum">
              <a:rPr lang="en-US" sz="1200">
                <a:latin typeface="Times New Roman" pitchFamily="18" charset="0"/>
              </a:rPr>
              <a:pPr algn="r"/>
              <a:t>10</a:t>
            </a:fld>
            <a:endParaRPr lang="en-US" sz="1200">
              <a:latin typeface="Times New Roman" pitchFamily="18" charset="0"/>
            </a:endParaRPr>
          </a:p>
        </p:txBody>
      </p:sp>
      <p:sp>
        <p:nvSpPr>
          <p:cNvPr id="59395"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59396" name="Rectangle 3"/>
          <p:cNvSpPr>
            <a:spLocks noGrp="1" noChangeArrowheads="1"/>
          </p:cNvSpPr>
          <p:nvPr>
            <p:ph type="body" idx="1"/>
          </p:nvPr>
        </p:nvSpPr>
        <p:spPr bwMode="auto">
          <a:xfrm>
            <a:off x="914400" y="4343401"/>
            <a:ext cx="5029200" cy="4114800"/>
          </a:xfrm>
          <a:noFill/>
        </p:spPr>
        <p:txBody>
          <a:bodyPr wrap="square" lIns="91432" tIns="45716" rIns="91432" bIns="45716"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3868464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lstStyle/>
          <a:p>
            <a:pPr algn="r"/>
            <a:fld id="{0D832A73-A026-4BBB-91B8-66B6A46B2EEE}" type="slidenum">
              <a:rPr lang="en-US" sz="1200">
                <a:latin typeface="Times New Roman" pitchFamily="18" charset="0"/>
              </a:rPr>
              <a:pPr algn="r"/>
              <a:t>11</a:t>
            </a:fld>
            <a:endParaRPr lang="en-US" sz="1200">
              <a:latin typeface="Times New Roman" pitchFamily="18" charset="0"/>
            </a:endParaRPr>
          </a:p>
        </p:txBody>
      </p:sp>
      <p:sp>
        <p:nvSpPr>
          <p:cNvPr id="60419"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60420" name="Rectangle 3"/>
          <p:cNvSpPr>
            <a:spLocks noGrp="1" noChangeArrowheads="1"/>
          </p:cNvSpPr>
          <p:nvPr>
            <p:ph type="body" idx="1"/>
          </p:nvPr>
        </p:nvSpPr>
        <p:spPr bwMode="auto">
          <a:xfrm>
            <a:off x="914400" y="4343401"/>
            <a:ext cx="5029200" cy="4114800"/>
          </a:xfrm>
          <a:noFill/>
        </p:spPr>
        <p:txBody>
          <a:bodyPr wrap="square" lIns="91432" tIns="45716" rIns="91432" bIns="45716"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2567444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lIns="91432" tIns="45716" rIns="91432" bIns="45716" anchor="b"/>
          <a:lstStyle/>
          <a:p>
            <a:pPr algn="r"/>
            <a:fld id="{175B136E-4595-4C6A-B359-06DF8CAF5938}" type="slidenum">
              <a:rPr lang="en-US" sz="1200">
                <a:latin typeface="Times New Roman" pitchFamily="18" charset="0"/>
              </a:rPr>
              <a:pPr algn="r"/>
              <a:t>12</a:t>
            </a:fld>
            <a:endParaRPr lang="en-US" sz="1200">
              <a:latin typeface="Times New Roman" pitchFamily="18" charset="0"/>
            </a:endParaRPr>
          </a:p>
        </p:txBody>
      </p:sp>
      <p:sp>
        <p:nvSpPr>
          <p:cNvPr id="61443" name="Rectangle 2"/>
          <p:cNvSpPr>
            <a:spLocks noGrp="1" noRot="1" noChangeAspect="1" noChangeArrowheads="1" noTextEdit="1"/>
          </p:cNvSpPr>
          <p:nvPr>
            <p:ph type="sldImg"/>
          </p:nvPr>
        </p:nvSpPr>
        <p:spPr bwMode="auto">
          <a:xfrm>
            <a:off x="1143000" y="685800"/>
            <a:ext cx="4573588" cy="3429000"/>
          </a:xfrm>
          <a:noFill/>
          <a:ln>
            <a:solidFill>
              <a:srgbClr val="000000"/>
            </a:solidFill>
            <a:miter lim="800000"/>
            <a:headEnd/>
            <a:tailEnd/>
          </a:ln>
        </p:spPr>
      </p:sp>
      <p:sp>
        <p:nvSpPr>
          <p:cNvPr id="61444" name="Rectangle 3"/>
          <p:cNvSpPr>
            <a:spLocks noGrp="1" noChangeArrowheads="1"/>
          </p:cNvSpPr>
          <p:nvPr>
            <p:ph type="body" idx="1"/>
          </p:nvPr>
        </p:nvSpPr>
        <p:spPr bwMode="auto">
          <a:xfrm>
            <a:off x="914400" y="4343401"/>
            <a:ext cx="5029200" cy="4114800"/>
          </a:xfrm>
          <a:noFill/>
        </p:spPr>
        <p:txBody>
          <a:bodyPr wrap="square" lIns="91432" tIns="45716" rIns="91432" bIns="45716"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4085782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911359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485668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3560401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9700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262870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030646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453156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857512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8677248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402291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790070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9700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4856684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35604014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97008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2628704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0306469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4531563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8575127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8677248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4022919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790070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262870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4856684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341FF81-6997-491F-A13F-FCD899469F6D}" type="datetimeFigureOut">
              <a:rPr lang="en-US" smtClean="0"/>
              <a:t>11/10/2014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3560401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030646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41FF81-6997-491F-A13F-FCD899469F6D}" type="datetimeFigureOut">
              <a:rPr lang="en-US" smtClean="0"/>
              <a:t>11/10/2014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45315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41FF81-6997-491F-A13F-FCD899469F6D}" type="datetimeFigureOut">
              <a:rPr lang="en-US" smtClean="0"/>
              <a:t>11/10/2014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85751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1FF81-6997-491F-A13F-FCD899469F6D}" type="datetimeFigureOut">
              <a:rPr lang="en-US" smtClean="0"/>
              <a:t>11/10/2014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286772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402291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41FF81-6997-491F-A13F-FCD899469F6D}"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E8373-AA84-451C-A37B-256DF1EDE7D4}" type="slidenum">
              <a:rPr lang="en-US" smtClean="0"/>
              <a:t>‹#›</a:t>
            </a:fld>
            <a:endParaRPr lang="en-US"/>
          </a:p>
        </p:txBody>
      </p:sp>
    </p:spTree>
    <p:extLst>
      <p:ext uri="{BB962C8B-B14F-4D97-AF65-F5344CB8AC3E}">
        <p14:creationId xmlns:p14="http://schemas.microsoft.com/office/powerpoint/2010/main" val="1790070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41FF81-6997-491F-A13F-FCD899469F6D}" type="datetimeFigureOut">
              <a:rPr lang="en-US" smtClean="0"/>
              <a:t>11/10/2014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E8373-AA84-451C-A37B-256DF1EDE7D4}" type="slidenum">
              <a:rPr lang="en-US" smtClean="0"/>
              <a:t>‹#›</a:t>
            </a:fld>
            <a:endParaRPr lang="en-US"/>
          </a:p>
        </p:txBody>
      </p:sp>
    </p:spTree>
    <p:extLst>
      <p:ext uri="{BB962C8B-B14F-4D97-AF65-F5344CB8AC3E}">
        <p14:creationId xmlns:p14="http://schemas.microsoft.com/office/powerpoint/2010/main" val="1970239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QuestionShape"/>
          <p:cNvSpPr/>
          <p:nvPr userDrawn="1"/>
        </p:nvSpPr>
        <p:spPr>
          <a:xfrm>
            <a:off x="127000" y="127000"/>
            <a:ext cx="8890000" cy="2857500"/>
          </a:xfrm>
          <a:prstGeom prst="rect">
            <a:avLst/>
          </a:prstGeom>
        </p:spPr>
        <p:txBody>
          <a:bodyPr vert="horz" lIns="91440" tIns="45720" rIns="91440" bIns="45720" rtlCol="0" anchor="ctr">
            <a:normAutofit/>
          </a:bodyPr>
          <a:lstStyle/>
          <a:p>
            <a:pPr lvl="0" algn="ctr">
              <a:spcBef>
                <a:spcPct val="0"/>
              </a:spcBef>
              <a:buNone/>
            </a:pPr>
            <a:r>
              <a:rPr lang="en-US" sz="4400" smtClean="0">
                <a:solidFill>
                  <a:schemeClr val="tx1"/>
                </a:solidFill>
                <a:latin typeface="+mj-lt"/>
                <a:ea typeface="+mj-ea"/>
                <a:cs typeface="+mj-cs"/>
              </a:rPr>
              <a:t>iRespond Question Master</a:t>
            </a:r>
            <a:endParaRPr lang="en-US" sz="4400">
              <a:solidFill>
                <a:schemeClr val="tx1"/>
              </a:solidFill>
              <a:latin typeface="+mj-lt"/>
              <a:ea typeface="+mj-ea"/>
              <a:cs typeface="+mj-cs"/>
            </a:endParaRPr>
          </a:p>
        </p:txBody>
      </p:sp>
      <p:sp>
        <p:nvSpPr>
          <p:cNvPr id="8" name="AShape"/>
          <p:cNvSpPr/>
          <p:nvPr userDrawn="1"/>
        </p:nvSpPr>
        <p:spPr>
          <a:xfrm>
            <a:off x="127000" y="31115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A.) Response A</a:t>
            </a:r>
            <a:endParaRPr lang="en-US" sz="3200">
              <a:solidFill>
                <a:schemeClr val="tx1"/>
              </a:solidFill>
            </a:endParaRPr>
          </a:p>
        </p:txBody>
      </p:sp>
      <p:sp>
        <p:nvSpPr>
          <p:cNvPr id="9" name="BShape"/>
          <p:cNvSpPr/>
          <p:nvPr userDrawn="1"/>
        </p:nvSpPr>
        <p:spPr>
          <a:xfrm>
            <a:off x="127000" y="38354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B.) Response B</a:t>
            </a:r>
            <a:endParaRPr lang="en-US" sz="3200">
              <a:solidFill>
                <a:schemeClr val="tx1"/>
              </a:solidFill>
            </a:endParaRPr>
          </a:p>
        </p:txBody>
      </p:sp>
      <p:sp>
        <p:nvSpPr>
          <p:cNvPr id="10" name="CShape"/>
          <p:cNvSpPr/>
          <p:nvPr userDrawn="1"/>
        </p:nvSpPr>
        <p:spPr>
          <a:xfrm>
            <a:off x="127000" y="45593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C.) Response C</a:t>
            </a:r>
            <a:endParaRPr lang="en-US" sz="3200">
              <a:solidFill>
                <a:schemeClr val="tx1"/>
              </a:solidFill>
            </a:endParaRPr>
          </a:p>
        </p:txBody>
      </p:sp>
      <p:sp>
        <p:nvSpPr>
          <p:cNvPr id="11" name="DShape"/>
          <p:cNvSpPr/>
          <p:nvPr userDrawn="1"/>
        </p:nvSpPr>
        <p:spPr>
          <a:xfrm>
            <a:off x="127000" y="52832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D.) Response D</a:t>
            </a:r>
            <a:endParaRPr lang="en-US" sz="3200">
              <a:solidFill>
                <a:schemeClr val="tx1"/>
              </a:solidFill>
            </a:endParaRPr>
          </a:p>
        </p:txBody>
      </p:sp>
      <p:sp>
        <p:nvSpPr>
          <p:cNvPr id="12" name="EShape"/>
          <p:cNvSpPr/>
          <p:nvPr userDrawn="1"/>
        </p:nvSpPr>
        <p:spPr>
          <a:xfrm>
            <a:off x="127000" y="6007100"/>
            <a:ext cx="8890000" cy="711200"/>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None/>
            </a:pPr>
            <a:r>
              <a:rPr lang="en-US" sz="3200" smtClean="0">
                <a:solidFill>
                  <a:schemeClr val="tx1"/>
                </a:solidFill>
              </a:rPr>
              <a:t>E.) Response E</a:t>
            </a:r>
            <a:endParaRPr lang="en-US" sz="3200">
              <a:solidFill>
                <a:schemeClr val="tx1"/>
              </a:solidFill>
            </a:endParaRPr>
          </a:p>
        </p:txBody>
      </p:sp>
      <p:sp>
        <p:nvSpPr>
          <p:cNvPr id="13" name="Percent"/>
          <p:cNvSpPr/>
          <p:nvPr userDrawn="1"/>
        </p:nvSpPr>
        <p:spPr>
          <a:xfrm>
            <a:off x="6350000" y="254000"/>
            <a:ext cx="2540000" cy="508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rgbClr val="000000"/>
                </a:solidFill>
              </a:rPr>
              <a:t>Percent Complete 100%</a:t>
            </a:r>
            <a:endParaRPr lang="en-US" sz="1400">
              <a:solidFill>
                <a:srgbClr val="000000"/>
              </a:solidFill>
            </a:endParaRPr>
          </a:p>
        </p:txBody>
      </p:sp>
      <p:sp>
        <p:nvSpPr>
          <p:cNvPr id="14" name="Timer"/>
          <p:cNvSpPr/>
          <p:nvPr userDrawn="1"/>
        </p:nvSpPr>
        <p:spPr>
          <a:xfrm>
            <a:off x="254000" y="254000"/>
            <a:ext cx="2540000" cy="508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rgbClr val="000000"/>
                </a:solidFill>
              </a:rPr>
              <a:t>00:30</a:t>
            </a:r>
            <a:endParaRPr lang="en-US" sz="1400">
              <a:solidFill>
                <a:srgbClr val="000000"/>
              </a:solidFill>
            </a:endParaRPr>
          </a:p>
        </p:txBody>
      </p:sp>
    </p:spTree>
    <p:extLst>
      <p:ext uri="{BB962C8B-B14F-4D97-AF65-F5344CB8AC3E}">
        <p14:creationId xmlns:p14="http://schemas.microsoft.com/office/powerpoint/2010/main" val="197023954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GraphShape" hidden="1"/>
          <p:cNvSpPr/>
          <p:nvPr userDrawn="1"/>
        </p:nvSpPr>
        <p:spPr>
          <a:xfrm>
            <a:off x="127000" y="254000"/>
            <a:ext cx="1270000" cy="127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iRespond Graph</a:t>
            </a:r>
            <a:endParaRPr lang="en-US"/>
          </a:p>
        </p:txBody>
      </p:sp>
      <p:grpSp>
        <p:nvGrpSpPr>
          <p:cNvPr id="37" name="CorrectBarGroup"/>
          <p:cNvGrpSpPr/>
          <p:nvPr userDrawn="1"/>
        </p:nvGrpSpPr>
        <p:grpSpPr>
          <a:xfrm>
            <a:off x="1270000" y="3175000"/>
            <a:ext cx="2667000" cy="2540000"/>
            <a:chOff x="1270000" y="3175000"/>
            <a:chExt cx="2667000" cy="2540000"/>
          </a:xfrm>
        </p:grpSpPr>
        <p:sp>
          <p:nvSpPr>
            <p:cNvPr id="9" name="CorrectBar0"/>
            <p:cNvSpPr/>
            <p:nvPr userDrawn="1"/>
          </p:nvSpPr>
          <p:spPr>
            <a:xfrm>
              <a:off x="1270000" y="3175000"/>
              <a:ext cx="1079500" cy="2540000"/>
            </a:xfrm>
            <a:prstGeom prst="rect">
              <a:avLst/>
            </a:prstGeom>
            <a:solidFill>
              <a:srgbClr val="22FF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rrectBar1"/>
            <p:cNvSpPr/>
            <p:nvPr userDrawn="1"/>
          </p:nvSpPr>
          <p:spPr>
            <a:xfrm>
              <a:off x="2857500" y="4445000"/>
              <a:ext cx="1079500" cy="1270000"/>
            </a:xfrm>
            <a:prstGeom prst="rect">
              <a:avLst/>
            </a:prstGeom>
            <a:solidFill>
              <a:srgbClr val="22FF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PercentLabelGroup"/>
          <p:cNvGrpSpPr/>
          <p:nvPr userDrawn="1"/>
        </p:nvGrpSpPr>
        <p:grpSpPr>
          <a:xfrm>
            <a:off x="1270000" y="1270000"/>
            <a:ext cx="7429500" cy="317500"/>
            <a:chOff x="1270000" y="1270000"/>
            <a:chExt cx="7429500" cy="317500"/>
          </a:xfrm>
        </p:grpSpPr>
        <p:sp>
          <p:nvSpPr>
            <p:cNvPr id="8" name="PercentLabel0"/>
            <p:cNvSpPr/>
            <p:nvPr userDrawn="1"/>
          </p:nvSpPr>
          <p:spPr>
            <a:xfrm>
              <a:off x="1270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67%</a:t>
              </a:r>
              <a:endParaRPr lang="en-US" sz="2800">
                <a:solidFill>
                  <a:srgbClr val="000000"/>
                </a:solidFill>
              </a:endParaRPr>
            </a:p>
          </p:txBody>
        </p:sp>
        <p:sp>
          <p:nvSpPr>
            <p:cNvPr id="11" name="PercentLabel1"/>
            <p:cNvSpPr/>
            <p:nvPr userDrawn="1"/>
          </p:nvSpPr>
          <p:spPr>
            <a:xfrm>
              <a:off x="28575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33%</a:t>
              </a:r>
              <a:endParaRPr lang="en-US" sz="2800">
                <a:solidFill>
                  <a:srgbClr val="000000"/>
                </a:solidFill>
              </a:endParaRPr>
            </a:p>
          </p:txBody>
        </p:sp>
        <p:sp>
          <p:nvSpPr>
            <p:cNvPr id="14" name="PercentLabel2"/>
            <p:cNvSpPr/>
            <p:nvPr userDrawn="1"/>
          </p:nvSpPr>
          <p:spPr>
            <a:xfrm>
              <a:off x="4445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100%</a:t>
              </a:r>
              <a:endParaRPr lang="en-US" sz="2800">
                <a:solidFill>
                  <a:srgbClr val="000000"/>
                </a:solidFill>
              </a:endParaRPr>
            </a:p>
          </p:txBody>
        </p:sp>
        <p:sp>
          <p:nvSpPr>
            <p:cNvPr id="17" name="PercentLabel3"/>
            <p:cNvSpPr/>
            <p:nvPr userDrawn="1"/>
          </p:nvSpPr>
          <p:spPr>
            <a:xfrm>
              <a:off x="60325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100%</a:t>
              </a:r>
              <a:endParaRPr lang="en-US" sz="2800">
                <a:solidFill>
                  <a:srgbClr val="000000"/>
                </a:solidFill>
              </a:endParaRPr>
            </a:p>
          </p:txBody>
        </p:sp>
        <p:sp>
          <p:nvSpPr>
            <p:cNvPr id="20" name="PercentLabel4"/>
            <p:cNvSpPr/>
            <p:nvPr userDrawn="1"/>
          </p:nvSpPr>
          <p:spPr>
            <a:xfrm>
              <a:off x="7620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67%</a:t>
              </a:r>
              <a:endParaRPr lang="en-US" sz="2800">
                <a:solidFill>
                  <a:srgbClr val="000000"/>
                </a:solidFill>
              </a:endParaRPr>
            </a:p>
          </p:txBody>
        </p:sp>
      </p:grpSp>
      <p:grpSp>
        <p:nvGrpSpPr>
          <p:cNvPr id="38" name="IncorrectBarGroup"/>
          <p:cNvGrpSpPr/>
          <p:nvPr userDrawn="1"/>
        </p:nvGrpSpPr>
        <p:grpSpPr>
          <a:xfrm>
            <a:off x="4445000" y="1905000"/>
            <a:ext cx="4254500" cy="3810000"/>
            <a:chOff x="4445000" y="1905000"/>
            <a:chExt cx="4254500" cy="3810000"/>
          </a:xfrm>
        </p:grpSpPr>
        <p:sp>
          <p:nvSpPr>
            <p:cNvPr id="15" name="IncorrectBar2"/>
            <p:cNvSpPr/>
            <p:nvPr userDrawn="1"/>
          </p:nvSpPr>
          <p:spPr>
            <a:xfrm>
              <a:off x="4445000" y="1905000"/>
              <a:ext cx="1079500" cy="381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ncorrectBar3"/>
            <p:cNvSpPr/>
            <p:nvPr userDrawn="1"/>
          </p:nvSpPr>
          <p:spPr>
            <a:xfrm>
              <a:off x="6032500" y="1905000"/>
              <a:ext cx="1079500" cy="381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ncorrectBar4"/>
            <p:cNvSpPr/>
            <p:nvPr userDrawn="1"/>
          </p:nvSpPr>
          <p:spPr>
            <a:xfrm>
              <a:off x="7620000" y="3175000"/>
              <a:ext cx="1079500" cy="254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XLabelGroup"/>
          <p:cNvGrpSpPr/>
          <p:nvPr userDrawn="1"/>
        </p:nvGrpSpPr>
        <p:grpSpPr>
          <a:xfrm>
            <a:off x="1270000" y="5842000"/>
            <a:ext cx="7429500" cy="317500"/>
            <a:chOff x="1270000" y="5842000"/>
            <a:chExt cx="7429500" cy="317500"/>
          </a:xfrm>
        </p:grpSpPr>
        <p:sp>
          <p:nvSpPr>
            <p:cNvPr id="10" name="XValueLabel0"/>
            <p:cNvSpPr/>
            <p:nvPr userDrawn="1"/>
          </p:nvSpPr>
          <p:spPr>
            <a:xfrm>
              <a:off x="1270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A*</a:t>
              </a:r>
              <a:endParaRPr lang="en-US" sz="2800">
                <a:solidFill>
                  <a:srgbClr val="000000"/>
                </a:solidFill>
              </a:endParaRPr>
            </a:p>
          </p:txBody>
        </p:sp>
        <p:sp>
          <p:nvSpPr>
            <p:cNvPr id="13" name="XValueLabel1"/>
            <p:cNvSpPr/>
            <p:nvPr userDrawn="1"/>
          </p:nvSpPr>
          <p:spPr>
            <a:xfrm>
              <a:off x="28575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B*</a:t>
              </a:r>
              <a:endParaRPr lang="en-US" sz="2800">
                <a:solidFill>
                  <a:srgbClr val="000000"/>
                </a:solidFill>
              </a:endParaRPr>
            </a:p>
          </p:txBody>
        </p:sp>
        <p:sp>
          <p:nvSpPr>
            <p:cNvPr id="16" name="XValueLabel2"/>
            <p:cNvSpPr/>
            <p:nvPr userDrawn="1"/>
          </p:nvSpPr>
          <p:spPr>
            <a:xfrm>
              <a:off x="4445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C</a:t>
              </a:r>
              <a:endParaRPr lang="en-US" sz="2800">
                <a:solidFill>
                  <a:srgbClr val="000000"/>
                </a:solidFill>
              </a:endParaRPr>
            </a:p>
          </p:txBody>
        </p:sp>
        <p:sp>
          <p:nvSpPr>
            <p:cNvPr id="19" name="XValueLabel3"/>
            <p:cNvSpPr/>
            <p:nvPr userDrawn="1"/>
          </p:nvSpPr>
          <p:spPr>
            <a:xfrm>
              <a:off x="60325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D</a:t>
              </a:r>
              <a:endParaRPr lang="en-US" sz="2800">
                <a:solidFill>
                  <a:srgbClr val="000000"/>
                </a:solidFill>
              </a:endParaRPr>
            </a:p>
          </p:txBody>
        </p:sp>
        <p:sp>
          <p:nvSpPr>
            <p:cNvPr id="22" name="XValueLabel4"/>
            <p:cNvSpPr/>
            <p:nvPr userDrawn="1"/>
          </p:nvSpPr>
          <p:spPr>
            <a:xfrm>
              <a:off x="7620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2800" smtClean="0">
                  <a:solidFill>
                    <a:srgbClr val="000000"/>
                  </a:solidFill>
                </a:rPr>
                <a:t>E</a:t>
              </a:r>
              <a:endParaRPr lang="en-US" sz="2800">
                <a:solidFill>
                  <a:srgbClr val="000000"/>
                </a:solidFill>
              </a:endParaRPr>
            </a:p>
          </p:txBody>
        </p:sp>
      </p:grpSp>
      <p:grpSp>
        <p:nvGrpSpPr>
          <p:cNvPr id="36" name="AxisLineGroup"/>
          <p:cNvGrpSpPr/>
          <p:nvPr userDrawn="1"/>
        </p:nvGrpSpPr>
        <p:grpSpPr>
          <a:xfrm>
            <a:off x="889000" y="1587500"/>
            <a:ext cx="8001000" cy="4127500"/>
            <a:chOff x="889000" y="1587500"/>
            <a:chExt cx="8001000" cy="4127500"/>
          </a:xfrm>
        </p:grpSpPr>
        <p:cxnSp>
          <p:nvCxnSpPr>
            <p:cNvPr id="23" name="XAxisLine"/>
            <p:cNvCxnSpPr/>
            <p:nvPr userDrawn="1"/>
          </p:nvCxnSpPr>
          <p:spPr>
            <a:xfrm>
              <a:off x="889000" y="5715000"/>
              <a:ext cx="8001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4" name="YAxisLine"/>
            <p:cNvCxnSpPr/>
            <p:nvPr userDrawn="1"/>
          </p:nvCxnSpPr>
          <p:spPr>
            <a:xfrm>
              <a:off x="1016000" y="1587500"/>
              <a:ext cx="0" cy="412750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5" name="YAxisTick0"/>
            <p:cNvCxnSpPr/>
            <p:nvPr userDrawn="1"/>
          </p:nvCxnSpPr>
          <p:spPr>
            <a:xfrm>
              <a:off x="889000" y="571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 name="YAxisTick1"/>
            <p:cNvCxnSpPr/>
            <p:nvPr userDrawn="1"/>
          </p:nvCxnSpPr>
          <p:spPr>
            <a:xfrm>
              <a:off x="889000" y="444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YAxisTick2"/>
            <p:cNvCxnSpPr/>
            <p:nvPr userDrawn="1"/>
          </p:nvCxnSpPr>
          <p:spPr>
            <a:xfrm>
              <a:off x="889000" y="317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1" name="YAxisTick3"/>
            <p:cNvCxnSpPr/>
            <p:nvPr userDrawn="1"/>
          </p:nvCxnSpPr>
          <p:spPr>
            <a:xfrm>
              <a:off x="889000" y="190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34" name="YLabelGroup"/>
          <p:cNvGrpSpPr/>
          <p:nvPr userDrawn="1"/>
        </p:nvGrpSpPr>
        <p:grpSpPr>
          <a:xfrm>
            <a:off x="254000" y="1841500"/>
            <a:ext cx="762000" cy="3937000"/>
            <a:chOff x="254000" y="1841500"/>
            <a:chExt cx="762000" cy="3937000"/>
          </a:xfrm>
        </p:grpSpPr>
        <p:sp>
          <p:nvSpPr>
            <p:cNvPr id="26" name="YValueLabel0"/>
            <p:cNvSpPr/>
            <p:nvPr userDrawn="1"/>
          </p:nvSpPr>
          <p:spPr>
            <a:xfrm>
              <a:off x="254000" y="565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0</a:t>
              </a:r>
              <a:endParaRPr lang="en-US" sz="2000">
                <a:solidFill>
                  <a:srgbClr val="000000"/>
                </a:solidFill>
              </a:endParaRPr>
            </a:p>
          </p:txBody>
        </p:sp>
        <p:sp>
          <p:nvSpPr>
            <p:cNvPr id="28" name="YValueLabel1"/>
            <p:cNvSpPr/>
            <p:nvPr userDrawn="1"/>
          </p:nvSpPr>
          <p:spPr>
            <a:xfrm>
              <a:off x="254000" y="438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1</a:t>
              </a:r>
              <a:endParaRPr lang="en-US" sz="2000">
                <a:solidFill>
                  <a:srgbClr val="000000"/>
                </a:solidFill>
              </a:endParaRPr>
            </a:p>
          </p:txBody>
        </p:sp>
        <p:sp>
          <p:nvSpPr>
            <p:cNvPr id="30" name="YValueLabel2"/>
            <p:cNvSpPr/>
            <p:nvPr userDrawn="1"/>
          </p:nvSpPr>
          <p:spPr>
            <a:xfrm>
              <a:off x="254000" y="311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2</a:t>
              </a:r>
              <a:endParaRPr lang="en-US" sz="2000">
                <a:solidFill>
                  <a:srgbClr val="000000"/>
                </a:solidFill>
              </a:endParaRPr>
            </a:p>
          </p:txBody>
        </p:sp>
        <p:sp>
          <p:nvSpPr>
            <p:cNvPr id="32" name="YValueLabel3"/>
            <p:cNvSpPr/>
            <p:nvPr userDrawn="1"/>
          </p:nvSpPr>
          <p:spPr>
            <a:xfrm>
              <a:off x="254000" y="184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rgbClr val="000000"/>
                  </a:solidFill>
                </a:rPr>
                <a:t>3</a:t>
              </a:r>
              <a:endParaRPr lang="en-US" sz="2000">
                <a:solidFill>
                  <a:srgbClr val="000000"/>
                </a:solidFill>
              </a:endParaRPr>
            </a:p>
          </p:txBody>
        </p:sp>
      </p:grpSp>
    </p:spTree>
    <p:extLst>
      <p:ext uri="{BB962C8B-B14F-4D97-AF65-F5344CB8AC3E}">
        <p14:creationId xmlns:p14="http://schemas.microsoft.com/office/powerpoint/2010/main" val="197023954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m/imgres?imgurl=http://www.atsecbihar.org/images/cross.gif&amp;imgrefurl=http://www.atsecbihar.org/&amp;h=225&amp;w=175&amp;sz=20&amp;tbnid=Hzn_yONr5m7k9M:&amp;tbnh=108&amp;tbnw=84&amp;prev=/images?q=cross+gif&amp;zoom=1&amp;q=cross+gif&amp;usg=__-cZfJS2MvHvOPF8cX1po9WVDaqI=&amp;sa=X&amp;ei=vimKTPqVOIKB8gb1xLS3Cw&amp;ved=0CCEQ9QEwAQ"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hyperlink" Target="http://www.google.com/imgres?imgurl=http://www.parca.org/images/Pot_O_Gold.gif&amp;imgrefurl=http://usaworldcup.blogspot.com/2006_05_01_archive.html&amp;usg=__4v1OznOIWFisbKTwjKZO6KbeGQU=&amp;h=264&amp;w=260&amp;sz=5&amp;hl=en&amp;start=10&amp;zoom=1&amp;itbs=1&amp;tbnid=VpJ4yvmGKz794M:&amp;tbnh=112&amp;tbnw=110&amp;prev=/images?q=gold+gif&amp;hl=en&amp;tbs=isch:1" TargetMode="Externa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m/imgres?imgurl=http://www.agricultureinformation.com/mag/wp-content/uploads/2010/05/cotton.gif&amp;imgrefurl=http://www.agricultureinformation.com/mag/?p=6452&amp;usg=__tJh_PhRIftuZwV3n-B82waUp9Hw=&amp;h=333&amp;w=500&amp;sz=110&amp;hl=en&amp;start=30&amp;zoom=1&amp;itbs=1&amp;tbnid=ti6zxGbKfKEegM:&amp;tbnh=87&amp;tbnw=130&amp;prev=/images?q=cotton+gif&amp;start=20&amp;hl=en&amp;sa=N&amp;ndsp=20&amp;tbs=isch:1"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www.agricultureinformation.com/mag/wp-content/uploads/2010/05/cotton.gi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SS8H1 b.</a:t>
            </a:r>
          </a:p>
        </p:txBody>
      </p:sp>
      <p:sp>
        <p:nvSpPr>
          <p:cNvPr id="32771" name="Rectangle 3"/>
          <p:cNvSpPr>
            <a:spLocks noGrp="1" noChangeArrowheads="1"/>
          </p:cNvSpPr>
          <p:nvPr>
            <p:ph type="body" idx="1"/>
          </p:nvPr>
        </p:nvSpPr>
        <p:spPr/>
        <p:txBody>
          <a:bodyPr/>
          <a:lstStyle/>
          <a:p>
            <a:pPr>
              <a:buFontTx/>
              <a:buNone/>
            </a:pPr>
            <a:r>
              <a:rPr lang="en-US" sz="4000" smtClean="0"/>
              <a:t>What impact did European contact have on Native American cultures; including Spanish missions along the barrier islands and settlement of Hernando DeSoto?</a:t>
            </a:r>
          </a:p>
        </p:txBody>
      </p:sp>
    </p:spTree>
    <p:extLst>
      <p:ext uri="{BB962C8B-B14F-4D97-AF65-F5344CB8AC3E}">
        <p14:creationId xmlns:p14="http://schemas.microsoft.com/office/powerpoint/2010/main" val="3046112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a:xfrm>
            <a:off x="457200" y="304800"/>
            <a:ext cx="8458200" cy="1143000"/>
          </a:xfrm>
        </p:spPr>
        <p:txBody>
          <a:bodyPr/>
          <a:lstStyle/>
          <a:p>
            <a:pPr eaLnBrk="1" hangingPunct="1">
              <a:defRPr/>
            </a:pPr>
            <a:r>
              <a:rPr lang="en-US" sz="3000" smtClean="0">
                <a:effectLst>
                  <a:outerShdw blurRad="38100" dist="38100" dir="2700000" algn="tl">
                    <a:srgbClr val="C0C0C0"/>
                  </a:outerShdw>
                </a:effectLst>
              </a:rPr>
              <a:t>Reasons for European Exploration:</a:t>
            </a:r>
            <a:br>
              <a:rPr lang="en-US" sz="3000" smtClean="0">
                <a:effectLst>
                  <a:outerShdw blurRad="38100" dist="38100" dir="2700000" algn="tl">
                    <a:srgbClr val="C0C0C0"/>
                  </a:outerShdw>
                </a:effectLst>
              </a:rPr>
            </a:br>
            <a:r>
              <a:rPr lang="en-US" sz="3000" smtClean="0">
                <a:effectLst>
                  <a:outerShdw blurRad="38100" dist="38100" dir="2700000" algn="tl">
                    <a:srgbClr val="C0C0C0"/>
                  </a:outerShdw>
                </a:effectLst>
              </a:rPr>
              <a:t>French (</a:t>
            </a:r>
            <a:r>
              <a:rPr lang="en-US" sz="3000" smtClean="0">
                <a:effectLst>
                  <a:outerShdw blurRad="38100" dist="38100" dir="2700000" algn="tl">
                    <a:srgbClr val="C0C0C0"/>
                  </a:outerShdw>
                </a:effectLst>
                <a:latin typeface="Showcard Gothic" pitchFamily="82" charset="0"/>
              </a:rPr>
              <a:t>France</a:t>
            </a:r>
            <a:r>
              <a:rPr lang="en-US" sz="3000" smtClean="0">
                <a:effectLst>
                  <a:outerShdw blurRad="38100" dist="38100" dir="2700000" algn="tl">
                    <a:srgbClr val="C0C0C0"/>
                  </a:outerShdw>
                </a:effectLst>
              </a:rPr>
              <a:t>)</a:t>
            </a:r>
          </a:p>
        </p:txBody>
      </p:sp>
      <p:sp>
        <p:nvSpPr>
          <p:cNvPr id="94211" name="Rectangle 3"/>
          <p:cNvSpPr>
            <a:spLocks noGrp="1" noChangeArrowheads="1"/>
          </p:cNvSpPr>
          <p:nvPr>
            <p:ph type="body" idx="4294967295"/>
          </p:nvPr>
        </p:nvSpPr>
        <p:spPr>
          <a:xfrm>
            <a:off x="685800" y="2044700"/>
            <a:ext cx="7772400" cy="4051300"/>
          </a:xfrm>
          <a:noFill/>
        </p:spPr>
        <p:txBody>
          <a:bodyPr>
            <a:normAutofit lnSpcReduction="10000"/>
          </a:bodyPr>
          <a:lstStyle/>
          <a:p>
            <a:pPr eaLnBrk="1" hangingPunct="1">
              <a:spcBef>
                <a:spcPct val="50000"/>
              </a:spcBef>
            </a:pPr>
            <a:r>
              <a:rPr lang="en-US" sz="3500" smtClean="0">
                <a:solidFill>
                  <a:srgbClr val="FF1907"/>
                </a:solidFill>
              </a:rPr>
              <a:t>France </a:t>
            </a:r>
            <a:r>
              <a:rPr lang="en-US" sz="3500" smtClean="0"/>
              <a:t>began sending explorers to North America in 1562 in search of gold.  </a:t>
            </a:r>
          </a:p>
          <a:p>
            <a:pPr eaLnBrk="1" hangingPunct="1">
              <a:spcBef>
                <a:spcPct val="50000"/>
              </a:spcBef>
            </a:pPr>
            <a:r>
              <a:rPr lang="en-US" sz="3500" smtClean="0"/>
              <a:t>French explorers created a colony in South Carolina (Charlesfort in 1562) and Florida (Fort Caroline in 1564) but these were later taken over by the Spainsh.</a:t>
            </a:r>
          </a:p>
        </p:txBody>
      </p:sp>
    </p:spTree>
    <p:extLst>
      <p:ext uri="{BB962C8B-B14F-4D97-AF65-F5344CB8AC3E}">
        <p14:creationId xmlns:p14="http://schemas.microsoft.com/office/powerpoint/2010/main" val="614346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additive="base">
                                        <p:cTn id="7" dur="500" fill="hold"/>
                                        <p:tgtEl>
                                          <p:spTgt spid="942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42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4211">
                                            <p:txEl>
                                              <p:pRg st="1" end="1"/>
                                            </p:txEl>
                                          </p:spTgt>
                                        </p:tgtEl>
                                        <p:attrNameLst>
                                          <p:attrName>style.visibility</p:attrName>
                                        </p:attrNameLst>
                                      </p:cBhvr>
                                      <p:to>
                                        <p:strVal val="visible"/>
                                      </p:to>
                                    </p:set>
                                    <p:anim calcmode="lin" valueType="num">
                                      <p:cBhvr additive="base">
                                        <p:cTn id="13" dur="500" fill="hold"/>
                                        <p:tgtEl>
                                          <p:spTgt spid="942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42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457200" y="304800"/>
            <a:ext cx="8458200" cy="1143000"/>
          </a:xfrm>
        </p:spPr>
        <p:txBody>
          <a:bodyPr/>
          <a:lstStyle/>
          <a:p>
            <a:pPr eaLnBrk="1" hangingPunct="1">
              <a:defRPr/>
            </a:pPr>
            <a:r>
              <a:rPr lang="en-US" sz="3000" smtClean="0">
                <a:effectLst>
                  <a:outerShdw blurRad="38100" dist="38100" dir="2700000" algn="tl">
                    <a:srgbClr val="C0C0C0"/>
                  </a:outerShdw>
                </a:effectLst>
              </a:rPr>
              <a:t>Reasons for European Exploration:</a:t>
            </a:r>
            <a:br>
              <a:rPr lang="en-US" sz="3000" smtClean="0">
                <a:effectLst>
                  <a:outerShdw blurRad="38100" dist="38100" dir="2700000" algn="tl">
                    <a:srgbClr val="C0C0C0"/>
                  </a:outerShdw>
                </a:effectLst>
              </a:rPr>
            </a:br>
            <a:r>
              <a:rPr lang="en-US" sz="3000" smtClean="0">
                <a:effectLst>
                  <a:outerShdw blurRad="38100" dist="38100" dir="2700000" algn="tl">
                    <a:srgbClr val="C0C0C0"/>
                  </a:outerShdw>
                </a:effectLst>
              </a:rPr>
              <a:t>Spanish (</a:t>
            </a:r>
            <a:r>
              <a:rPr lang="en-US" sz="3000" smtClean="0">
                <a:effectLst>
                  <a:outerShdw blurRad="38100" dist="38100" dir="2700000" algn="tl">
                    <a:srgbClr val="C0C0C0"/>
                  </a:outerShdw>
                </a:effectLst>
                <a:latin typeface="Snap ITC" pitchFamily="82" charset="0"/>
              </a:rPr>
              <a:t>Spain</a:t>
            </a:r>
            <a:r>
              <a:rPr lang="en-US" sz="3000" smtClean="0">
                <a:effectLst>
                  <a:outerShdw blurRad="38100" dist="38100" dir="2700000" algn="tl">
                    <a:srgbClr val="C0C0C0"/>
                  </a:outerShdw>
                </a:effectLst>
              </a:rPr>
              <a:t>)</a:t>
            </a:r>
          </a:p>
        </p:txBody>
      </p:sp>
      <p:sp>
        <p:nvSpPr>
          <p:cNvPr id="96259" name="Rectangle 3"/>
          <p:cNvSpPr>
            <a:spLocks noGrp="1" noChangeArrowheads="1"/>
          </p:cNvSpPr>
          <p:nvPr>
            <p:ph type="body" idx="4294967295"/>
          </p:nvPr>
        </p:nvSpPr>
        <p:spPr>
          <a:xfrm>
            <a:off x="685800" y="2044700"/>
            <a:ext cx="7772400" cy="4051300"/>
          </a:xfrm>
          <a:noFill/>
        </p:spPr>
        <p:txBody>
          <a:bodyPr>
            <a:normAutofit fontScale="92500" lnSpcReduction="10000"/>
          </a:bodyPr>
          <a:lstStyle/>
          <a:p>
            <a:pPr eaLnBrk="1" hangingPunct="1">
              <a:lnSpc>
                <a:spcPct val="80000"/>
              </a:lnSpc>
              <a:spcBef>
                <a:spcPct val="50000"/>
              </a:spcBef>
            </a:pPr>
            <a:r>
              <a:rPr lang="en-US" sz="3100" smtClean="0">
                <a:solidFill>
                  <a:srgbClr val="FF1907"/>
                </a:solidFill>
              </a:rPr>
              <a:t>Spain</a:t>
            </a:r>
            <a:r>
              <a:rPr lang="en-US" sz="3100" smtClean="0"/>
              <a:t> began sending explorers to the New World for God, glory, and gold.</a:t>
            </a:r>
          </a:p>
          <a:p>
            <a:pPr eaLnBrk="1" hangingPunct="1">
              <a:lnSpc>
                <a:spcPct val="80000"/>
              </a:lnSpc>
              <a:spcBef>
                <a:spcPct val="50000"/>
              </a:spcBef>
            </a:pPr>
            <a:r>
              <a:rPr lang="en-US" sz="3100" smtClean="0"/>
              <a:t>Spain hoped to convert the Native Americans to Catholicism/Christianity </a:t>
            </a:r>
            <a:r>
              <a:rPr lang="en-US" sz="3100" smtClean="0">
                <a:solidFill>
                  <a:srgbClr val="CC0000"/>
                </a:solidFill>
              </a:rPr>
              <a:t>(God),</a:t>
            </a:r>
            <a:r>
              <a:rPr lang="en-US" sz="3100" smtClean="0"/>
              <a:t> gain more power through the expansion of the Spanish Empire </a:t>
            </a:r>
            <a:r>
              <a:rPr lang="en-US" sz="3100" smtClean="0">
                <a:solidFill>
                  <a:srgbClr val="CC0000"/>
                </a:solidFill>
              </a:rPr>
              <a:t>(glory),</a:t>
            </a:r>
            <a:r>
              <a:rPr lang="en-US" sz="3100" smtClean="0"/>
              <a:t> and discover new riches </a:t>
            </a:r>
            <a:r>
              <a:rPr lang="en-US" sz="3100" smtClean="0">
                <a:solidFill>
                  <a:srgbClr val="CC0000"/>
                </a:solidFill>
              </a:rPr>
              <a:t>(gold).</a:t>
            </a:r>
          </a:p>
          <a:p>
            <a:pPr eaLnBrk="1" hangingPunct="1">
              <a:lnSpc>
                <a:spcPct val="80000"/>
              </a:lnSpc>
              <a:spcBef>
                <a:spcPct val="50000"/>
              </a:spcBef>
            </a:pPr>
            <a:r>
              <a:rPr lang="en-US" sz="3100" smtClean="0"/>
              <a:t>Juan Ponce de Leon came to Florida as early as 1513; </a:t>
            </a:r>
            <a:r>
              <a:rPr lang="en-US" sz="3100" smtClean="0">
                <a:latin typeface="Snap ITC" pitchFamily="82" charset="0"/>
              </a:rPr>
              <a:t>Hernando DeSoto</a:t>
            </a:r>
            <a:r>
              <a:rPr lang="en-US" sz="3100" smtClean="0"/>
              <a:t> was the first Spanish explorer to lead an expedition through Georgia.</a:t>
            </a:r>
          </a:p>
        </p:txBody>
      </p:sp>
      <p:sp>
        <p:nvSpPr>
          <p:cNvPr id="44036" name="AutoShape 5" descr="9k=">
            <a:hlinkClick r:id="rId3"/>
          </p:cNvPr>
          <p:cNvSpPr>
            <a:spLocks noChangeAspect="1" noChangeArrowheads="1"/>
          </p:cNvSpPr>
          <p:nvPr/>
        </p:nvSpPr>
        <p:spPr bwMode="auto">
          <a:xfrm>
            <a:off x="4224338" y="2981325"/>
            <a:ext cx="695325" cy="895350"/>
          </a:xfrm>
          <a:prstGeom prst="rect">
            <a:avLst/>
          </a:prstGeom>
          <a:noFill/>
          <a:ln w="9525">
            <a:noFill/>
            <a:miter lim="800000"/>
            <a:headEnd/>
            <a:tailEnd/>
          </a:ln>
        </p:spPr>
        <p:txBody>
          <a:bodyPr/>
          <a:lstStyle/>
          <a:p>
            <a:endParaRPr lang="en-US"/>
          </a:p>
        </p:txBody>
      </p:sp>
      <p:sp>
        <p:nvSpPr>
          <p:cNvPr id="44037" name="AutoShape 7" descr="9k=">
            <a:hlinkClick r:id="rId3"/>
          </p:cNvPr>
          <p:cNvSpPr>
            <a:spLocks noChangeAspect="1" noChangeArrowheads="1"/>
          </p:cNvSpPr>
          <p:nvPr/>
        </p:nvSpPr>
        <p:spPr bwMode="auto">
          <a:xfrm>
            <a:off x="182563" y="46038"/>
            <a:ext cx="695325" cy="895350"/>
          </a:xfrm>
          <a:prstGeom prst="rect">
            <a:avLst/>
          </a:prstGeom>
          <a:noFill/>
          <a:ln w="9525">
            <a:noFill/>
            <a:miter lim="800000"/>
            <a:headEnd/>
            <a:tailEnd/>
          </a:ln>
        </p:spPr>
        <p:txBody>
          <a:bodyPr/>
          <a:lstStyle/>
          <a:p>
            <a:endParaRPr lang="en-US"/>
          </a:p>
        </p:txBody>
      </p:sp>
      <p:sp>
        <p:nvSpPr>
          <p:cNvPr id="44038" name="AutoShape 9" descr="9k=">
            <a:hlinkClick r:id="rId3"/>
          </p:cNvPr>
          <p:cNvSpPr>
            <a:spLocks noChangeAspect="1" noChangeArrowheads="1"/>
          </p:cNvSpPr>
          <p:nvPr/>
        </p:nvSpPr>
        <p:spPr bwMode="auto">
          <a:xfrm>
            <a:off x="182563" y="46038"/>
            <a:ext cx="695325" cy="895350"/>
          </a:xfrm>
          <a:prstGeom prst="rect">
            <a:avLst/>
          </a:prstGeom>
          <a:noFill/>
          <a:ln w="9525">
            <a:noFill/>
            <a:miter lim="800000"/>
            <a:headEnd/>
            <a:tailEnd/>
          </a:ln>
        </p:spPr>
        <p:txBody>
          <a:bodyPr/>
          <a:lstStyle/>
          <a:p>
            <a:endParaRPr lang="en-US"/>
          </a:p>
        </p:txBody>
      </p:sp>
      <p:pic>
        <p:nvPicPr>
          <p:cNvPr id="44039" name="Picture 13" descr="cross"/>
          <p:cNvPicPr>
            <a:picLocks noChangeAspect="1" noChangeArrowheads="1"/>
          </p:cNvPicPr>
          <p:nvPr/>
        </p:nvPicPr>
        <p:blipFill>
          <a:blip r:embed="rId4" cstate="print"/>
          <a:srcRect/>
          <a:stretch>
            <a:fillRect/>
          </a:stretch>
        </p:blipFill>
        <p:spPr bwMode="auto">
          <a:xfrm>
            <a:off x="457200" y="381000"/>
            <a:ext cx="952500" cy="1219200"/>
          </a:xfrm>
          <a:prstGeom prst="rect">
            <a:avLst/>
          </a:prstGeom>
          <a:noFill/>
          <a:ln w="9525">
            <a:noFill/>
            <a:miter lim="800000"/>
            <a:headEnd/>
            <a:tailEnd/>
          </a:ln>
        </p:spPr>
      </p:pic>
      <p:pic>
        <p:nvPicPr>
          <p:cNvPr id="44040" name="Picture 15" descr="Pot_O_Gold">
            <a:hlinkClick r:id="rId5"/>
          </p:cNvPr>
          <p:cNvPicPr>
            <a:picLocks noChangeAspect="1" noChangeArrowheads="1"/>
          </p:cNvPicPr>
          <p:nvPr/>
        </p:nvPicPr>
        <p:blipFill>
          <a:blip r:embed="rId6" cstate="print"/>
          <a:srcRect/>
          <a:stretch>
            <a:fillRect/>
          </a:stretch>
        </p:blipFill>
        <p:spPr bwMode="auto">
          <a:xfrm>
            <a:off x="7696200" y="533400"/>
            <a:ext cx="1047750" cy="1066800"/>
          </a:xfrm>
          <a:prstGeom prst="rect">
            <a:avLst/>
          </a:prstGeom>
          <a:noFill/>
          <a:ln w="9525">
            <a:noFill/>
            <a:miter lim="800000"/>
            <a:headEnd/>
            <a:tailEnd/>
          </a:ln>
        </p:spPr>
      </p:pic>
    </p:spTree>
    <p:extLst>
      <p:ext uri="{BB962C8B-B14F-4D97-AF65-F5344CB8AC3E}">
        <p14:creationId xmlns:p14="http://schemas.microsoft.com/office/powerpoint/2010/main" val="369983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 calcmode="lin" valueType="num">
                                      <p:cBhvr additive="base">
                                        <p:cTn id="7" dur="500" fill="hold"/>
                                        <p:tgtEl>
                                          <p:spTgt spid="962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62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6259">
                                            <p:txEl>
                                              <p:pRg st="1" end="1"/>
                                            </p:txEl>
                                          </p:spTgt>
                                        </p:tgtEl>
                                        <p:attrNameLst>
                                          <p:attrName>style.visibility</p:attrName>
                                        </p:attrNameLst>
                                      </p:cBhvr>
                                      <p:to>
                                        <p:strVal val="visible"/>
                                      </p:to>
                                    </p:set>
                                    <p:anim calcmode="lin" valueType="num">
                                      <p:cBhvr additive="base">
                                        <p:cTn id="13" dur="500" fill="hold"/>
                                        <p:tgtEl>
                                          <p:spTgt spid="962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62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6259">
                                            <p:txEl>
                                              <p:pRg st="2" end="2"/>
                                            </p:txEl>
                                          </p:spTgt>
                                        </p:tgtEl>
                                        <p:attrNameLst>
                                          <p:attrName>style.visibility</p:attrName>
                                        </p:attrNameLst>
                                      </p:cBhvr>
                                      <p:to>
                                        <p:strVal val="visible"/>
                                      </p:to>
                                    </p:set>
                                    <p:anim calcmode="lin" valueType="num">
                                      <p:cBhvr additive="base">
                                        <p:cTn id="19" dur="500" fill="hold"/>
                                        <p:tgtEl>
                                          <p:spTgt spid="9625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625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457200" y="304800"/>
            <a:ext cx="8458200" cy="1143000"/>
          </a:xfrm>
        </p:spPr>
        <p:txBody>
          <a:bodyPr/>
          <a:lstStyle/>
          <a:p>
            <a:pPr eaLnBrk="1" hangingPunct="1">
              <a:defRPr/>
            </a:pPr>
            <a:r>
              <a:rPr lang="en-US" sz="3000" smtClean="0">
                <a:effectLst>
                  <a:outerShdw blurRad="38100" dist="38100" dir="2700000" algn="tl">
                    <a:srgbClr val="C0C0C0"/>
                  </a:outerShdw>
                </a:effectLst>
              </a:rPr>
              <a:t>Reasons for European Exploration:</a:t>
            </a:r>
            <a:br>
              <a:rPr lang="en-US" sz="3000" smtClean="0">
                <a:effectLst>
                  <a:outerShdw blurRad="38100" dist="38100" dir="2700000" algn="tl">
                    <a:srgbClr val="C0C0C0"/>
                  </a:outerShdw>
                </a:effectLst>
              </a:rPr>
            </a:br>
            <a:r>
              <a:rPr lang="en-US" sz="3000" smtClean="0">
                <a:effectLst>
                  <a:outerShdw blurRad="38100" dist="38100" dir="2700000" algn="tl">
                    <a:srgbClr val="C0C0C0"/>
                  </a:outerShdw>
                </a:effectLst>
              </a:rPr>
              <a:t>British (</a:t>
            </a:r>
            <a:r>
              <a:rPr lang="en-US" sz="3000" smtClean="0">
                <a:effectLst>
                  <a:outerShdw blurRad="38100" dist="38100" dir="2700000" algn="tl">
                    <a:srgbClr val="C0C0C0"/>
                  </a:outerShdw>
                </a:effectLst>
                <a:latin typeface="Showcard Gothic" pitchFamily="82" charset="0"/>
              </a:rPr>
              <a:t>Great Britain</a:t>
            </a:r>
            <a:r>
              <a:rPr lang="en-US" sz="3000" smtClean="0">
                <a:effectLst>
                  <a:outerShdw blurRad="38100" dist="38100" dir="2700000" algn="tl">
                    <a:srgbClr val="C0C0C0"/>
                  </a:outerShdw>
                </a:effectLst>
              </a:rPr>
              <a:t>)</a:t>
            </a:r>
          </a:p>
        </p:txBody>
      </p:sp>
      <p:sp>
        <p:nvSpPr>
          <p:cNvPr id="98307" name="Rectangle 3"/>
          <p:cNvSpPr>
            <a:spLocks noGrp="1" noChangeArrowheads="1"/>
          </p:cNvSpPr>
          <p:nvPr>
            <p:ph type="body" idx="4294967295"/>
          </p:nvPr>
        </p:nvSpPr>
        <p:spPr>
          <a:xfrm>
            <a:off x="685800" y="2044700"/>
            <a:ext cx="7772400" cy="4051300"/>
          </a:xfrm>
          <a:noFill/>
        </p:spPr>
        <p:txBody>
          <a:bodyPr>
            <a:normAutofit fontScale="92500" lnSpcReduction="10000"/>
          </a:bodyPr>
          <a:lstStyle/>
          <a:p>
            <a:pPr eaLnBrk="1" hangingPunct="1">
              <a:lnSpc>
                <a:spcPct val="90000"/>
              </a:lnSpc>
              <a:spcBef>
                <a:spcPct val="50000"/>
              </a:spcBef>
            </a:pPr>
            <a:r>
              <a:rPr lang="en-US" sz="2600" smtClean="0">
                <a:solidFill>
                  <a:srgbClr val="FF1907"/>
                </a:solidFill>
              </a:rPr>
              <a:t>Great Britain (England)</a:t>
            </a:r>
            <a:r>
              <a:rPr lang="en-US" sz="2600" smtClean="0"/>
              <a:t> began sending explorers to the New World in the 1580’s in search of exotic foods, wealth (gold), and mercantilism.  </a:t>
            </a:r>
          </a:p>
          <a:p>
            <a:pPr eaLnBrk="1" hangingPunct="1">
              <a:lnSpc>
                <a:spcPct val="90000"/>
              </a:lnSpc>
              <a:spcBef>
                <a:spcPct val="50000"/>
              </a:spcBef>
            </a:pPr>
            <a:r>
              <a:rPr lang="en-US" sz="2600" b="1" smtClean="0"/>
              <a:t>Mercantilism</a:t>
            </a:r>
            <a:r>
              <a:rPr lang="en-US" sz="2600" smtClean="0"/>
              <a:t> – Economic system based on the belief that a country could increase its wealth by exporting more than they import. </a:t>
            </a:r>
          </a:p>
          <a:p>
            <a:pPr eaLnBrk="1" hangingPunct="1">
              <a:lnSpc>
                <a:spcPct val="90000"/>
              </a:lnSpc>
              <a:spcBef>
                <a:spcPct val="50000"/>
              </a:spcBef>
            </a:pPr>
            <a:r>
              <a:rPr lang="en-US" sz="2600" smtClean="0"/>
              <a:t>The British wanted to create colonies that would help produce raw materials (cotton, tobacco, forest products, etc.) that could be imported into Great Britain.  British companies would then refine these products and sell the finished product back to the colonies at a higher rate.  </a:t>
            </a:r>
          </a:p>
        </p:txBody>
      </p:sp>
      <p:sp>
        <p:nvSpPr>
          <p:cNvPr id="45060" name="AutoShape 5" descr="Z">
            <a:hlinkClick r:id="rId3"/>
          </p:cNvPr>
          <p:cNvSpPr>
            <a:spLocks noChangeAspect="1" noChangeArrowheads="1"/>
          </p:cNvSpPr>
          <p:nvPr/>
        </p:nvSpPr>
        <p:spPr bwMode="auto">
          <a:xfrm>
            <a:off x="3952875" y="3014663"/>
            <a:ext cx="1238250" cy="828675"/>
          </a:xfrm>
          <a:prstGeom prst="rect">
            <a:avLst/>
          </a:prstGeom>
          <a:noFill/>
          <a:ln w="9525">
            <a:noFill/>
            <a:miter lim="800000"/>
            <a:headEnd/>
            <a:tailEnd/>
          </a:ln>
        </p:spPr>
        <p:txBody>
          <a:bodyPr/>
          <a:lstStyle/>
          <a:p>
            <a:endParaRPr lang="en-US"/>
          </a:p>
        </p:txBody>
      </p:sp>
      <p:sp>
        <p:nvSpPr>
          <p:cNvPr id="45061" name="AutoShape 7" descr="Z">
            <a:hlinkClick r:id="rId3"/>
          </p:cNvPr>
          <p:cNvSpPr>
            <a:spLocks noChangeAspect="1" noChangeArrowheads="1"/>
          </p:cNvSpPr>
          <p:nvPr/>
        </p:nvSpPr>
        <p:spPr bwMode="auto">
          <a:xfrm>
            <a:off x="3952875" y="3014663"/>
            <a:ext cx="1238250" cy="828675"/>
          </a:xfrm>
          <a:prstGeom prst="rect">
            <a:avLst/>
          </a:prstGeom>
          <a:noFill/>
          <a:ln w="9525">
            <a:noFill/>
            <a:miter lim="800000"/>
            <a:headEnd/>
            <a:tailEnd/>
          </a:ln>
        </p:spPr>
        <p:txBody>
          <a:bodyPr/>
          <a:lstStyle/>
          <a:p>
            <a:endParaRPr lang="en-US"/>
          </a:p>
        </p:txBody>
      </p:sp>
      <p:pic>
        <p:nvPicPr>
          <p:cNvPr id="45062" name="Picture 9" descr="cotton">
            <a:hlinkClick r:id="rId4"/>
          </p:cNvPr>
          <p:cNvPicPr>
            <a:picLocks noChangeAspect="1" noChangeArrowheads="1"/>
          </p:cNvPicPr>
          <p:nvPr/>
        </p:nvPicPr>
        <p:blipFill>
          <a:blip r:embed="rId5" cstate="print"/>
          <a:srcRect/>
          <a:stretch>
            <a:fillRect/>
          </a:stretch>
        </p:blipFill>
        <p:spPr bwMode="auto">
          <a:xfrm>
            <a:off x="304800" y="381000"/>
            <a:ext cx="1428750" cy="1428750"/>
          </a:xfrm>
          <a:prstGeom prst="rect">
            <a:avLst/>
          </a:prstGeom>
          <a:noFill/>
          <a:ln w="9525">
            <a:noFill/>
            <a:miter lim="800000"/>
            <a:headEnd/>
            <a:tailEnd/>
          </a:ln>
        </p:spPr>
      </p:pic>
      <p:pic>
        <p:nvPicPr>
          <p:cNvPr id="45063" name="Picture 11" descr="tobacco-info0"/>
          <p:cNvPicPr>
            <a:picLocks noChangeAspect="1" noChangeArrowheads="1"/>
          </p:cNvPicPr>
          <p:nvPr/>
        </p:nvPicPr>
        <p:blipFill>
          <a:blip r:embed="rId6" cstate="print"/>
          <a:srcRect/>
          <a:stretch>
            <a:fillRect/>
          </a:stretch>
        </p:blipFill>
        <p:spPr bwMode="auto">
          <a:xfrm>
            <a:off x="7654925" y="0"/>
            <a:ext cx="1489075" cy="2057400"/>
          </a:xfrm>
          <a:prstGeom prst="rect">
            <a:avLst/>
          </a:prstGeom>
          <a:noFill/>
          <a:ln w="9525">
            <a:noFill/>
            <a:miter lim="800000"/>
            <a:headEnd/>
            <a:tailEnd/>
          </a:ln>
        </p:spPr>
      </p:pic>
    </p:spTree>
    <p:extLst>
      <p:ext uri="{BB962C8B-B14F-4D97-AF65-F5344CB8AC3E}">
        <p14:creationId xmlns:p14="http://schemas.microsoft.com/office/powerpoint/2010/main" val="223585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 calcmode="lin" valueType="num">
                                      <p:cBhvr additive="base">
                                        <p:cTn id="7" dur="500" fill="hold"/>
                                        <p:tgtEl>
                                          <p:spTgt spid="983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83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8307">
                                            <p:txEl>
                                              <p:pRg st="1" end="1"/>
                                            </p:txEl>
                                          </p:spTgt>
                                        </p:tgtEl>
                                        <p:attrNameLst>
                                          <p:attrName>style.visibility</p:attrName>
                                        </p:attrNameLst>
                                      </p:cBhvr>
                                      <p:to>
                                        <p:strVal val="visible"/>
                                      </p:to>
                                    </p:set>
                                    <p:anim calcmode="lin" valueType="num">
                                      <p:cBhvr additive="base">
                                        <p:cTn id="13" dur="500" fill="hold"/>
                                        <p:tgtEl>
                                          <p:spTgt spid="983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83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8307">
                                            <p:txEl>
                                              <p:pRg st="2" end="2"/>
                                            </p:txEl>
                                          </p:spTgt>
                                        </p:tgtEl>
                                        <p:attrNameLst>
                                          <p:attrName>style.visibility</p:attrName>
                                        </p:attrNameLst>
                                      </p:cBhvr>
                                      <p:to>
                                        <p:strVal val="visible"/>
                                      </p:to>
                                    </p:set>
                                    <p:anim calcmode="lin" valueType="num">
                                      <p:cBhvr additive="base">
                                        <p:cTn id="19" dur="500" fill="hold"/>
                                        <p:tgtEl>
                                          <p:spTgt spid="983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83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5334000" cy="1143000"/>
          </a:xfrm>
        </p:spPr>
        <p:txBody>
          <a:bodyPr>
            <a:normAutofit fontScale="90000"/>
          </a:bodyPr>
          <a:lstStyle/>
          <a:p>
            <a:pPr algn="l"/>
            <a:r>
              <a:rPr lang="en-US" dirty="0" smtClean="0"/>
              <a:t>After the defeat of the Spanish Armada…</a:t>
            </a:r>
            <a:endParaRPr lang="en-US" dirty="0"/>
          </a:p>
        </p:txBody>
      </p:sp>
      <p:sp>
        <p:nvSpPr>
          <p:cNvPr id="3" name="Content Placeholder 2"/>
          <p:cNvSpPr>
            <a:spLocks noGrp="1"/>
          </p:cNvSpPr>
          <p:nvPr>
            <p:ph idx="1"/>
          </p:nvPr>
        </p:nvSpPr>
        <p:spPr>
          <a:xfrm>
            <a:off x="3629633" y="2353283"/>
            <a:ext cx="2266950" cy="4114800"/>
          </a:xfrm>
        </p:spPr>
        <p:txBody>
          <a:bodyPr>
            <a:normAutofit/>
          </a:bodyPr>
          <a:lstStyle/>
          <a:p>
            <a:r>
              <a:rPr lang="en-US" sz="3300" dirty="0" smtClean="0">
                <a:latin typeface="Heavy Heap" pitchFamily="2" charset="0"/>
              </a:rPr>
              <a:t>1600:</a:t>
            </a:r>
          </a:p>
          <a:p>
            <a:pPr marL="0" indent="0">
              <a:buNone/>
            </a:pPr>
            <a:r>
              <a:rPr lang="en-US" sz="3300" dirty="0" smtClean="0">
                <a:latin typeface="Heavy Heap" pitchFamily="2" charset="0"/>
              </a:rPr>
              <a:t>English began permanent settlements along the Atlantic coast</a:t>
            </a:r>
            <a:endParaRPr lang="en-US" sz="3300" dirty="0">
              <a:latin typeface="Heavy Heap" pitchFamily="2"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81200"/>
            <a:ext cx="3600450" cy="4858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bwMode="auto">
          <a:xfrm>
            <a:off x="6781800" y="2743200"/>
            <a:ext cx="2057400"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3300" dirty="0" smtClean="0">
                <a:latin typeface="Heavy Heap" pitchFamily="2" charset="0"/>
              </a:rPr>
              <a:t>English</a:t>
            </a:r>
          </a:p>
          <a:p>
            <a:pPr marL="0" indent="0">
              <a:buNone/>
            </a:pPr>
            <a:r>
              <a:rPr lang="en-US" sz="3300" dirty="0">
                <a:latin typeface="Heavy Heap" pitchFamily="2" charset="0"/>
              </a:rPr>
              <a:t> </a:t>
            </a:r>
            <a:r>
              <a:rPr lang="en-US" sz="3300" dirty="0" smtClean="0">
                <a:latin typeface="Heavy Heap" pitchFamily="2" charset="0"/>
              </a:rPr>
              <a:t>   =</a:t>
            </a:r>
          </a:p>
          <a:p>
            <a:pPr marL="0" indent="0">
              <a:buNone/>
            </a:pPr>
            <a:r>
              <a:rPr lang="en-US" sz="3300" dirty="0" smtClean="0">
                <a:latin typeface="Heavy Heap" pitchFamily="2" charset="0"/>
              </a:rPr>
              <a:t>World dominant power</a:t>
            </a:r>
            <a:endParaRPr lang="en-US" sz="3300" dirty="0">
              <a:latin typeface="Heavy Heap" pitchFamily="2" charset="0"/>
            </a:endParaRPr>
          </a:p>
        </p:txBody>
      </p:sp>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4355" y="228600"/>
            <a:ext cx="2577582"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p:nvCxnSpPr>
        <p:spPr bwMode="auto">
          <a:xfrm>
            <a:off x="5860723" y="234072"/>
            <a:ext cx="2844845" cy="2133600"/>
          </a:xfrm>
          <a:prstGeom prst="line">
            <a:avLst/>
          </a:prstGeom>
          <a:noFill/>
          <a:ln w="762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3096094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497891">
            <a:off x="-620715" y="316784"/>
            <a:ext cx="4953000" cy="1143000"/>
          </a:xfrm>
        </p:spPr>
        <p:txBody>
          <a:bodyPr/>
          <a:lstStyle/>
          <a:p>
            <a:r>
              <a:rPr lang="en-US" sz="4800" dirty="0" smtClean="0">
                <a:solidFill>
                  <a:schemeClr val="accent6"/>
                </a:solidFill>
                <a:latin typeface="Heavy Heap" pitchFamily="2" charset="0"/>
              </a:rPr>
              <a:t>English Colonies</a:t>
            </a:r>
            <a:endParaRPr lang="en-US" sz="4800" dirty="0">
              <a:solidFill>
                <a:schemeClr val="accent6"/>
              </a:solidFill>
              <a:latin typeface="Heavy Heap" pitchFamily="2" charset="0"/>
            </a:endParaRPr>
          </a:p>
        </p:txBody>
      </p:sp>
      <p:sp>
        <p:nvSpPr>
          <p:cNvPr id="3" name="Content Placeholder 2"/>
          <p:cNvSpPr>
            <a:spLocks noGrp="1"/>
          </p:cNvSpPr>
          <p:nvPr>
            <p:ph idx="1"/>
          </p:nvPr>
        </p:nvSpPr>
        <p:spPr>
          <a:xfrm>
            <a:off x="533400" y="1600200"/>
            <a:ext cx="7772400" cy="4114800"/>
          </a:xfrm>
        </p:spPr>
        <p:txBody>
          <a:bodyPr>
            <a:normAutofit fontScale="77500" lnSpcReduction="20000"/>
          </a:bodyPr>
          <a:lstStyle/>
          <a:p>
            <a:pPr marL="0" indent="0" algn="ctr">
              <a:buNone/>
            </a:pPr>
            <a:r>
              <a:rPr lang="en-US" sz="4000" u="sng" dirty="0" smtClean="0"/>
              <a:t>Why did they begin?</a:t>
            </a:r>
          </a:p>
          <a:p>
            <a:pPr marL="514350" indent="-514350">
              <a:buAutoNum type="arabicPeriod"/>
            </a:pPr>
            <a:r>
              <a:rPr lang="en-US" dirty="0" smtClean="0"/>
              <a:t>Religious refuge</a:t>
            </a:r>
          </a:p>
          <a:p>
            <a:pPr marL="514350" indent="-514350">
              <a:buAutoNum type="arabicPeriod"/>
            </a:pPr>
            <a:r>
              <a:rPr lang="en-US" dirty="0" smtClean="0"/>
              <a:t>Economic Gains</a:t>
            </a:r>
          </a:p>
          <a:p>
            <a:pPr marL="514350" indent="-514350">
              <a:buAutoNum type="arabicPeriod"/>
            </a:pPr>
            <a:r>
              <a:rPr lang="en-US" dirty="0" smtClean="0"/>
              <a:t>Bring Christianity to Natives</a:t>
            </a:r>
          </a:p>
          <a:p>
            <a:pPr marL="514350" indent="-514350">
              <a:buAutoNum type="arabicPeriod"/>
            </a:pPr>
            <a:r>
              <a:rPr lang="en-US" dirty="0" smtClean="0"/>
              <a:t>New Start</a:t>
            </a:r>
          </a:p>
          <a:p>
            <a:pPr marL="0" indent="0">
              <a:buNone/>
            </a:pPr>
            <a:endParaRPr lang="en-US" dirty="0"/>
          </a:p>
          <a:p>
            <a:pPr marL="0" indent="0" algn="ctr">
              <a:buNone/>
            </a:pPr>
            <a:r>
              <a:rPr lang="en-US" sz="4800" b="1" dirty="0" smtClean="0">
                <a:solidFill>
                  <a:srgbClr val="FF0000"/>
                </a:solidFill>
                <a:latin typeface="Amienne" pitchFamily="82" charset="0"/>
              </a:rPr>
              <a:t>Mercantilism:  Trade policy where England should export more than it imported.</a:t>
            </a:r>
            <a:endParaRPr lang="en-US" sz="4800" b="1" dirty="0">
              <a:solidFill>
                <a:srgbClr val="FF0000"/>
              </a:solidFill>
              <a:latin typeface="Amienne" pitchFamily="82" charset="0"/>
            </a:endParaRPr>
          </a:p>
        </p:txBody>
      </p:sp>
    </p:spTree>
    <p:extLst>
      <p:ext uri="{BB962C8B-B14F-4D97-AF65-F5344CB8AC3E}">
        <p14:creationId xmlns:p14="http://schemas.microsoft.com/office/powerpoint/2010/main" val="1025438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 cy="5791200"/>
          </a:xfrm>
        </p:spPr>
        <p:txBody>
          <a:bodyPr/>
          <a:lstStyle/>
          <a:p>
            <a:r>
              <a:rPr lang="en-US" b="1" dirty="0" smtClean="0">
                <a:solidFill>
                  <a:schemeClr val="accent5">
                    <a:lumMod val="50000"/>
                  </a:schemeClr>
                </a:solidFill>
              </a:rPr>
              <a:t>ENGLAND</a:t>
            </a:r>
            <a:endParaRPr lang="en-US" b="1" dirty="0">
              <a:solidFill>
                <a:schemeClr val="accent5">
                  <a:lumMod val="50000"/>
                </a:schemeClr>
              </a:solidFill>
            </a:endParaRPr>
          </a:p>
        </p:txBody>
      </p:sp>
      <p:sp>
        <p:nvSpPr>
          <p:cNvPr id="3" name="Content Placeholder 2"/>
          <p:cNvSpPr>
            <a:spLocks noGrp="1"/>
          </p:cNvSpPr>
          <p:nvPr>
            <p:ph idx="1"/>
          </p:nvPr>
        </p:nvSpPr>
        <p:spPr>
          <a:xfrm>
            <a:off x="4414736" y="14591"/>
            <a:ext cx="4724400" cy="2728609"/>
          </a:xfrm>
        </p:spPr>
        <p:txBody>
          <a:bodyPr>
            <a:normAutofit fontScale="92500" lnSpcReduction="20000"/>
          </a:bodyPr>
          <a:lstStyle/>
          <a:p>
            <a:pPr marL="0" indent="0">
              <a:spcBef>
                <a:spcPts val="0"/>
              </a:spcBef>
              <a:buNone/>
            </a:pPr>
            <a:r>
              <a:rPr lang="en-US" sz="4000" b="1" dirty="0" smtClean="0">
                <a:solidFill>
                  <a:srgbClr val="FF0000"/>
                </a:solidFill>
                <a:latin typeface="Blackadder ITC" pitchFamily="82" charset="0"/>
              </a:rPr>
              <a:t>Before mercantilism had to buy…</a:t>
            </a:r>
          </a:p>
          <a:p>
            <a:pPr>
              <a:spcBef>
                <a:spcPts val="0"/>
              </a:spcBef>
            </a:pPr>
            <a:r>
              <a:rPr lang="en-US" dirty="0" smtClean="0"/>
              <a:t>Cotton</a:t>
            </a:r>
          </a:p>
          <a:p>
            <a:pPr>
              <a:spcBef>
                <a:spcPts val="0"/>
              </a:spcBef>
            </a:pPr>
            <a:r>
              <a:rPr lang="en-US" dirty="0" smtClean="0"/>
              <a:t>Forest Products</a:t>
            </a:r>
          </a:p>
          <a:p>
            <a:pPr>
              <a:spcBef>
                <a:spcPts val="0"/>
              </a:spcBef>
            </a:pPr>
            <a:r>
              <a:rPr lang="en-US" dirty="0" smtClean="0"/>
              <a:t>Tobacco </a:t>
            </a:r>
          </a:p>
          <a:p>
            <a:pPr>
              <a:spcBef>
                <a:spcPts val="0"/>
              </a:spcBef>
            </a:pPr>
            <a:r>
              <a:rPr lang="en-US" dirty="0" smtClean="0"/>
              <a:t>Some Foods</a:t>
            </a:r>
            <a:endParaRPr lang="en-US" dirty="0"/>
          </a:p>
        </p:txBody>
      </p:sp>
      <p:sp>
        <p:nvSpPr>
          <p:cNvPr id="5" name="Content Placeholder 2"/>
          <p:cNvSpPr txBox="1">
            <a:spLocks/>
          </p:cNvSpPr>
          <p:nvPr/>
        </p:nvSpPr>
        <p:spPr bwMode="auto">
          <a:xfrm>
            <a:off x="1828800" y="4952999"/>
            <a:ext cx="7315200" cy="18433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spcBef>
                <a:spcPts val="0"/>
              </a:spcBef>
              <a:buFontTx/>
              <a:buNone/>
            </a:pPr>
            <a:r>
              <a:rPr lang="en-US" sz="4000" b="1" dirty="0" smtClean="0">
                <a:solidFill>
                  <a:srgbClr val="FF0000"/>
                </a:solidFill>
                <a:latin typeface="Blackadder ITC" pitchFamily="82" charset="0"/>
              </a:rPr>
              <a:t>After mercantilism</a:t>
            </a:r>
          </a:p>
          <a:p>
            <a:pPr marL="0" indent="0">
              <a:spcBef>
                <a:spcPts val="0"/>
              </a:spcBef>
              <a:buFontTx/>
              <a:buNone/>
            </a:pPr>
            <a:r>
              <a:rPr lang="en-US" sz="2800" dirty="0" smtClean="0">
                <a:latin typeface="+mj-lt"/>
              </a:rPr>
              <a:t>Colonies would produce raw materials and ship them to England.  Then , finished goods would be made.</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1012" y="1219200"/>
            <a:ext cx="3401786"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933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SS8H1 c.</a:t>
            </a:r>
          </a:p>
        </p:txBody>
      </p:sp>
      <p:sp>
        <p:nvSpPr>
          <p:cNvPr id="33795" name="Rectangle 3"/>
          <p:cNvSpPr>
            <a:spLocks noGrp="1" noChangeArrowheads="1"/>
          </p:cNvSpPr>
          <p:nvPr>
            <p:ph type="body" idx="1"/>
          </p:nvPr>
        </p:nvSpPr>
        <p:spPr/>
        <p:txBody>
          <a:bodyPr/>
          <a:lstStyle/>
          <a:p>
            <a:r>
              <a:rPr lang="en-US" sz="4000" smtClean="0"/>
              <a:t>Explain reasons for European exploration &amp; settlement of North America, with emphasis on the interests of the French, Spanish, and British in the southeastern area.</a:t>
            </a:r>
          </a:p>
        </p:txBody>
      </p:sp>
    </p:spTree>
    <p:extLst>
      <p:ext uri="{BB962C8B-B14F-4D97-AF65-F5344CB8AC3E}">
        <p14:creationId xmlns:p14="http://schemas.microsoft.com/office/powerpoint/2010/main" val="3894960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4294967295"/>
          </p:nvPr>
        </p:nvSpPr>
        <p:spPr>
          <a:xfrm>
            <a:off x="381000" y="2667000"/>
            <a:ext cx="8458200" cy="3124200"/>
          </a:xfrm>
          <a:solidFill>
            <a:schemeClr val="bg1">
              <a:alpha val="50195"/>
            </a:schemeClr>
          </a:solidFill>
        </p:spPr>
        <p:txBody>
          <a:bodyPr/>
          <a:lstStyle/>
          <a:p>
            <a:pPr eaLnBrk="1" hangingPunct="1">
              <a:lnSpc>
                <a:spcPct val="80000"/>
              </a:lnSpc>
            </a:pPr>
            <a:r>
              <a:rPr lang="en-US" sz="3600" dirty="0" smtClean="0"/>
              <a:t>ESSENTIAL </a:t>
            </a:r>
            <a:r>
              <a:rPr lang="en-US" sz="3600" dirty="0" smtClean="0"/>
              <a:t>QUESTION FOR YOUR JOURNAL</a:t>
            </a:r>
            <a:endParaRPr lang="en-US" sz="3600" dirty="0" smtClean="0"/>
          </a:p>
          <a:p>
            <a:pPr lvl="1" eaLnBrk="1" hangingPunct="1">
              <a:lnSpc>
                <a:spcPct val="80000"/>
              </a:lnSpc>
            </a:pPr>
            <a:r>
              <a:rPr lang="en-US" sz="3200" dirty="0" smtClean="0"/>
              <a:t>What impact did European contact have on the Native Americans in the New World?</a:t>
            </a:r>
          </a:p>
          <a:p>
            <a:pPr lvl="1" eaLnBrk="1" hangingPunct="1">
              <a:lnSpc>
                <a:spcPct val="80000"/>
              </a:lnSpc>
            </a:pPr>
            <a:r>
              <a:rPr lang="en-US" sz="3200" dirty="0" smtClean="0"/>
              <a:t>Why did European countries (such as France, Spain, and Great Britain) explore and create colonies in North America? </a:t>
            </a:r>
            <a:r>
              <a:rPr lang="en-US" sz="3200" b="1" dirty="0" smtClean="0">
                <a:solidFill>
                  <a:srgbClr val="CC0000"/>
                </a:solidFill>
              </a:rPr>
              <a:t>(3 G’s!  GOD, GOLD, GLORY)</a:t>
            </a:r>
          </a:p>
        </p:txBody>
      </p:sp>
    </p:spTree>
    <p:extLst>
      <p:ext uri="{BB962C8B-B14F-4D97-AF65-F5344CB8AC3E}">
        <p14:creationId xmlns:p14="http://schemas.microsoft.com/office/powerpoint/2010/main" val="3145938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457200" y="457200"/>
            <a:ext cx="8458200" cy="1143000"/>
          </a:xfrm>
        </p:spPr>
        <p:txBody>
          <a:bodyPr/>
          <a:lstStyle/>
          <a:p>
            <a:pPr eaLnBrk="1" hangingPunct="1">
              <a:defRPr/>
            </a:pPr>
            <a:r>
              <a:rPr lang="en-US" smtClean="0">
                <a:effectLst>
                  <a:outerShdw blurRad="38100" dist="38100" dir="2700000" algn="tl">
                    <a:srgbClr val="C0C0C0"/>
                  </a:outerShdw>
                </a:effectLst>
              </a:rPr>
              <a:t>Hernando DeSoto</a:t>
            </a:r>
          </a:p>
        </p:txBody>
      </p:sp>
      <p:sp>
        <p:nvSpPr>
          <p:cNvPr id="90115" name="Rectangle 3"/>
          <p:cNvSpPr>
            <a:spLocks noGrp="1" noChangeArrowheads="1"/>
          </p:cNvSpPr>
          <p:nvPr>
            <p:ph type="body" idx="4294967295"/>
          </p:nvPr>
        </p:nvSpPr>
        <p:spPr>
          <a:xfrm>
            <a:off x="457200" y="1600200"/>
            <a:ext cx="8458200" cy="5105400"/>
          </a:xfrm>
          <a:noFill/>
        </p:spPr>
        <p:txBody>
          <a:bodyPr/>
          <a:lstStyle/>
          <a:p>
            <a:pPr eaLnBrk="1" hangingPunct="1">
              <a:spcBef>
                <a:spcPct val="50000"/>
              </a:spcBef>
            </a:pPr>
            <a:r>
              <a:rPr lang="en-US" sz="2800" smtClean="0"/>
              <a:t>In 1540, Spanish explorer </a:t>
            </a:r>
            <a:r>
              <a:rPr lang="en-US" sz="2800" smtClean="0">
                <a:solidFill>
                  <a:srgbClr val="FF1907"/>
                </a:solidFill>
              </a:rPr>
              <a:t>Hernando DeSoto</a:t>
            </a:r>
            <a:r>
              <a:rPr lang="en-US" sz="2800" smtClean="0"/>
              <a:t>, with approximately 600 men, marched north from Tampa, Florida into southwest Georgia (near today’s Albany) in search of Gold.</a:t>
            </a:r>
          </a:p>
          <a:p>
            <a:pPr eaLnBrk="1" hangingPunct="1">
              <a:spcBef>
                <a:spcPct val="50000"/>
              </a:spcBef>
            </a:pPr>
            <a:r>
              <a:rPr lang="en-US" sz="2800" smtClean="0"/>
              <a:t>DeSoto’s metal weapons, plated armor, war dogs, and horses overwhelmed the Native Americans; thousands of Georgia’s Native Americans died, many from diseases (such as Small Pox) brought by the Spaniards.  DeSoto also brought pigs to the New World.  These pigs were not used for food but were used for protection from reptiles.</a:t>
            </a:r>
          </a:p>
          <a:p>
            <a:pPr eaLnBrk="1" hangingPunct="1">
              <a:spcBef>
                <a:spcPct val="50000"/>
              </a:spcBef>
            </a:pPr>
            <a:endParaRPr lang="en-US" sz="3600" smtClean="0"/>
          </a:p>
        </p:txBody>
      </p:sp>
    </p:spTree>
    <p:extLst>
      <p:ext uri="{BB962C8B-B14F-4D97-AF65-F5344CB8AC3E}">
        <p14:creationId xmlns:p14="http://schemas.microsoft.com/office/powerpoint/2010/main" val="2610611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 calcmode="lin" valueType="num">
                                      <p:cBhvr additive="base">
                                        <p:cTn id="7" dur="500" fill="hold"/>
                                        <p:tgtEl>
                                          <p:spTgt spid="901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0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0115">
                                            <p:txEl>
                                              <p:pRg st="1" end="1"/>
                                            </p:txEl>
                                          </p:spTgt>
                                        </p:tgtEl>
                                        <p:attrNameLst>
                                          <p:attrName>style.visibility</p:attrName>
                                        </p:attrNameLst>
                                      </p:cBhvr>
                                      <p:to>
                                        <p:strVal val="visible"/>
                                      </p:to>
                                    </p:set>
                                    <p:anim calcmode="lin" valueType="num">
                                      <p:cBhvr additive="base">
                                        <p:cTn id="13" dur="500" fill="hold"/>
                                        <p:tgtEl>
                                          <p:spTgt spid="901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01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en-US" smtClean="0"/>
          </a:p>
        </p:txBody>
      </p:sp>
      <p:sp>
        <p:nvSpPr>
          <p:cNvPr id="37891" name="Rectangle 3"/>
          <p:cNvSpPr>
            <a:spLocks noGrp="1" noChangeArrowheads="1"/>
          </p:cNvSpPr>
          <p:nvPr>
            <p:ph type="body" idx="1"/>
          </p:nvPr>
        </p:nvSpPr>
        <p:spPr/>
        <p:txBody>
          <a:bodyPr/>
          <a:lstStyle/>
          <a:p>
            <a:endParaRPr lang="en-US" smtClean="0"/>
          </a:p>
        </p:txBody>
      </p:sp>
      <p:pic>
        <p:nvPicPr>
          <p:cNvPr id="37892" name="Picture 5" descr="desoto"/>
          <p:cNvPicPr>
            <a:picLocks noChangeAspect="1" noChangeArrowheads="1"/>
          </p:cNvPicPr>
          <p:nvPr/>
        </p:nvPicPr>
        <p:blipFill>
          <a:blip r:embed="rId2" cstate="print"/>
          <a:srcRect/>
          <a:stretch>
            <a:fillRect/>
          </a:stretch>
        </p:blipFill>
        <p:spPr bwMode="auto">
          <a:xfrm>
            <a:off x="838200" y="533400"/>
            <a:ext cx="7543800" cy="5910263"/>
          </a:xfrm>
          <a:prstGeom prst="rect">
            <a:avLst/>
          </a:prstGeom>
          <a:noFill/>
          <a:ln w="9525">
            <a:noFill/>
            <a:miter lim="800000"/>
            <a:headEnd/>
            <a:tailEnd/>
          </a:ln>
        </p:spPr>
      </p:pic>
    </p:spTree>
    <p:extLst>
      <p:ext uri="{BB962C8B-B14F-4D97-AF65-F5344CB8AC3E}">
        <p14:creationId xmlns:p14="http://schemas.microsoft.com/office/powerpoint/2010/main" val="1765632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457200" y="0"/>
            <a:ext cx="8458200" cy="1143000"/>
          </a:xfrm>
        </p:spPr>
        <p:txBody>
          <a:bodyPr/>
          <a:lstStyle/>
          <a:p>
            <a:pPr eaLnBrk="1" hangingPunct="1">
              <a:defRPr/>
            </a:pPr>
            <a:r>
              <a:rPr lang="en-US" smtClean="0">
                <a:effectLst>
                  <a:outerShdw blurRad="38100" dist="38100" dir="2700000" algn="tl">
                    <a:srgbClr val="C0C0C0"/>
                  </a:outerShdw>
                </a:effectLst>
              </a:rPr>
              <a:t>Spanish Missions</a:t>
            </a:r>
          </a:p>
        </p:txBody>
      </p:sp>
      <p:sp>
        <p:nvSpPr>
          <p:cNvPr id="92163" name="Rectangle 3"/>
          <p:cNvSpPr>
            <a:spLocks noGrp="1" noChangeArrowheads="1"/>
          </p:cNvSpPr>
          <p:nvPr>
            <p:ph type="body" idx="4294967295"/>
          </p:nvPr>
        </p:nvSpPr>
        <p:spPr>
          <a:xfrm>
            <a:off x="457200" y="1066800"/>
            <a:ext cx="8458200" cy="5486400"/>
          </a:xfrm>
          <a:noFill/>
        </p:spPr>
        <p:txBody>
          <a:bodyPr/>
          <a:lstStyle/>
          <a:p>
            <a:pPr eaLnBrk="1" hangingPunct="1">
              <a:lnSpc>
                <a:spcPct val="80000"/>
              </a:lnSpc>
              <a:spcBef>
                <a:spcPct val="50000"/>
              </a:spcBef>
            </a:pPr>
            <a:r>
              <a:rPr lang="en-US" sz="2600" smtClean="0">
                <a:solidFill>
                  <a:srgbClr val="FF1907"/>
                </a:solidFill>
              </a:rPr>
              <a:t>Mission</a:t>
            </a:r>
            <a:r>
              <a:rPr lang="en-US" sz="2600" smtClean="0"/>
              <a:t> – Definition: A religious church or station established in a foreign land to allow missionaries to spread their religion.</a:t>
            </a:r>
          </a:p>
          <a:p>
            <a:pPr eaLnBrk="1" hangingPunct="1">
              <a:lnSpc>
                <a:spcPct val="80000"/>
              </a:lnSpc>
              <a:spcBef>
                <a:spcPct val="50000"/>
              </a:spcBef>
            </a:pPr>
            <a:r>
              <a:rPr lang="en-US" sz="2600" smtClean="0"/>
              <a:t>In 1566, Spain established missions on Georgia’s Cumberland Island and St. Catherine’s Island, called Santa Catalina. During the same century, posts were established at Sapelo and St. Simon’s Island.  </a:t>
            </a:r>
          </a:p>
          <a:p>
            <a:pPr eaLnBrk="1" hangingPunct="1">
              <a:lnSpc>
                <a:spcPct val="80000"/>
              </a:lnSpc>
              <a:spcBef>
                <a:spcPct val="50000"/>
              </a:spcBef>
            </a:pPr>
            <a:r>
              <a:rPr lang="en-US" sz="2600" smtClean="0"/>
              <a:t>The Spanish missionaries called the region Guale (pronounced “Wallie”) after the Guale Indians.</a:t>
            </a:r>
          </a:p>
          <a:p>
            <a:pPr eaLnBrk="1" hangingPunct="1">
              <a:lnSpc>
                <a:spcPct val="80000"/>
              </a:lnSpc>
              <a:spcBef>
                <a:spcPct val="50000"/>
              </a:spcBef>
            </a:pPr>
            <a:r>
              <a:rPr lang="en-US" sz="2600" smtClean="0"/>
              <a:t>The missions were used by the Spanish to convert the Native Americans to Catholicism but also served as a trading post; Native Americans used the missions to integrate themselves into the European world. </a:t>
            </a:r>
          </a:p>
        </p:txBody>
      </p:sp>
    </p:spTree>
    <p:extLst>
      <p:ext uri="{BB962C8B-B14F-4D97-AF65-F5344CB8AC3E}">
        <p14:creationId xmlns:p14="http://schemas.microsoft.com/office/powerpoint/2010/main" val="39829973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2163">
                                            <p:txEl>
                                              <p:pRg st="1" end="1"/>
                                            </p:txEl>
                                          </p:spTgt>
                                        </p:tgtEl>
                                        <p:attrNameLst>
                                          <p:attrName>style.visibility</p:attrName>
                                        </p:attrNameLst>
                                      </p:cBhvr>
                                      <p:to>
                                        <p:strVal val="visible"/>
                                      </p:to>
                                    </p:set>
                                    <p:anim calcmode="lin" valueType="num">
                                      <p:cBhvr additive="base">
                                        <p:cTn id="13" dur="500" fill="hold"/>
                                        <p:tgtEl>
                                          <p:spTgt spid="921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2163">
                                            <p:txEl>
                                              <p:pRg st="2" end="2"/>
                                            </p:txEl>
                                          </p:spTgt>
                                        </p:tgtEl>
                                        <p:attrNameLst>
                                          <p:attrName>style.visibility</p:attrName>
                                        </p:attrNameLst>
                                      </p:cBhvr>
                                      <p:to>
                                        <p:strVal val="visible"/>
                                      </p:to>
                                    </p:set>
                                    <p:anim calcmode="lin" valueType="num">
                                      <p:cBhvr additive="base">
                                        <p:cTn id="19" dur="500" fill="hold"/>
                                        <p:tgtEl>
                                          <p:spTgt spid="921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2163">
                                            <p:txEl>
                                              <p:pRg st="3" end="3"/>
                                            </p:txEl>
                                          </p:spTgt>
                                        </p:tgtEl>
                                        <p:attrNameLst>
                                          <p:attrName>style.visibility</p:attrName>
                                        </p:attrNameLst>
                                      </p:cBhvr>
                                      <p:to>
                                        <p:strVal val="visible"/>
                                      </p:to>
                                    </p:set>
                                    <p:anim calcmode="lin" valueType="num">
                                      <p:cBhvr additive="base">
                                        <p:cTn id="25" dur="500" fill="hold"/>
                                        <p:tgtEl>
                                          <p:spTgt spid="9216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216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smtClean="0"/>
          </a:p>
        </p:txBody>
      </p:sp>
      <p:sp>
        <p:nvSpPr>
          <p:cNvPr id="39939" name="Rectangle 3"/>
          <p:cNvSpPr>
            <a:spLocks noGrp="1" noChangeArrowheads="1"/>
          </p:cNvSpPr>
          <p:nvPr>
            <p:ph type="body" idx="1"/>
          </p:nvPr>
        </p:nvSpPr>
        <p:spPr/>
        <p:txBody>
          <a:bodyPr/>
          <a:lstStyle/>
          <a:p>
            <a:endParaRPr lang="en-US" smtClean="0"/>
          </a:p>
        </p:txBody>
      </p:sp>
      <p:pic>
        <p:nvPicPr>
          <p:cNvPr id="39940" name="Picture 5" descr="sp-missions2"/>
          <p:cNvPicPr>
            <a:picLocks noChangeAspect="1" noChangeArrowheads="1"/>
          </p:cNvPicPr>
          <p:nvPr/>
        </p:nvPicPr>
        <p:blipFill>
          <a:blip r:embed="rId2" cstate="print"/>
          <a:srcRect/>
          <a:stretch>
            <a:fillRect/>
          </a:stretch>
        </p:blipFill>
        <p:spPr bwMode="auto">
          <a:xfrm>
            <a:off x="2133600" y="0"/>
            <a:ext cx="4899025" cy="6858000"/>
          </a:xfrm>
          <a:prstGeom prst="rect">
            <a:avLst/>
          </a:prstGeom>
          <a:noFill/>
          <a:ln w="9525">
            <a:noFill/>
            <a:miter lim="800000"/>
            <a:headEnd/>
            <a:tailEnd/>
          </a:ln>
        </p:spPr>
      </p:pic>
    </p:spTree>
    <p:extLst>
      <p:ext uri="{BB962C8B-B14F-4D97-AF65-F5344CB8AC3E}">
        <p14:creationId xmlns:p14="http://schemas.microsoft.com/office/powerpoint/2010/main" val="8157647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endParaRPr lang="en-US" smtClean="0"/>
          </a:p>
        </p:txBody>
      </p:sp>
      <p:sp>
        <p:nvSpPr>
          <p:cNvPr id="40963" name="Rectangle 3"/>
          <p:cNvSpPr>
            <a:spLocks noGrp="1" noChangeArrowheads="1"/>
          </p:cNvSpPr>
          <p:nvPr>
            <p:ph type="body" idx="1"/>
          </p:nvPr>
        </p:nvSpPr>
        <p:spPr/>
        <p:txBody>
          <a:bodyPr/>
          <a:lstStyle/>
          <a:p>
            <a:endParaRPr lang="en-US" smtClean="0"/>
          </a:p>
        </p:txBody>
      </p:sp>
      <p:pic>
        <p:nvPicPr>
          <p:cNvPr id="40964" name="Picture 5" descr="034"/>
          <p:cNvPicPr>
            <a:picLocks noChangeAspect="1" noChangeArrowheads="1"/>
          </p:cNvPicPr>
          <p:nvPr/>
        </p:nvPicPr>
        <p:blipFill>
          <a:blip r:embed="rId2" cstate="print"/>
          <a:srcRect/>
          <a:stretch>
            <a:fillRect/>
          </a:stretch>
        </p:blipFill>
        <p:spPr bwMode="auto">
          <a:xfrm>
            <a:off x="2286000" y="-533400"/>
            <a:ext cx="4618038" cy="7391400"/>
          </a:xfrm>
          <a:prstGeom prst="rect">
            <a:avLst/>
          </a:prstGeom>
          <a:noFill/>
          <a:ln w="9525">
            <a:noFill/>
            <a:miter lim="800000"/>
            <a:headEnd/>
            <a:tailEnd/>
          </a:ln>
        </p:spPr>
      </p:pic>
    </p:spTree>
    <p:extLst>
      <p:ext uri="{BB962C8B-B14F-4D97-AF65-F5344CB8AC3E}">
        <p14:creationId xmlns:p14="http://schemas.microsoft.com/office/powerpoint/2010/main" val="1641889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idx="4294967295"/>
          </p:nvPr>
        </p:nvSpPr>
        <p:spPr>
          <a:xfrm>
            <a:off x="457200" y="228600"/>
            <a:ext cx="8458200" cy="1143000"/>
          </a:xfrm>
        </p:spPr>
        <p:txBody>
          <a:bodyPr/>
          <a:lstStyle/>
          <a:p>
            <a:pPr eaLnBrk="1" hangingPunct="1">
              <a:defRPr/>
            </a:pPr>
            <a:r>
              <a:rPr lang="en-US" sz="4000" b="1" smtClean="0">
                <a:solidFill>
                  <a:srgbClr val="006600"/>
                </a:solidFill>
                <a:effectLst>
                  <a:outerShdw blurRad="38100" dist="38100" dir="2700000" algn="tl">
                    <a:srgbClr val="C0C0C0"/>
                  </a:outerShdw>
                </a:effectLst>
              </a:rPr>
              <a:t>New World-Old World Exchanges</a:t>
            </a:r>
          </a:p>
        </p:txBody>
      </p:sp>
      <p:sp>
        <p:nvSpPr>
          <p:cNvPr id="100355" name="Rectangle 3"/>
          <p:cNvSpPr>
            <a:spLocks noGrp="1" noChangeArrowheads="1"/>
          </p:cNvSpPr>
          <p:nvPr>
            <p:ph type="body" idx="4294967295"/>
          </p:nvPr>
        </p:nvSpPr>
        <p:spPr>
          <a:xfrm>
            <a:off x="685800" y="1447800"/>
            <a:ext cx="7772400" cy="914400"/>
          </a:xfrm>
          <a:noFill/>
        </p:spPr>
        <p:txBody>
          <a:bodyPr/>
          <a:lstStyle/>
          <a:p>
            <a:pPr eaLnBrk="1" hangingPunct="1">
              <a:spcBef>
                <a:spcPct val="50000"/>
              </a:spcBef>
            </a:pPr>
            <a:r>
              <a:rPr lang="en-US" sz="2500" smtClean="0"/>
              <a:t>Both the New World (North and South America) and the Old World (Europe) benefited from exploration.</a:t>
            </a:r>
          </a:p>
          <a:p>
            <a:pPr eaLnBrk="1" hangingPunct="1">
              <a:spcBef>
                <a:spcPct val="50000"/>
              </a:spcBef>
            </a:pPr>
            <a:endParaRPr lang="en-US" sz="3500" smtClean="0"/>
          </a:p>
        </p:txBody>
      </p:sp>
      <p:sp>
        <p:nvSpPr>
          <p:cNvPr id="41988" name="Line 4"/>
          <p:cNvSpPr>
            <a:spLocks noChangeShapeType="1"/>
          </p:cNvSpPr>
          <p:nvPr/>
        </p:nvSpPr>
        <p:spPr bwMode="auto">
          <a:xfrm>
            <a:off x="4572000" y="2590800"/>
            <a:ext cx="0" cy="4267200"/>
          </a:xfrm>
          <a:prstGeom prst="line">
            <a:avLst/>
          </a:prstGeom>
          <a:noFill/>
          <a:ln w="57150">
            <a:solidFill>
              <a:schemeClr val="tx1"/>
            </a:solidFill>
            <a:round/>
            <a:headEnd/>
            <a:tailEnd/>
          </a:ln>
        </p:spPr>
        <p:txBody>
          <a:bodyPr/>
          <a:lstStyle/>
          <a:p>
            <a:endParaRPr lang="en-US"/>
          </a:p>
        </p:txBody>
      </p:sp>
      <p:sp>
        <p:nvSpPr>
          <p:cNvPr id="41989" name="Line 5"/>
          <p:cNvSpPr>
            <a:spLocks noChangeShapeType="1"/>
          </p:cNvSpPr>
          <p:nvPr/>
        </p:nvSpPr>
        <p:spPr bwMode="auto">
          <a:xfrm>
            <a:off x="0" y="3048000"/>
            <a:ext cx="9144000" cy="0"/>
          </a:xfrm>
          <a:prstGeom prst="line">
            <a:avLst/>
          </a:prstGeom>
          <a:noFill/>
          <a:ln w="57150">
            <a:solidFill>
              <a:schemeClr val="tx1"/>
            </a:solidFill>
            <a:round/>
            <a:headEnd/>
            <a:tailEnd/>
          </a:ln>
        </p:spPr>
        <p:txBody>
          <a:bodyPr/>
          <a:lstStyle/>
          <a:p>
            <a:endParaRPr lang="en-US"/>
          </a:p>
        </p:txBody>
      </p:sp>
      <p:sp>
        <p:nvSpPr>
          <p:cNvPr id="41990" name="Text Box 6"/>
          <p:cNvSpPr txBox="1">
            <a:spLocks noChangeArrowheads="1"/>
          </p:cNvSpPr>
          <p:nvPr/>
        </p:nvSpPr>
        <p:spPr bwMode="auto">
          <a:xfrm>
            <a:off x="0" y="2590800"/>
            <a:ext cx="4495800" cy="396875"/>
          </a:xfrm>
          <a:prstGeom prst="rect">
            <a:avLst/>
          </a:prstGeom>
          <a:noFill/>
          <a:ln w="9525">
            <a:noFill/>
            <a:miter lim="800000"/>
            <a:headEnd/>
            <a:tailEnd/>
          </a:ln>
        </p:spPr>
        <p:txBody>
          <a:bodyPr>
            <a:spAutoFit/>
          </a:bodyPr>
          <a:lstStyle/>
          <a:p>
            <a:pPr algn="ctr">
              <a:spcBef>
                <a:spcPct val="50000"/>
              </a:spcBef>
            </a:pPr>
            <a:r>
              <a:rPr lang="en-US" sz="2000" dirty="0" smtClean="0">
                <a:solidFill>
                  <a:srgbClr val="008000"/>
                </a:solidFill>
                <a:latin typeface="Arial Black" pitchFamily="34" charset="0"/>
              </a:rPr>
              <a:t>Brought to New World</a:t>
            </a:r>
            <a:endParaRPr lang="en-US" sz="2000" dirty="0">
              <a:solidFill>
                <a:srgbClr val="008000"/>
              </a:solidFill>
              <a:latin typeface="Arial Black" pitchFamily="34" charset="0"/>
            </a:endParaRPr>
          </a:p>
        </p:txBody>
      </p:sp>
      <p:sp>
        <p:nvSpPr>
          <p:cNvPr id="41991" name="Text Box 7"/>
          <p:cNvSpPr txBox="1">
            <a:spLocks noChangeArrowheads="1"/>
          </p:cNvSpPr>
          <p:nvPr/>
        </p:nvSpPr>
        <p:spPr bwMode="auto">
          <a:xfrm>
            <a:off x="4648200" y="2590800"/>
            <a:ext cx="4495800" cy="396875"/>
          </a:xfrm>
          <a:prstGeom prst="rect">
            <a:avLst/>
          </a:prstGeom>
          <a:noFill/>
          <a:ln w="9525">
            <a:noFill/>
            <a:miter lim="800000"/>
            <a:headEnd/>
            <a:tailEnd/>
          </a:ln>
        </p:spPr>
        <p:txBody>
          <a:bodyPr>
            <a:spAutoFit/>
          </a:bodyPr>
          <a:lstStyle/>
          <a:p>
            <a:pPr algn="ctr">
              <a:spcBef>
                <a:spcPct val="50000"/>
              </a:spcBef>
            </a:pPr>
            <a:r>
              <a:rPr lang="en-US" sz="2000" dirty="0" smtClean="0">
                <a:solidFill>
                  <a:srgbClr val="008000"/>
                </a:solidFill>
                <a:latin typeface="Arial Black" pitchFamily="34" charset="0"/>
              </a:rPr>
              <a:t>Brought to Old World</a:t>
            </a:r>
            <a:endParaRPr lang="en-US" sz="2000" dirty="0">
              <a:solidFill>
                <a:srgbClr val="008000"/>
              </a:solidFill>
              <a:latin typeface="Arial Black" pitchFamily="34" charset="0"/>
            </a:endParaRPr>
          </a:p>
        </p:txBody>
      </p:sp>
      <p:sp>
        <p:nvSpPr>
          <p:cNvPr id="41992" name="Text Box 8"/>
          <p:cNvSpPr txBox="1">
            <a:spLocks noChangeArrowheads="1"/>
          </p:cNvSpPr>
          <p:nvPr/>
        </p:nvSpPr>
        <p:spPr bwMode="auto">
          <a:xfrm>
            <a:off x="0" y="3124200"/>
            <a:ext cx="4495800" cy="3597275"/>
          </a:xfrm>
          <a:prstGeom prst="rect">
            <a:avLst/>
          </a:prstGeom>
          <a:noFill/>
          <a:ln w="9525">
            <a:noFill/>
            <a:miter lim="800000"/>
            <a:headEnd/>
            <a:tailEnd/>
          </a:ln>
        </p:spPr>
        <p:txBody>
          <a:bodyPr>
            <a:spAutoFit/>
          </a:bodyPr>
          <a:lstStyle/>
          <a:p>
            <a:pPr marL="292100" indent="-177800">
              <a:spcBef>
                <a:spcPct val="50000"/>
              </a:spcBef>
              <a:buFontTx/>
              <a:buChar char="•"/>
            </a:pPr>
            <a:r>
              <a:rPr lang="en-US" sz="2000" dirty="0">
                <a:latin typeface="Arial" charset="0"/>
              </a:rPr>
              <a:t>Agricultural Products – Rye, radishes, beets, sugar cane, rice, peaches, and wheat all came from Europe to the New World.</a:t>
            </a:r>
          </a:p>
          <a:p>
            <a:pPr marL="292100" indent="-177800">
              <a:spcBef>
                <a:spcPct val="50000"/>
              </a:spcBef>
              <a:buFontTx/>
              <a:buChar char="•"/>
            </a:pPr>
            <a:r>
              <a:rPr lang="en-US" sz="2000" dirty="0">
                <a:latin typeface="Arial" charset="0"/>
              </a:rPr>
              <a:t>Animals – Horses, chickens, pigs, oxen, sheep, goats, and cattle all came from Europe to the New World.  Many of these animals had negative impacts as they destroyed the ground cover and led to the extinction of some native animals.</a:t>
            </a:r>
          </a:p>
        </p:txBody>
      </p:sp>
      <p:sp>
        <p:nvSpPr>
          <p:cNvPr id="41993" name="Text Box 9"/>
          <p:cNvSpPr txBox="1">
            <a:spLocks noChangeArrowheads="1"/>
          </p:cNvSpPr>
          <p:nvPr/>
        </p:nvSpPr>
        <p:spPr bwMode="auto">
          <a:xfrm>
            <a:off x="4648200" y="3124200"/>
            <a:ext cx="4495800" cy="2682875"/>
          </a:xfrm>
          <a:prstGeom prst="rect">
            <a:avLst/>
          </a:prstGeom>
          <a:noFill/>
          <a:ln w="9525">
            <a:noFill/>
            <a:miter lim="800000"/>
            <a:headEnd/>
            <a:tailEnd/>
          </a:ln>
        </p:spPr>
        <p:txBody>
          <a:bodyPr>
            <a:spAutoFit/>
          </a:bodyPr>
          <a:lstStyle/>
          <a:p>
            <a:pPr marL="292100" indent="-177800">
              <a:spcBef>
                <a:spcPct val="50000"/>
              </a:spcBef>
              <a:buFontTx/>
              <a:buChar char="•"/>
            </a:pPr>
            <a:r>
              <a:rPr lang="en-US" sz="2000" dirty="0">
                <a:latin typeface="Arial" charset="0"/>
              </a:rPr>
              <a:t>Agricultural Products – Corn, white potatoes, yams (sweet potatoes), peanuts, and pumpkins all came from the New World and were taken to Europe.</a:t>
            </a:r>
          </a:p>
          <a:p>
            <a:pPr marL="292100" indent="-177800">
              <a:spcBef>
                <a:spcPct val="50000"/>
              </a:spcBef>
              <a:buFontTx/>
              <a:buChar char="•"/>
            </a:pPr>
            <a:r>
              <a:rPr lang="en-US" sz="2000" dirty="0">
                <a:latin typeface="Arial" charset="0"/>
              </a:rPr>
              <a:t>Animals – Turkeys were brought from the New World and taken to Europe.</a:t>
            </a:r>
          </a:p>
        </p:txBody>
      </p:sp>
    </p:spTree>
    <p:extLst>
      <p:ext uri="{BB962C8B-B14F-4D97-AF65-F5344CB8AC3E}">
        <p14:creationId xmlns:p14="http://schemas.microsoft.com/office/powerpoint/2010/main" val="2891425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bldLvl="2"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RespondQuestion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RespondGraph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813</Words>
  <Application>Microsoft Office PowerPoint</Application>
  <PresentationFormat>On-screen Show (4:3)</PresentationFormat>
  <Paragraphs>64</Paragraphs>
  <Slides>15</Slides>
  <Notes>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15</vt:i4>
      </vt:variant>
    </vt:vector>
  </HeadingPairs>
  <TitlesOfParts>
    <vt:vector size="27" baseType="lpstr">
      <vt:lpstr>Amienne</vt:lpstr>
      <vt:lpstr>Arial</vt:lpstr>
      <vt:lpstr>Arial Black</vt:lpstr>
      <vt:lpstr>Blackadder ITC</vt:lpstr>
      <vt:lpstr>Calibri</vt:lpstr>
      <vt:lpstr>Heavy Heap</vt:lpstr>
      <vt:lpstr>Showcard Gothic</vt:lpstr>
      <vt:lpstr>Snap ITC</vt:lpstr>
      <vt:lpstr>Times New Roman</vt:lpstr>
      <vt:lpstr>Office Theme</vt:lpstr>
      <vt:lpstr>iRespondQuestionMaster</vt:lpstr>
      <vt:lpstr>iRespondGraphMaster</vt:lpstr>
      <vt:lpstr>SS8H1 b.</vt:lpstr>
      <vt:lpstr>SS8H1 c.</vt:lpstr>
      <vt:lpstr>PowerPoint Presentation</vt:lpstr>
      <vt:lpstr>Hernando DeSoto</vt:lpstr>
      <vt:lpstr>PowerPoint Presentation</vt:lpstr>
      <vt:lpstr>Spanish Missions</vt:lpstr>
      <vt:lpstr>PowerPoint Presentation</vt:lpstr>
      <vt:lpstr>PowerPoint Presentation</vt:lpstr>
      <vt:lpstr>New World-Old World Exchanges</vt:lpstr>
      <vt:lpstr>Reasons for European Exploration: French (France)</vt:lpstr>
      <vt:lpstr>Reasons for European Exploration: Spanish (Spain)</vt:lpstr>
      <vt:lpstr>Reasons for European Exploration: British (Great Britain)</vt:lpstr>
      <vt:lpstr>After the defeat of the Spanish Armada…</vt:lpstr>
      <vt:lpstr>English Colonies</vt:lpstr>
      <vt:lpstr>ENGLAND</vt:lpstr>
    </vt:vector>
  </TitlesOfParts>
  <Company>Cobb County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SS8H1 b.</dc:title>
  <dc:creator>Kaley Harper</dc:creator>
  <cp:lastModifiedBy>Andre J Diop</cp:lastModifiedBy>
  <cp:revision>2</cp:revision>
  <dcterms:created xsi:type="dcterms:W3CDTF">2012-10-18T14:24:20Z</dcterms:created>
  <dcterms:modified xsi:type="dcterms:W3CDTF">2014-11-10T21:32:47Z</dcterms:modified>
</cp:coreProperties>
</file>