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3" r:id="rId3"/>
    <p:sldId id="326" r:id="rId4"/>
    <p:sldId id="263" r:id="rId5"/>
    <p:sldId id="416" r:id="rId6"/>
    <p:sldId id="409" r:id="rId7"/>
    <p:sldId id="362" r:id="rId8"/>
    <p:sldId id="363" r:id="rId9"/>
    <p:sldId id="290" r:id="rId10"/>
    <p:sldId id="417" r:id="rId11"/>
    <p:sldId id="410" r:id="rId12"/>
    <p:sldId id="412" r:id="rId13"/>
    <p:sldId id="408" r:id="rId14"/>
    <p:sldId id="411" r:id="rId15"/>
    <p:sldId id="413" r:id="rId16"/>
    <p:sldId id="414" r:id="rId17"/>
    <p:sldId id="415" r:id="rId18"/>
    <p:sldId id="40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A61987"/>
    <a:srgbClr val="FF0200"/>
    <a:srgbClr val="73115E"/>
    <a:srgbClr val="5B5BB2"/>
    <a:srgbClr val="268ACE"/>
    <a:srgbClr val="43B7D9"/>
    <a:srgbClr val="E1C750"/>
    <a:srgbClr val="CE3313"/>
    <a:srgbClr val="3EA656"/>
    <a:srgbClr val="DAB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1088" autoAdjust="0"/>
  </p:normalViewPr>
  <p:slideViewPr>
    <p:cSldViewPr snapToGrid="0" snapToObjects="1">
      <p:cViewPr>
        <p:scale>
          <a:sx n="125" d="100"/>
          <a:sy n="125" d="100"/>
        </p:scale>
        <p:origin x="-432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t:Downloads:3ae8c54a-9101-48b3-8eda-64cda54fb503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t:Downloads:3ae8c54a-9101-48b3-8eda-64cda54fb503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'3ae8c54a-9101-48b3-8eda-64cda54'!$B$7:$B$9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YTD</c:v>
                </c:pt>
              </c:strCache>
            </c:strRef>
          </c:cat>
          <c:val>
            <c:numRef>
              <c:f>'3ae8c54a-9101-48b3-8eda-64cda54'!$C$7:$C$9</c:f>
              <c:numCache>
                <c:formatCode>General</c:formatCode>
                <c:ptCount val="3"/>
                <c:pt idx="0">
                  <c:v>2.0</c:v>
                </c:pt>
                <c:pt idx="1">
                  <c:v>9.0</c:v>
                </c:pt>
                <c:pt idx="2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288984"/>
        <c:axId val="2063446696"/>
      </c:barChart>
      <c:catAx>
        <c:axId val="-2146288984"/>
        <c:scaling>
          <c:orientation val="minMax"/>
        </c:scaling>
        <c:delete val="0"/>
        <c:axPos val="l"/>
        <c:majorTickMark val="out"/>
        <c:minorTickMark val="none"/>
        <c:tickLblPos val="nextTo"/>
        <c:crossAx val="2063446696"/>
        <c:crosses val="autoZero"/>
        <c:auto val="1"/>
        <c:lblAlgn val="ctr"/>
        <c:lblOffset val="100"/>
        <c:noMultiLvlLbl val="0"/>
      </c:catAx>
      <c:valAx>
        <c:axId val="20634466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46288984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</a:ln>
    <a:effectLst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Avg. Monthly Searches </a:t>
            </a:r>
          </a:p>
          <a:p>
            <a:pPr>
              <a:defRPr/>
            </a:pPr>
            <a:r>
              <a:rPr lang="en-US"/>
              <a:t>(exact match only)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'3ae8c54a-9101-48b3-8eda-64cda54'!$C$1</c:f>
              <c:strCache>
                <c:ptCount val="1"/>
                <c:pt idx="0">
                  <c:v>Avg. Monthly Searches (exact match only)</c:v>
                </c:pt>
              </c:strCache>
            </c:strRef>
          </c:tx>
          <c:spPr>
            <a:solidFill>
              <a:srgbClr val="A61987"/>
            </a:solidFill>
          </c:spPr>
          <c:dPt>
            <c:idx val="0"/>
            <c:bubble3D val="0"/>
            <c:spPr>
              <a:solidFill>
                <a:srgbClr val="268ACE"/>
              </a:solidFill>
            </c:spPr>
          </c:dPt>
          <c:cat>
            <c:strRef>
              <c:f>'3ae8c54a-9101-48b3-8eda-64cda54'!$B$2:$B$3</c:f>
              <c:strCache>
                <c:ptCount val="2"/>
                <c:pt idx="0">
                  <c:v>bibliometrics</c:v>
                </c:pt>
                <c:pt idx="1">
                  <c:v>altmetrics</c:v>
                </c:pt>
              </c:strCache>
            </c:strRef>
          </c:cat>
          <c:val>
            <c:numRef>
              <c:f>'3ae8c54a-9101-48b3-8eda-64cda54'!$C$2:$C$3</c:f>
              <c:numCache>
                <c:formatCode>General</c:formatCode>
                <c:ptCount val="2"/>
                <c:pt idx="0">
                  <c:v>1600.0</c:v>
                </c:pt>
                <c:pt idx="1">
                  <c:v>2400.0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05851-E351-9641-AAB8-EAD2B0690E00}" type="datetimeFigureOut">
              <a:rPr lang="en-US" smtClean="0"/>
              <a:t>20/05/2014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71C83-BE5F-994C-AD28-8337C4D73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85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ACD3C-B809-AC4D-95B2-FD0241A190CD}" type="datetimeFigureOut">
              <a:rPr lang="en-US" smtClean="0"/>
              <a:t>20/05/2014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F942D-B53F-3E48-A514-138A128D9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2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F942D-B53F-3E48-A514-138A128D98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0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Open Sans"/>
                <a:cs typeface="Open Sans"/>
              </a:rPr>
              <a:t>Focus has been shifting to metrics at the </a:t>
            </a:r>
            <a:r>
              <a:rPr lang="en-US" sz="1200" b="1" dirty="0" smtClean="0">
                <a:solidFill>
                  <a:srgbClr val="000000"/>
                </a:solidFill>
                <a:latin typeface="Open Sans"/>
                <a:cs typeface="Open Sans"/>
              </a:rPr>
              <a:t>article level</a:t>
            </a:r>
            <a:r>
              <a:rPr lang="en-US" sz="1200" dirty="0" smtClean="0">
                <a:solidFill>
                  <a:srgbClr val="000000"/>
                </a:solidFill>
                <a:latin typeface="Open Sans"/>
                <a:cs typeface="Open Sans"/>
              </a:rPr>
              <a:t>. Why should the value of a work be judged the journal it has been published in?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F942D-B53F-3E48-A514-138A128D98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78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F942D-B53F-3E48-A514-138A128D98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96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F942D-B53F-3E48-A514-138A128D98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3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F942D-B53F-3E48-A514-138A128D98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4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1FE-3F2B-4D45-98EA-99DC08D1E0F8}" type="datetimeFigureOut">
              <a:rPr lang="en-US" smtClean="0"/>
              <a:t>20/05/2014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A188-28B4-DD4E-96F1-87D5363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4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1FE-3F2B-4D45-98EA-99DC08D1E0F8}" type="datetimeFigureOut">
              <a:rPr lang="en-US" smtClean="0"/>
              <a:t>20/05/2014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A188-28B4-DD4E-96F1-87D5363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1FE-3F2B-4D45-98EA-99DC08D1E0F8}" type="datetimeFigureOut">
              <a:rPr lang="en-US" smtClean="0"/>
              <a:t>20/05/2014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A188-28B4-DD4E-96F1-87D5363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1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1FE-3F2B-4D45-98EA-99DC08D1E0F8}" type="datetimeFigureOut">
              <a:rPr lang="en-US" smtClean="0"/>
              <a:t>20/05/2014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A188-28B4-DD4E-96F1-87D5363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4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1FE-3F2B-4D45-98EA-99DC08D1E0F8}" type="datetimeFigureOut">
              <a:rPr lang="en-US" smtClean="0"/>
              <a:t>20/05/2014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A188-28B4-DD4E-96F1-87D5363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2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1FE-3F2B-4D45-98EA-99DC08D1E0F8}" type="datetimeFigureOut">
              <a:rPr lang="en-US" smtClean="0"/>
              <a:t>20/05/2014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A188-28B4-DD4E-96F1-87D5363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4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1FE-3F2B-4D45-98EA-99DC08D1E0F8}" type="datetimeFigureOut">
              <a:rPr lang="en-US" smtClean="0"/>
              <a:t>20/05/2014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A188-28B4-DD4E-96F1-87D5363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7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1FE-3F2B-4D45-98EA-99DC08D1E0F8}" type="datetimeFigureOut">
              <a:rPr lang="en-US" smtClean="0"/>
              <a:t>20/05/2014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A188-28B4-DD4E-96F1-87D5363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1FE-3F2B-4D45-98EA-99DC08D1E0F8}" type="datetimeFigureOut">
              <a:rPr lang="en-US" smtClean="0"/>
              <a:t>20/05/2014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A188-28B4-DD4E-96F1-87D5363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3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1FE-3F2B-4D45-98EA-99DC08D1E0F8}" type="datetimeFigureOut">
              <a:rPr lang="en-US" smtClean="0"/>
              <a:t>20/05/2014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A188-28B4-DD4E-96F1-87D5363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8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91FE-3F2B-4D45-98EA-99DC08D1E0F8}" type="datetimeFigureOut">
              <a:rPr lang="en-US" smtClean="0"/>
              <a:t>20/05/2014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A188-28B4-DD4E-96F1-87D5363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9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591FE-3F2B-4D45-98EA-99DC08D1E0F8}" type="datetimeFigureOut">
              <a:rPr lang="en-US" smtClean="0"/>
              <a:t>20/05/2014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AA188-28B4-DD4E-96F1-87D536369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4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exchanges.wiley.com/blog/2014/03/19/wiley-introduces-altmetrics-to-its-open-access-journal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tmetric_circle_hires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1" t="6071" r="13559" b="23412"/>
          <a:stretch/>
        </p:blipFill>
        <p:spPr>
          <a:xfrm>
            <a:off x="0" y="0"/>
            <a:ext cx="34467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120" y="1524000"/>
            <a:ext cx="4236720" cy="247904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 smtClean="0">
                <a:solidFill>
                  <a:schemeClr val="tx1"/>
                </a:solidFill>
                <a:latin typeface="Open Sans Light"/>
                <a:cs typeface="Open Sans Light"/>
              </a:rPr>
              <a:t>Altmetrics: 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Open Sans Light"/>
                <a:cs typeface="Open Sans Light"/>
              </a:rPr>
              <a:t>Where are we and where 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Open Sans Light"/>
                <a:cs typeface="Open Sans Light"/>
              </a:rPr>
              <a:t>are we going?</a:t>
            </a:r>
            <a:endParaRPr lang="en-US" sz="2400" dirty="0" smtClean="0">
              <a:solidFill>
                <a:schemeClr val="tx1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69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1687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0000"/>
                </a:solidFill>
                <a:latin typeface="Open Sans Light"/>
                <a:cs typeface="Open Sans Light"/>
              </a:rPr>
              <a:t>Publisher implementations</a:t>
            </a:r>
            <a:endParaRPr lang="en-US" sz="3200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pic>
        <p:nvPicPr>
          <p:cNvPr id="3" name="Picture 2" descr="Screen Shot 2014-05-20 at 13.29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80" y="1366836"/>
            <a:ext cx="3568700" cy="378411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Screen Shot 2014-05-20 at 13.30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" y="1366836"/>
            <a:ext cx="3441700" cy="4782217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101" y="5719071"/>
            <a:ext cx="881394" cy="8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57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0000"/>
                </a:solidFill>
                <a:latin typeface="Open Sans Light"/>
                <a:cs typeface="Open Sans Light"/>
              </a:rPr>
              <a:t>Publishers: marketing</a:t>
            </a:r>
            <a:endParaRPr lang="en-US" sz="3200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pic>
        <p:nvPicPr>
          <p:cNvPr id="4" name="Picture 3" descr="Screen Shot 2014-05-20 at 13.01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8" y="1086088"/>
            <a:ext cx="3647440" cy="20736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creen Shot 2014-05-20 at 13.01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8" y="3373120"/>
            <a:ext cx="3352800" cy="2957669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101" y="5719071"/>
            <a:ext cx="881394" cy="881394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3775184" y="5182254"/>
            <a:ext cx="3509536" cy="649586"/>
          </a:xfrm>
          <a:prstGeom prst="horizontalScroll">
            <a:avLst/>
          </a:prstGeom>
          <a:solidFill>
            <a:srgbClr val="E1C7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Open Sans"/>
                <a:cs typeface="Open Sans"/>
              </a:rPr>
              <a:t>Donuts can be easily embedded into email campaigns or journal homepages.</a:t>
            </a:r>
            <a:endParaRPr lang="en-US" sz="11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pic>
        <p:nvPicPr>
          <p:cNvPr id="11" name="Picture 10" descr="Screen Shot 2014-05-20 at 15.40.4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80" y="1279128"/>
            <a:ext cx="4062848" cy="359016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95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680" y="5778699"/>
            <a:ext cx="2062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Open Sans Light"/>
                <a:cs typeface="Open Sans Light"/>
              </a:rPr>
              <a:t>Wiley survey, 2014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0000"/>
                </a:solidFill>
                <a:latin typeface="Open Sans Light"/>
                <a:cs typeface="Open Sans Light"/>
              </a:rPr>
              <a:t>Feedback</a:t>
            </a:r>
            <a:endParaRPr lang="en-US" sz="3200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101" y="5719071"/>
            <a:ext cx="881394" cy="8813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6052086"/>
            <a:ext cx="51714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>
                <a:latin typeface="Open Sans Light"/>
                <a:cs typeface="Open Sans Light"/>
                <a:hlinkClick r:id="rId3"/>
              </a:rPr>
              <a:t>http://exchanges.wiley.com/blog/2014/03/19/wiley-introduces-altmetrics-to-its-open-access-journals/</a:t>
            </a:r>
          </a:p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00400" y="1605280"/>
            <a:ext cx="2153920" cy="2000548"/>
          </a:xfrm>
          <a:prstGeom prst="rect">
            <a:avLst/>
          </a:prstGeom>
          <a:solidFill>
            <a:srgbClr val="3EA6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Open Sans Light"/>
                <a:cs typeface="Open Sans Light"/>
              </a:rPr>
              <a:t>77%</a:t>
            </a:r>
            <a:r>
              <a:rPr lang="en-US" sz="440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Open Sans Light"/>
                <a:cs typeface="Open Sans Light"/>
              </a:rPr>
              <a:t>agreed or strongly agreed that altmetrics enhanced the value of the journal article</a:t>
            </a:r>
            <a:br>
              <a:rPr lang="en-US" sz="1400">
                <a:solidFill>
                  <a:srgbClr val="FFFFFF"/>
                </a:solidFill>
                <a:latin typeface="Open Sans Light"/>
                <a:cs typeface="Open Sans Light"/>
              </a:rPr>
            </a:br>
            <a:endParaRPr lang="en-US" sz="1400">
              <a:solidFill>
                <a:srgbClr val="FFFFFF"/>
              </a:solidFill>
              <a:latin typeface="Open Sans Light"/>
              <a:cs typeface="Open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9600" y="1605280"/>
            <a:ext cx="2265680" cy="2000548"/>
          </a:xfrm>
          <a:prstGeom prst="rect">
            <a:avLst/>
          </a:prstGeom>
          <a:solidFill>
            <a:srgbClr val="268A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Open Sans Light"/>
                <a:cs typeface="Open Sans Light"/>
              </a:rPr>
              <a:t>50%</a:t>
            </a:r>
            <a:r>
              <a:rPr lang="en-US" sz="440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Open Sans Light"/>
                <a:cs typeface="Open Sans Light"/>
              </a:rPr>
              <a:t>agreed that they were more likely to submit a paper to a journal that supports altmetrics</a:t>
            </a:r>
            <a:endParaRPr lang="en-US"/>
          </a:p>
          <a:p>
            <a:pPr algn="ctr"/>
            <a:endParaRPr lang="en-US" sz="1400">
              <a:solidFill>
                <a:srgbClr val="FFFFFF"/>
              </a:solidFill>
              <a:latin typeface="Open Sans Light"/>
              <a:cs typeface="Open Sans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7440" y="1605280"/>
            <a:ext cx="1737360" cy="2000548"/>
          </a:xfrm>
          <a:prstGeom prst="rect">
            <a:avLst/>
          </a:prstGeom>
          <a:solidFill>
            <a:srgbClr val="A619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Open Sans Light"/>
                <a:cs typeface="Open Sans Light"/>
              </a:rPr>
              <a:t>65% 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Open Sans Light"/>
                <a:cs typeface="Open Sans Light"/>
              </a:rPr>
              <a:t>felt the 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Open Sans Light"/>
                <a:cs typeface="Open Sans Light"/>
              </a:rPr>
              <a:t>metrics 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Open Sans Light"/>
                <a:cs typeface="Open Sans Light"/>
              </a:rPr>
              <a:t>were useful</a:t>
            </a:r>
          </a:p>
          <a:p>
            <a:pPr algn="ctr"/>
            <a:endParaRPr lang="en-US" sz="1400">
              <a:solidFill>
                <a:schemeClr val="bg1"/>
              </a:solidFill>
              <a:latin typeface="Open Sans Light"/>
              <a:cs typeface="Open Sans Light"/>
            </a:endParaRPr>
          </a:p>
          <a:p>
            <a:pPr algn="ctr"/>
            <a:endParaRPr lang="en-US" sz="140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7600" y="4134148"/>
            <a:ext cx="6898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</a:rPr>
              <a:t>“Looking forward to the day I can put altmetric measures on my cv and have everyone who reads it know what they mean! I am a fan.” </a:t>
            </a:r>
          </a:p>
          <a:p>
            <a:endParaRPr lang="en-US" i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</a:rPr>
              <a:t>						— Britt Koskella (@bkoskella) July 2, 2013 </a:t>
            </a:r>
          </a:p>
        </p:txBody>
      </p:sp>
    </p:spTree>
    <p:extLst>
      <p:ext uri="{BB962C8B-B14F-4D97-AF65-F5344CB8AC3E}">
        <p14:creationId xmlns:p14="http://schemas.microsoft.com/office/powerpoint/2010/main" val="177857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101" y="5719071"/>
            <a:ext cx="881394" cy="881394"/>
          </a:xfrm>
          <a:prstGeom prst="rect">
            <a:avLst/>
          </a:prstGeom>
        </p:spPr>
      </p:pic>
      <p:pic>
        <p:nvPicPr>
          <p:cNvPr id="6" name="Picture 5" descr="Screen Shot 2013-10-22 at 17.05.2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6"/>
          <a:stretch/>
        </p:blipFill>
        <p:spPr>
          <a:xfrm>
            <a:off x="709693" y="1272895"/>
            <a:ext cx="5101251" cy="2851056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28320" y="46005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0000"/>
                </a:solidFill>
                <a:latin typeface="Open Sans Light"/>
                <a:cs typeface="Open Sans Light"/>
              </a:rPr>
              <a:t>Institutions</a:t>
            </a:r>
            <a:endParaRPr lang="en-US" sz="3200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9693" y="458755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Open Sans Light"/>
                <a:cs typeface="Open Sans Light"/>
              </a:rPr>
              <a:t>Repositories</a:t>
            </a:r>
          </a:p>
          <a:p>
            <a:pPr marL="457200" indent="-457200" algn="l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Open Sans Light"/>
                <a:cs typeface="Open Sans Light"/>
              </a:rPr>
              <a:t>Library discovery platforms</a:t>
            </a:r>
          </a:p>
          <a:p>
            <a:pPr marL="457200" indent="-457200" algn="l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Open Sans Light"/>
                <a:cs typeface="Open Sans Light"/>
              </a:rPr>
              <a:t>Staff web pages</a:t>
            </a:r>
          </a:p>
        </p:txBody>
      </p:sp>
      <p:pic>
        <p:nvPicPr>
          <p:cNvPr id="3" name="Picture 2" descr="Screen Shot 2014-05-20 at 13.36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69" y="619760"/>
            <a:ext cx="2376045" cy="27686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creen Shot 2014-05-20 at 13.39.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34" y="3591628"/>
            <a:ext cx="2604958" cy="2675788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206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>
                <a:latin typeface="Open Sans Light"/>
                <a:cs typeface="Open Sans Light"/>
              </a:rPr>
              <a:t>Funders</a:t>
            </a:r>
            <a:endParaRPr lang="en-US" sz="3200"/>
          </a:p>
        </p:txBody>
      </p:sp>
      <p:pic>
        <p:nvPicPr>
          <p:cNvPr id="4" name="Picture 3" descr="Screen Shot 2014-05-20 at 15.57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9" y="1417638"/>
            <a:ext cx="7113739" cy="405860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101" y="5719071"/>
            <a:ext cx="881394" cy="8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2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0000"/>
                </a:solidFill>
                <a:latin typeface="Open Sans Light"/>
                <a:cs typeface="Open Sans Light"/>
              </a:rPr>
              <a:t>Altmetrics research</a:t>
            </a:r>
            <a:endParaRPr lang="en-US" sz="3200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6098699"/>
            <a:ext cx="8229600" cy="37115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dirty="0" smtClean="0">
                <a:solidFill>
                  <a:srgbClr val="000000"/>
                </a:solidFill>
                <a:latin typeface="Open Sans Light"/>
                <a:cs typeface="Open Sans Light"/>
              </a:rPr>
              <a:t>*Web of Science, May 2014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Open Sans Light"/>
                <a:cs typeface="Open Sans Light"/>
              </a:rPr>
              <a:t>*Google adwords, May 2014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101" y="5719071"/>
            <a:ext cx="881394" cy="881394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454545"/>
              </p:ext>
            </p:extLst>
          </p:nvPr>
        </p:nvGraphicFramePr>
        <p:xfrm>
          <a:off x="609600" y="1524636"/>
          <a:ext cx="4384040" cy="3652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457013"/>
              </p:ext>
            </p:extLst>
          </p:nvPr>
        </p:nvGraphicFramePr>
        <p:xfrm>
          <a:off x="5242560" y="1899920"/>
          <a:ext cx="3596640" cy="241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3900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t-s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1300480"/>
            <a:ext cx="5654100" cy="337312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101" y="5719071"/>
            <a:ext cx="881394" cy="88139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0000"/>
                </a:solidFill>
                <a:latin typeface="Open Sans Light"/>
                <a:cs typeface="Open Sans Light"/>
              </a:rPr>
              <a:t>Other applications</a:t>
            </a:r>
            <a:endParaRPr lang="en-US" sz="3200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pic>
        <p:nvPicPr>
          <p:cNvPr id="9" name="Picture 8" descr="Screen Shot 2014-05-20 at 15.23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43" y="2245518"/>
            <a:ext cx="3604557" cy="385048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36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  <a:latin typeface="Open Sans Light"/>
                <a:cs typeface="Open Sans Light"/>
              </a:rPr>
              <a:t>What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>
                <a:latin typeface="Open Sans Light"/>
                <a:cs typeface="Open Sans Light"/>
              </a:rPr>
              <a:t>Sources that show real life applications</a:t>
            </a:r>
          </a:p>
          <a:p>
            <a:pPr lvl="2"/>
            <a:r>
              <a:rPr lang="en-US" sz="1800">
                <a:latin typeface="Open Sans Light"/>
                <a:cs typeface="Open Sans Light"/>
              </a:rPr>
              <a:t>Policy docs</a:t>
            </a:r>
          </a:p>
          <a:p>
            <a:pPr lvl="2"/>
            <a:r>
              <a:rPr lang="en-US" sz="1800">
                <a:latin typeface="Open Sans Light"/>
                <a:cs typeface="Open Sans Light"/>
              </a:rPr>
              <a:t>Patents</a:t>
            </a:r>
          </a:p>
          <a:p>
            <a:pPr lvl="2"/>
            <a:endParaRPr lang="en-US">
              <a:latin typeface="Open Sans Light"/>
              <a:cs typeface="Open Sans Light"/>
            </a:endParaRPr>
          </a:p>
          <a:p>
            <a:pPr lvl="1"/>
            <a:r>
              <a:rPr lang="en-US" sz="2400">
                <a:latin typeface="Open Sans Light"/>
                <a:cs typeface="Open Sans Light"/>
              </a:rPr>
              <a:t>Integration into workflows</a:t>
            </a:r>
          </a:p>
          <a:p>
            <a:pPr lvl="2"/>
            <a:r>
              <a:rPr lang="en-US" sz="1800">
                <a:latin typeface="Open Sans Light"/>
                <a:cs typeface="Open Sans Light"/>
              </a:rPr>
              <a:t>Research administrators</a:t>
            </a:r>
          </a:p>
          <a:p>
            <a:pPr lvl="2"/>
            <a:r>
              <a:rPr lang="en-US" sz="1800">
                <a:latin typeface="Open Sans Light"/>
                <a:cs typeface="Open Sans Light"/>
              </a:rPr>
              <a:t>Communications officers</a:t>
            </a:r>
          </a:p>
          <a:p>
            <a:pPr lvl="2"/>
            <a:r>
              <a:rPr lang="en-US" sz="1800">
                <a:latin typeface="Open Sans Light"/>
                <a:cs typeface="Open Sans Light"/>
              </a:rPr>
              <a:t>Librarians</a:t>
            </a:r>
          </a:p>
          <a:p>
            <a:pPr lvl="2"/>
            <a:r>
              <a:rPr lang="en-US" sz="1800">
                <a:latin typeface="Open Sans Light"/>
                <a:cs typeface="Open Sans Light"/>
              </a:rPr>
              <a:t>Researchers</a:t>
            </a:r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101" y="5719071"/>
            <a:ext cx="881394" cy="8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3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ltmetric_circle_hires.jp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1" t="6071" r="13559" b="23412"/>
          <a:stretch/>
        </p:blipFill>
        <p:spPr>
          <a:xfrm flipH="1">
            <a:off x="5697201" y="0"/>
            <a:ext cx="3446799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48297" y="1322374"/>
            <a:ext cx="7247406" cy="814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>
                <a:latin typeface="Open Sans Light"/>
                <a:cs typeface="Open Sans Light"/>
              </a:rPr>
              <a:t>Thanks for listening!</a:t>
            </a:r>
          </a:p>
          <a:p>
            <a:pPr marL="0" indent="0">
              <a:buNone/>
            </a:pPr>
            <a:endParaRPr lang="en-US" sz="1800" dirty="0" smtClean="0">
              <a:latin typeface="Open Sans Light"/>
              <a:cs typeface="Open Sans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33" y="3029553"/>
            <a:ext cx="415947" cy="415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033" y="2465087"/>
            <a:ext cx="415947" cy="415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033" y="3597940"/>
            <a:ext cx="415947" cy="4159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71979" y="2465087"/>
            <a:ext cx="59383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Open Sans Light"/>
                <a:cs typeface="Open Sans Light"/>
              </a:rPr>
              <a:t>E-mail: </a:t>
            </a:r>
            <a:r>
              <a:rPr lang="en-US" dirty="0" err="1" smtClean="0">
                <a:solidFill>
                  <a:srgbClr val="73115E"/>
                </a:solidFill>
                <a:latin typeface="Open Sans Light"/>
                <a:cs typeface="Open Sans Light"/>
              </a:rPr>
              <a:t>info@</a:t>
            </a:r>
            <a:r>
              <a:rPr lang="en-US" dirty="0" err="1">
                <a:solidFill>
                  <a:srgbClr val="73115E"/>
                </a:solidFill>
                <a:latin typeface="Open Sans Light"/>
                <a:cs typeface="Open Sans Light"/>
              </a:rPr>
              <a:t>altmetric.com</a:t>
            </a:r>
            <a:endParaRPr lang="en-US" dirty="0">
              <a:solidFill>
                <a:srgbClr val="73115E"/>
              </a:solidFill>
              <a:latin typeface="Open Sans Light"/>
              <a:cs typeface="Open Sans Light"/>
            </a:endParaRPr>
          </a:p>
          <a:p>
            <a:endParaRPr lang="en-US" dirty="0">
              <a:latin typeface="Open Sans Light"/>
              <a:cs typeface="Open Sans Light"/>
            </a:endParaRPr>
          </a:p>
          <a:p>
            <a:r>
              <a:rPr lang="en-US" dirty="0">
                <a:latin typeface="Open Sans Light"/>
                <a:cs typeface="Open Sans Light"/>
              </a:rPr>
              <a:t>Twitter: </a:t>
            </a:r>
            <a:r>
              <a:rPr lang="en-US" dirty="0" smtClean="0">
                <a:solidFill>
                  <a:srgbClr val="73115E"/>
                </a:solidFill>
                <a:latin typeface="Open Sans Light"/>
                <a:cs typeface="Open Sans Light"/>
              </a:rPr>
              <a:t>@</a:t>
            </a:r>
            <a:r>
              <a:rPr lang="en-US" dirty="0" err="1" smtClean="0">
                <a:solidFill>
                  <a:srgbClr val="73115E"/>
                </a:solidFill>
                <a:latin typeface="Open Sans Light"/>
                <a:cs typeface="Open Sans Light"/>
              </a:rPr>
              <a:t>altmetric</a:t>
            </a:r>
            <a:endParaRPr lang="en-US" dirty="0">
              <a:solidFill>
                <a:srgbClr val="73115E"/>
              </a:solidFill>
              <a:latin typeface="Open Sans Light"/>
              <a:cs typeface="Open Sans Light"/>
            </a:endParaRPr>
          </a:p>
          <a:p>
            <a:endParaRPr lang="en-US" dirty="0">
              <a:solidFill>
                <a:srgbClr val="73115E"/>
              </a:solidFill>
              <a:latin typeface="Open Sans Light"/>
              <a:cs typeface="Open Sans Light"/>
            </a:endParaRPr>
          </a:p>
          <a:p>
            <a:r>
              <a:rPr lang="en-US" dirty="0" smtClean="0">
                <a:latin typeface="Open Sans Light"/>
                <a:cs typeface="Open Sans Light"/>
              </a:rPr>
              <a:t>Website: </a:t>
            </a:r>
            <a:r>
              <a:rPr lang="en-US" dirty="0" err="1" smtClean="0">
                <a:solidFill>
                  <a:srgbClr val="73115E"/>
                </a:solidFill>
                <a:latin typeface="Open Sans Light"/>
                <a:cs typeface="Open Sans Light"/>
              </a:rPr>
              <a:t>altmetric.com</a:t>
            </a:r>
            <a:endParaRPr lang="en-US" dirty="0">
              <a:solidFill>
                <a:srgbClr val="73115E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8539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053918" y="-875732"/>
            <a:ext cx="7778272" cy="8346020"/>
          </a:xfrm>
          <a:prstGeom prst="ellipse">
            <a:avLst/>
          </a:prstGeom>
          <a:solidFill>
            <a:srgbClr val="A61987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2305479" y="-853079"/>
            <a:ext cx="7778272" cy="8346020"/>
          </a:xfrm>
          <a:prstGeom prst="ellipse">
            <a:avLst/>
          </a:prstGeom>
          <a:solidFill>
            <a:srgbClr val="43B7D9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8711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Open Sans Light"/>
                <a:cs typeface="Open Sans Light"/>
              </a:rPr>
              <a:t>Every </a:t>
            </a:r>
            <a:r>
              <a:rPr lang="en-US" sz="3200" dirty="0" smtClean="0">
                <a:latin typeface="Open Sans Light"/>
                <a:cs typeface="Open Sans Light"/>
              </a:rPr>
              <a:t>researcher is a communicator</a:t>
            </a:r>
            <a:endParaRPr lang="en-US" sz="3200" dirty="0">
              <a:latin typeface="Open Sans Light"/>
              <a:cs typeface="Open Sans Ligh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97137" y="1730118"/>
            <a:ext cx="4040188" cy="639762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latin typeface="Open Sans"/>
                <a:cs typeface="Open Sans"/>
              </a:rPr>
              <a:t>Within academia</a:t>
            </a:r>
            <a:endParaRPr lang="en-US" sz="1800" dirty="0">
              <a:latin typeface="Open Sans"/>
              <a:cs typeface="Open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97137" y="2369880"/>
            <a:ext cx="4040188" cy="395128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600" dirty="0">
                <a:latin typeface="Open Sans Light"/>
                <a:cs typeface="Open Sans Light"/>
              </a:rPr>
              <a:t>Presentations and seminars</a:t>
            </a:r>
          </a:p>
          <a:p>
            <a:pPr marL="0" indent="0" algn="r">
              <a:buNone/>
            </a:pPr>
            <a:r>
              <a:rPr lang="en-US" sz="1600" dirty="0" smtClean="0">
                <a:latin typeface="Open Sans Light"/>
                <a:cs typeface="Open Sans Light"/>
              </a:rPr>
              <a:t>Funding and ethics applications</a:t>
            </a:r>
          </a:p>
          <a:p>
            <a:pPr marL="0" indent="0" algn="r">
              <a:buNone/>
            </a:pPr>
            <a:r>
              <a:rPr lang="en-US" sz="1600" dirty="0" smtClean="0">
                <a:latin typeface="Open Sans Light"/>
                <a:cs typeface="Open Sans Light"/>
              </a:rPr>
              <a:t>Academic books</a:t>
            </a:r>
            <a:endParaRPr lang="en-US" sz="1600" dirty="0">
              <a:latin typeface="Open Sans Light"/>
              <a:cs typeface="Open Sans Light"/>
            </a:endParaRPr>
          </a:p>
          <a:p>
            <a:pPr marL="0" indent="0" algn="r">
              <a:buNone/>
            </a:pPr>
            <a:r>
              <a:rPr lang="en-US" sz="1600" b="1" dirty="0">
                <a:solidFill>
                  <a:srgbClr val="268ACE"/>
                </a:solidFill>
                <a:latin typeface="Open Sans"/>
                <a:cs typeface="Open Sans"/>
              </a:rPr>
              <a:t>Journal articles</a:t>
            </a:r>
            <a:r>
              <a:rPr lang="en-US" sz="1600" dirty="0">
                <a:solidFill>
                  <a:srgbClr val="268ACE"/>
                </a:solidFill>
                <a:latin typeface="Open Sans"/>
                <a:cs typeface="Open Sans"/>
              </a:rPr>
              <a:t> </a:t>
            </a:r>
            <a:r>
              <a:rPr lang="en-US" sz="1600" dirty="0">
                <a:latin typeface="Open Sans Light"/>
                <a:cs typeface="Open Sans Light"/>
              </a:rPr>
              <a:t>and posters</a:t>
            </a:r>
          </a:p>
          <a:p>
            <a:pPr marL="0" indent="0" algn="r">
              <a:buNone/>
            </a:pPr>
            <a:r>
              <a:rPr lang="en-US" sz="1600" dirty="0">
                <a:latin typeface="Open Sans Light"/>
                <a:cs typeface="Open Sans Light"/>
              </a:rPr>
              <a:t>Term papers and essays</a:t>
            </a:r>
          </a:p>
          <a:p>
            <a:pPr marL="0" indent="0" algn="r">
              <a:buNone/>
            </a:pPr>
            <a:r>
              <a:rPr lang="en-US" sz="1600" dirty="0">
                <a:latin typeface="Open Sans Light"/>
                <a:cs typeface="Open Sans Light"/>
              </a:rPr>
              <a:t>M</a:t>
            </a:r>
            <a:r>
              <a:rPr lang="en-US" sz="1600" dirty="0" smtClean="0">
                <a:latin typeface="Open Sans Light"/>
                <a:cs typeface="Open Sans Light"/>
              </a:rPr>
              <a:t>eetings and </a:t>
            </a:r>
            <a:r>
              <a:rPr lang="en-US" sz="1600" dirty="0">
                <a:latin typeface="Open Sans Light"/>
                <a:cs typeface="Open Sans Light"/>
              </a:rPr>
              <a:t>conferences</a:t>
            </a:r>
          </a:p>
          <a:p>
            <a:pPr marL="0" indent="0" algn="r">
              <a:buNone/>
            </a:pPr>
            <a:r>
              <a:rPr lang="en-US" sz="1600" dirty="0" smtClean="0">
                <a:latin typeface="Open Sans Light"/>
                <a:cs typeface="Open Sans Light"/>
              </a:rPr>
              <a:t>Correspondence</a:t>
            </a:r>
            <a:endParaRPr lang="en-US" sz="1600" dirty="0">
              <a:latin typeface="Open Sans Light"/>
              <a:cs typeface="Open Sans Ligh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662982" y="1730118"/>
            <a:ext cx="4041775" cy="639762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Open Sans"/>
                <a:cs typeface="Open Sans"/>
              </a:rPr>
              <a:t>Within society</a:t>
            </a:r>
            <a:endParaRPr lang="en-US" sz="1800" dirty="0">
              <a:latin typeface="Open Sans"/>
              <a:cs typeface="Open San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662982" y="2369880"/>
            <a:ext cx="4041775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Open Sans Light"/>
                <a:cs typeface="Open Sans Light"/>
              </a:rPr>
              <a:t>Speaking </a:t>
            </a:r>
            <a:r>
              <a:rPr lang="en-US" sz="1600" dirty="0" smtClean="0">
                <a:latin typeface="Open Sans Light"/>
                <a:cs typeface="Open Sans Light"/>
              </a:rPr>
              <a:t>at </a:t>
            </a:r>
            <a:r>
              <a:rPr lang="en-US" sz="1600" dirty="0">
                <a:latin typeface="Open Sans Light"/>
                <a:cs typeface="Open Sans Light"/>
              </a:rPr>
              <a:t>public </a:t>
            </a:r>
            <a:r>
              <a:rPr lang="en-US" sz="1600" dirty="0" smtClean="0">
                <a:latin typeface="Open Sans Light"/>
                <a:cs typeface="Open Sans Light"/>
              </a:rPr>
              <a:t>events</a:t>
            </a:r>
          </a:p>
          <a:p>
            <a:pPr marL="0" indent="0">
              <a:buNone/>
            </a:pPr>
            <a:r>
              <a:rPr lang="en-US" sz="1600" dirty="0" smtClean="0">
                <a:latin typeface="Open Sans Light"/>
                <a:cs typeface="Open Sans Light"/>
              </a:rPr>
              <a:t>Books for general audiences</a:t>
            </a:r>
            <a:endParaRPr lang="en-US" sz="1600" dirty="0">
              <a:latin typeface="Open Sans Light"/>
              <a:cs typeface="Open Sans Light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A61987"/>
                </a:solidFill>
                <a:latin typeface="Open Sans"/>
                <a:cs typeface="Open Sans"/>
              </a:rPr>
              <a:t>Press</a:t>
            </a:r>
            <a:endParaRPr lang="en-US" sz="1600" b="1" dirty="0">
              <a:solidFill>
                <a:srgbClr val="A61987"/>
              </a:solidFill>
              <a:latin typeface="Open Sans"/>
              <a:cs typeface="Open Sans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A61987"/>
                </a:solidFill>
                <a:latin typeface="Open Sans"/>
                <a:cs typeface="Open Sans"/>
              </a:rPr>
              <a:t>Social </a:t>
            </a:r>
            <a:r>
              <a:rPr lang="en-US" sz="1600" b="1" dirty="0" smtClean="0">
                <a:solidFill>
                  <a:srgbClr val="A61987"/>
                </a:solidFill>
                <a:latin typeface="Open Sans"/>
                <a:cs typeface="Open Sans"/>
              </a:rPr>
              <a:t>media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A61987"/>
                </a:solidFill>
                <a:latin typeface="Open Sans"/>
                <a:cs typeface="Open Sans"/>
              </a:rPr>
              <a:t>Blogs</a:t>
            </a:r>
            <a:endParaRPr lang="en-US" sz="1600" b="1" dirty="0">
              <a:solidFill>
                <a:srgbClr val="A61987"/>
              </a:solidFill>
              <a:latin typeface="Open Sans"/>
              <a:cs typeface="Open Sans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2076580" y="4711097"/>
            <a:ext cx="4990841" cy="1007974"/>
          </a:xfrm>
          <a:prstGeom prst="horizontalScroll">
            <a:avLst/>
          </a:prstGeom>
          <a:solidFill>
            <a:srgbClr val="E1C7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Open Sans"/>
                <a:cs typeface="Open Sans"/>
              </a:rPr>
              <a:t>How can we measure both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Open Sans"/>
                <a:cs typeface="Open Sans"/>
              </a:rPr>
              <a:t>academic</a:t>
            </a:r>
            <a:r>
              <a:rPr lang="en-US" sz="1400" dirty="0" smtClean="0">
                <a:solidFill>
                  <a:srgbClr val="000000"/>
                </a:solidFill>
                <a:latin typeface="Open Sans"/>
                <a:cs typeface="Open Sans"/>
              </a:rPr>
              <a:t> and </a:t>
            </a:r>
            <a:r>
              <a:rPr lang="en-US" sz="1400" b="1" dirty="0" smtClean="0">
                <a:solidFill>
                  <a:srgbClr val="000000"/>
                </a:solidFill>
                <a:latin typeface="Open Sans"/>
                <a:cs typeface="Open Sans"/>
              </a:rPr>
              <a:t>societal</a:t>
            </a:r>
            <a:r>
              <a:rPr lang="en-US" sz="1400" dirty="0" smtClean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Open Sans"/>
                <a:cs typeface="Open Sans"/>
              </a:rPr>
              <a:t>research impact</a:t>
            </a:r>
            <a:r>
              <a:rPr lang="en-US" sz="1400" dirty="0" smtClean="0">
                <a:solidFill>
                  <a:srgbClr val="000000"/>
                </a:solidFill>
                <a:latin typeface="Open Sans"/>
                <a:cs typeface="Open Sans"/>
              </a:rPr>
              <a:t>?</a:t>
            </a:r>
            <a:endParaRPr lang="en-US" sz="14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2854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790894" y="1629322"/>
            <a:ext cx="3807221" cy="3880698"/>
          </a:xfrm>
          <a:prstGeom prst="ellipse">
            <a:avLst/>
          </a:prstGeom>
          <a:solidFill>
            <a:srgbClr val="A61987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Open Sans"/>
              <a:cs typeface="Open Sans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Open Sans Light"/>
                <a:cs typeface="Open Sans Light"/>
              </a:rPr>
              <a:t>Download counts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Open Sans Light"/>
                <a:cs typeface="Open Sans Light"/>
              </a:rPr>
              <a:t>Page views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Open Sans Light"/>
                <a:cs typeface="Open Sans Light"/>
              </a:rPr>
              <a:t>Mentions in news reports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Open Sans Light"/>
                <a:cs typeface="Open Sans Light"/>
              </a:rPr>
              <a:t>Mentions in social media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Open Sans Light"/>
                <a:cs typeface="Open Sans Light"/>
              </a:rPr>
              <a:t>Mentions in blogs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Open Sans Light"/>
                <a:cs typeface="Open Sans Light"/>
              </a:rPr>
              <a:t>R</a:t>
            </a:r>
            <a:r>
              <a:rPr lang="en-US" sz="1400" dirty="0" smtClean="0">
                <a:solidFill>
                  <a:schemeClr val="tx1"/>
                </a:solidFill>
                <a:latin typeface="Open Sans Light"/>
                <a:cs typeface="Open Sans Light"/>
              </a:rPr>
              <a:t>eference manager readers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Open Sans Light"/>
                <a:cs typeface="Open Sans Light"/>
              </a:rPr>
              <a:t>… etc.</a:t>
            </a:r>
          </a:p>
        </p:txBody>
      </p:sp>
      <p:sp>
        <p:nvSpPr>
          <p:cNvPr id="11" name="Oval 10"/>
          <p:cNvSpPr/>
          <p:nvPr/>
        </p:nvSpPr>
        <p:spPr>
          <a:xfrm>
            <a:off x="527752" y="1629322"/>
            <a:ext cx="3807221" cy="3880698"/>
          </a:xfrm>
          <a:prstGeom prst="ellipse">
            <a:avLst/>
          </a:prstGeom>
          <a:solidFill>
            <a:srgbClr val="43B7D9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Open Sans"/>
              <a:cs typeface="Open Sans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Open Sans Light"/>
                <a:cs typeface="Open Sans Light"/>
              </a:rPr>
              <a:t>Journal </a:t>
            </a:r>
            <a:r>
              <a:rPr lang="en-US" sz="1400" dirty="0">
                <a:solidFill>
                  <a:schemeClr val="tx1"/>
                </a:solidFill>
                <a:latin typeface="Open Sans Light"/>
                <a:cs typeface="Open Sans Light"/>
              </a:rPr>
              <a:t>Impact Factor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Open Sans Light"/>
                <a:cs typeface="Open Sans Light"/>
              </a:rPr>
              <a:t>Citation </a:t>
            </a:r>
            <a:r>
              <a:rPr lang="en-US" sz="1400" dirty="0" smtClean="0">
                <a:solidFill>
                  <a:schemeClr val="tx1"/>
                </a:solidFill>
                <a:latin typeface="Open Sans Light"/>
                <a:cs typeface="Open Sans Light"/>
              </a:rPr>
              <a:t>counts</a:t>
            </a:r>
            <a:endParaRPr lang="en-US" sz="1400" dirty="0">
              <a:solidFill>
                <a:schemeClr val="tx1"/>
              </a:solidFill>
              <a:latin typeface="Open Sans Light"/>
              <a:cs typeface="Open Sans Light"/>
            </a:endParaRPr>
          </a:p>
          <a:p>
            <a:pPr algn="ctr"/>
            <a:endParaRPr lang="en-US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0345"/>
            <a:ext cx="8229600" cy="85318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Open Sans Light"/>
                <a:cs typeface="Open Sans Light"/>
              </a:rPr>
              <a:t>New perspectives of impact</a:t>
            </a:r>
            <a:endParaRPr lang="en-US" sz="3200" dirty="0">
              <a:latin typeface="Open Sans Light"/>
              <a:cs typeface="Open Sans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70005" y="2135563"/>
            <a:ext cx="2330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Open Sans"/>
                <a:cs typeface="Open Sans"/>
              </a:rPr>
              <a:t>ACADEMIC IMPACT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86722" y="2134222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Open Sans"/>
                <a:cs typeface="Open Sans"/>
              </a:rPr>
              <a:t>SOCIETAL IMPACT</a:t>
            </a:r>
            <a:endParaRPr lang="en-US" b="1" dirty="0">
              <a:latin typeface="Open Sans"/>
              <a:cs typeface="Open Sans"/>
            </a:endParaRPr>
          </a:p>
        </p:txBody>
      </p:sp>
      <p:sp>
        <p:nvSpPr>
          <p:cNvPr id="17" name="Double Brace 16"/>
          <p:cNvSpPr/>
          <p:nvPr/>
        </p:nvSpPr>
        <p:spPr>
          <a:xfrm>
            <a:off x="5203729" y="3044080"/>
            <a:ext cx="2950028" cy="1350684"/>
          </a:xfrm>
          <a:prstGeom prst="bracePair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97502" y="4644477"/>
            <a:ext cx="1951200" cy="457200"/>
          </a:xfrm>
          <a:prstGeom prst="rect">
            <a:avLst/>
          </a:prstGeom>
          <a:solidFill>
            <a:srgbClr val="A61987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200" dirty="0" smtClean="0">
                <a:solidFill>
                  <a:schemeClr val="bg1"/>
                </a:solidFill>
                <a:latin typeface="Open Sans"/>
                <a:cs typeface="Open Sans"/>
              </a:rPr>
              <a:t>Alternative metrics</a:t>
            </a:r>
          </a:p>
          <a:p>
            <a:pPr lvl="0" algn="ctr"/>
            <a:r>
              <a:rPr lang="en-US" sz="1200" b="1" dirty="0" smtClean="0">
                <a:solidFill>
                  <a:schemeClr val="bg1"/>
                </a:solidFill>
                <a:latin typeface="Open Sans"/>
                <a:cs typeface="Open Sans"/>
              </a:rPr>
              <a:t>“</a:t>
            </a:r>
            <a:r>
              <a:rPr lang="en-US" sz="1200" b="1" dirty="0" err="1" smtClean="0">
                <a:solidFill>
                  <a:schemeClr val="bg1"/>
                </a:solidFill>
                <a:latin typeface="Open Sans"/>
                <a:cs typeface="Open Sans"/>
              </a:rPr>
              <a:t>altmetrics</a:t>
            </a:r>
            <a:r>
              <a:rPr lang="en-US" sz="1200" b="1" dirty="0" smtClean="0">
                <a:solidFill>
                  <a:schemeClr val="bg1"/>
                </a:solidFill>
                <a:latin typeface="Open Sans"/>
                <a:cs typeface="Open Sans"/>
              </a:rPr>
              <a:t>”</a:t>
            </a:r>
            <a:endParaRPr lang="en-US" sz="12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1760" y="2532716"/>
            <a:ext cx="102646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latin typeface="Open Sans"/>
                <a:cs typeface="Open Sans"/>
              </a:rPr>
              <a:t>+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55541" y="4734577"/>
            <a:ext cx="1951098" cy="276999"/>
          </a:xfrm>
          <a:prstGeom prst="rect">
            <a:avLst/>
          </a:prstGeom>
          <a:solidFill>
            <a:srgbClr val="268ACE"/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en-US" sz="1200" dirty="0" smtClean="0">
                <a:solidFill>
                  <a:schemeClr val="bg1"/>
                </a:solidFill>
                <a:latin typeface="Open Sans Light"/>
                <a:cs typeface="Open Sans Light"/>
              </a:rPr>
              <a:t>Traditional metrics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55541" y="4644477"/>
            <a:ext cx="1951098" cy="457200"/>
          </a:xfrm>
          <a:prstGeom prst="rect">
            <a:avLst/>
          </a:prstGeom>
          <a:solidFill>
            <a:srgbClr val="268ACE"/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en-US" sz="1200" dirty="0" smtClean="0">
                <a:solidFill>
                  <a:schemeClr val="bg1"/>
                </a:solidFill>
                <a:latin typeface="Open Sans"/>
                <a:cs typeface="Open Sans"/>
              </a:rPr>
              <a:t>Traditional metrics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2771" y="5774180"/>
            <a:ext cx="378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elina"/>
                <a:cs typeface="Angelina"/>
              </a:rPr>
              <a:t>More article-centric, as opposed to journal-centric.</a:t>
            </a:r>
          </a:p>
        </p:txBody>
      </p:sp>
      <p:cxnSp>
        <p:nvCxnSpPr>
          <p:cNvPr id="5" name="Curved Connector 4"/>
          <p:cNvCxnSpPr/>
          <p:nvPr/>
        </p:nvCxnSpPr>
        <p:spPr>
          <a:xfrm flipV="1">
            <a:off x="4672322" y="4859780"/>
            <a:ext cx="914400" cy="914400"/>
          </a:xfrm>
          <a:prstGeom prst="curvedConnector3">
            <a:avLst/>
          </a:prstGeom>
          <a:ln w="3175" cmpd="sng">
            <a:solidFill>
              <a:schemeClr val="tx1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06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100787" y="1340605"/>
            <a:ext cx="6934221" cy="826538"/>
          </a:xfrm>
          <a:prstGeom prst="chevron">
            <a:avLst/>
          </a:prstGeom>
          <a:solidFill>
            <a:srgbClr val="A619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297" y="1493733"/>
            <a:ext cx="7247406" cy="3861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dirty="0" smtClean="0">
                <a:solidFill>
                  <a:srgbClr val="FFFFFF"/>
                </a:solidFill>
                <a:latin typeface="Open Sans Light"/>
                <a:cs typeface="Open Sans Light"/>
              </a:rPr>
              <a:t>What are “</a:t>
            </a:r>
            <a:r>
              <a:rPr lang="en-GB" sz="2600" dirty="0" err="1" smtClean="0">
                <a:solidFill>
                  <a:srgbClr val="FFFFFF"/>
                </a:solidFill>
                <a:latin typeface="Open Sans Light"/>
                <a:cs typeface="Open Sans Light"/>
              </a:rPr>
              <a:t>altmetrics</a:t>
            </a:r>
            <a:r>
              <a:rPr lang="en-GB" sz="2600" dirty="0" smtClean="0">
                <a:solidFill>
                  <a:srgbClr val="FFFFFF"/>
                </a:solidFill>
                <a:latin typeface="Open Sans Light"/>
                <a:cs typeface="Open Sans Light"/>
              </a:rPr>
              <a:t>”?</a:t>
            </a: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  <a:latin typeface="Open Sans Light"/>
              <a:cs typeface="Open Sans Light"/>
            </a:endParaRPr>
          </a:p>
          <a:p>
            <a:pPr lvl="1">
              <a:buFont typeface="Courier New"/>
              <a:buChar char="o"/>
            </a:pPr>
            <a:endParaRPr lang="en-GB" sz="1600" dirty="0" smtClean="0">
              <a:solidFill>
                <a:srgbClr val="000000"/>
              </a:solidFill>
              <a:latin typeface="Open Sans Light"/>
              <a:cs typeface="Open Sans Light"/>
            </a:endParaRPr>
          </a:p>
          <a:p>
            <a:pPr lvl="1">
              <a:buFont typeface="Courier New"/>
              <a:buChar char="o"/>
            </a:pPr>
            <a:r>
              <a:rPr lang="en-GB" sz="1600" dirty="0" smtClean="0">
                <a:solidFill>
                  <a:srgbClr val="000000"/>
                </a:solidFill>
                <a:latin typeface="Open Sans Light"/>
                <a:cs typeface="Open Sans Light"/>
              </a:rPr>
              <a:t>“alternative metrics”</a:t>
            </a:r>
          </a:p>
          <a:p>
            <a:pPr lvl="1">
              <a:buFont typeface="Courier New"/>
              <a:buChar char="o"/>
            </a:pPr>
            <a:endParaRPr lang="en-GB" sz="1600" dirty="0">
              <a:solidFill>
                <a:srgbClr val="000000"/>
              </a:solidFill>
              <a:latin typeface="Open Sans Light"/>
              <a:cs typeface="Open Sans Light"/>
            </a:endParaRPr>
          </a:p>
          <a:p>
            <a:pPr lvl="1">
              <a:buFont typeface="Courier New"/>
              <a:buChar char="o"/>
            </a:pPr>
            <a:r>
              <a:rPr lang="en-US" sz="1600" dirty="0" smtClean="0">
                <a:solidFill>
                  <a:srgbClr val="000000"/>
                </a:solidFill>
                <a:latin typeface="Open Sans Light"/>
                <a:cs typeface="Open Sans Light"/>
              </a:rPr>
              <a:t>new ways of measuring different, non-traditional forms of impact.</a:t>
            </a:r>
          </a:p>
          <a:p>
            <a:pPr lvl="1">
              <a:buFont typeface="Courier New"/>
              <a:buChar char="o"/>
            </a:pPr>
            <a:endParaRPr lang="en-GB" sz="1600" dirty="0">
              <a:solidFill>
                <a:srgbClr val="000000"/>
              </a:solidFill>
              <a:latin typeface="Open Sans Light"/>
              <a:cs typeface="Open Sans Light"/>
            </a:endParaRPr>
          </a:p>
          <a:p>
            <a:pPr lvl="1">
              <a:buFont typeface="Courier New"/>
              <a:buChar char="o"/>
            </a:pPr>
            <a:r>
              <a:rPr lang="en-GB" sz="1600" dirty="0" smtClean="0">
                <a:solidFill>
                  <a:srgbClr val="000000"/>
                </a:solidFill>
                <a:latin typeface="Open Sans Light"/>
                <a:cs typeface="Open Sans Light"/>
              </a:rPr>
              <a:t>“alternative </a:t>
            </a:r>
            <a:r>
              <a:rPr lang="en-GB" sz="1600" dirty="0">
                <a:solidFill>
                  <a:srgbClr val="000000"/>
                </a:solidFill>
                <a:latin typeface="Open Sans Light"/>
                <a:cs typeface="Open Sans Light"/>
              </a:rPr>
              <a:t>to </a:t>
            </a:r>
            <a:r>
              <a:rPr lang="en-GB" sz="1600" i="1" dirty="0">
                <a:solidFill>
                  <a:srgbClr val="000000"/>
                </a:solidFill>
                <a:latin typeface="Open Sans Light"/>
                <a:cs typeface="Open Sans Light"/>
              </a:rPr>
              <a:t>only </a:t>
            </a:r>
            <a:r>
              <a:rPr lang="en-GB" sz="1600" i="1" dirty="0" smtClean="0">
                <a:solidFill>
                  <a:srgbClr val="000000"/>
                </a:solidFill>
                <a:latin typeface="Open Sans Light"/>
                <a:cs typeface="Open Sans Light"/>
              </a:rPr>
              <a:t>using </a:t>
            </a:r>
            <a:r>
              <a:rPr lang="en-GB" sz="1600" dirty="0" smtClean="0">
                <a:solidFill>
                  <a:srgbClr val="000000"/>
                </a:solidFill>
                <a:latin typeface="Open Sans Light"/>
                <a:cs typeface="Open Sans Light"/>
              </a:rPr>
              <a:t>citations”, not “alternative</a:t>
            </a:r>
            <a:r>
              <a:rPr lang="en-GB" sz="1600" dirty="0">
                <a:solidFill>
                  <a:srgbClr val="000000"/>
                </a:solidFill>
                <a:latin typeface="Open Sans Light"/>
                <a:cs typeface="Open Sans Light"/>
              </a:rPr>
              <a:t> </a:t>
            </a:r>
            <a:r>
              <a:rPr lang="en-GB" sz="1600" i="1" dirty="0">
                <a:solidFill>
                  <a:srgbClr val="000000"/>
                </a:solidFill>
                <a:latin typeface="Open Sans Light"/>
                <a:cs typeface="Open Sans Light"/>
              </a:rPr>
              <a:t>to</a:t>
            </a:r>
            <a:r>
              <a:rPr lang="en-GB" sz="1600" dirty="0">
                <a:solidFill>
                  <a:srgbClr val="000000"/>
                </a:solidFill>
                <a:latin typeface="Open Sans Light"/>
                <a:cs typeface="Open Sans Light"/>
              </a:rPr>
              <a:t> </a:t>
            </a:r>
            <a:r>
              <a:rPr lang="en-GB" sz="1600" dirty="0" smtClean="0">
                <a:solidFill>
                  <a:srgbClr val="000000"/>
                </a:solidFill>
                <a:latin typeface="Open Sans Light"/>
                <a:cs typeface="Open Sans Light"/>
              </a:rPr>
              <a:t>citations”.</a:t>
            </a:r>
          </a:p>
          <a:p>
            <a:pPr lvl="1">
              <a:buFont typeface="Courier New"/>
              <a:buChar char="o"/>
            </a:pPr>
            <a:endParaRPr lang="en-GB" sz="1600" dirty="0">
              <a:solidFill>
                <a:srgbClr val="000000"/>
              </a:solidFill>
              <a:latin typeface="Open Sans Light"/>
              <a:cs typeface="Open Sans Light"/>
            </a:endParaRPr>
          </a:p>
          <a:p>
            <a:pPr lvl="1">
              <a:buFont typeface="Courier New"/>
              <a:buChar char="o"/>
            </a:pPr>
            <a:r>
              <a:rPr lang="en-GB" sz="1600" i="1" dirty="0" smtClean="0">
                <a:solidFill>
                  <a:srgbClr val="000000"/>
                </a:solidFill>
                <a:latin typeface="Open Sans Light"/>
                <a:cs typeface="Open Sans Light"/>
              </a:rPr>
              <a:t>complementary</a:t>
            </a:r>
            <a:r>
              <a:rPr lang="en-GB" sz="1600" dirty="0" smtClean="0">
                <a:solidFill>
                  <a:srgbClr val="000000"/>
                </a:solidFill>
                <a:latin typeface="Open Sans Light"/>
                <a:cs typeface="Open Sans Light"/>
              </a:rPr>
              <a:t> to traditional citation-based analysis.</a:t>
            </a:r>
            <a:endParaRPr lang="en-GB" sz="1600" dirty="0">
              <a:solidFill>
                <a:srgbClr val="000000"/>
              </a:solidFill>
              <a:latin typeface="Open Sans Light"/>
              <a:cs typeface="Open Sans Light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Open Sans Light"/>
              <a:cs typeface="Open Sans Light"/>
            </a:endParaRPr>
          </a:p>
          <a:p>
            <a:pPr marL="0" indent="0">
              <a:buNone/>
            </a:pPr>
            <a:r>
              <a:rPr lang="en-US" sz="1800" u="sng" dirty="0" smtClean="0">
                <a:solidFill>
                  <a:srgbClr val="000000"/>
                </a:solidFill>
                <a:latin typeface="Open Sans Light"/>
                <a:cs typeface="Open Sans Light"/>
              </a:rPr>
              <a:t>Article-level metrics</a:t>
            </a:r>
            <a:r>
              <a:rPr lang="en-US" sz="1800" dirty="0" smtClean="0">
                <a:solidFill>
                  <a:srgbClr val="000000"/>
                </a:solidFill>
                <a:latin typeface="Open Sans Light"/>
                <a:cs typeface="Open Sans Light"/>
              </a:rPr>
              <a:t> have come to refer to any metrics (e.g., including </a:t>
            </a:r>
            <a:r>
              <a:rPr lang="en-US" sz="1800" dirty="0" err="1" smtClean="0">
                <a:solidFill>
                  <a:srgbClr val="000000"/>
                </a:solidFill>
                <a:latin typeface="Open Sans Light"/>
                <a:cs typeface="Open Sans Light"/>
              </a:rPr>
              <a:t>altmetrics</a:t>
            </a:r>
            <a:r>
              <a:rPr lang="en-US" sz="1800" dirty="0" smtClean="0">
                <a:solidFill>
                  <a:srgbClr val="000000"/>
                </a:solidFill>
                <a:latin typeface="Open Sans Light"/>
                <a:cs typeface="Open Sans Light"/>
              </a:rPr>
              <a:t>) that surround a scholarly article</a:t>
            </a:r>
            <a:r>
              <a:rPr lang="en-GB" sz="1800" dirty="0" smtClean="0">
                <a:solidFill>
                  <a:srgbClr val="000000"/>
                </a:solidFill>
                <a:latin typeface="Open Sans Light"/>
                <a:cs typeface="Open Sans Light"/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76490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005"/>
            <a:ext cx="4225071" cy="2459844"/>
          </a:xfrm>
        </p:spPr>
        <p:txBody>
          <a:bodyPr>
            <a:normAutofit/>
          </a:bodyPr>
          <a:lstStyle/>
          <a:p>
            <a:pPr lvl="1">
              <a:buSzPct val="96000"/>
              <a:buFont typeface="Arial"/>
              <a:buChar char="•"/>
            </a:pPr>
            <a:r>
              <a:rPr lang="en-US" sz="1600" dirty="0" smtClean="0">
                <a:latin typeface="Open Sans Light"/>
                <a:cs typeface="Open Sans Light"/>
              </a:rPr>
              <a:t>We measure online attention surrounding journal </a:t>
            </a:r>
            <a:r>
              <a:rPr lang="en-US" sz="1600" dirty="0">
                <a:latin typeface="Open Sans Light"/>
                <a:cs typeface="Open Sans Light"/>
              </a:rPr>
              <a:t>articles </a:t>
            </a:r>
            <a:r>
              <a:rPr lang="en-US" sz="1600" dirty="0" smtClean="0">
                <a:latin typeface="Open Sans Light"/>
                <a:cs typeface="Open Sans Light"/>
              </a:rPr>
              <a:t>(and datasets).</a:t>
            </a:r>
          </a:p>
          <a:p>
            <a:pPr marL="457200" lvl="1" indent="0">
              <a:buSzPct val="96000"/>
              <a:buNone/>
            </a:pPr>
            <a:endParaRPr lang="en-US" sz="1600" dirty="0" smtClean="0">
              <a:latin typeface="Open Sans Light"/>
              <a:cs typeface="Open Sans Light"/>
            </a:endParaRPr>
          </a:p>
          <a:p>
            <a:pPr lvl="1">
              <a:buSzPct val="96000"/>
              <a:buFont typeface="Arial"/>
              <a:buChar char="•"/>
            </a:pPr>
            <a:r>
              <a:rPr lang="en-US" sz="1600" dirty="0" smtClean="0">
                <a:latin typeface="Open Sans Light"/>
                <a:cs typeface="Open Sans Light"/>
              </a:rPr>
              <a:t>We collect and deliver article-level </a:t>
            </a:r>
            <a:r>
              <a:rPr lang="en-US" sz="1600" dirty="0">
                <a:latin typeface="Open Sans Light"/>
                <a:cs typeface="Open Sans Light"/>
              </a:rPr>
              <a:t>metrics to </a:t>
            </a:r>
            <a:r>
              <a:rPr lang="en-US" sz="1600" dirty="0" smtClean="0">
                <a:latin typeface="Open Sans Light"/>
                <a:cs typeface="Open Sans Light"/>
              </a:rPr>
              <a:t>journal publishers.</a:t>
            </a:r>
            <a:endParaRPr lang="en-US" sz="1600" dirty="0">
              <a:latin typeface="Open Sans Light"/>
              <a:cs typeface="Open Sans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633" y="487680"/>
            <a:ext cx="6766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Open Sans Light"/>
                <a:cs typeface="Open Sans Light"/>
              </a:rPr>
              <a:t>An article-centric approach</a:t>
            </a:r>
          </a:p>
          <a:p>
            <a:endParaRPr lang="en-US"/>
          </a:p>
        </p:txBody>
      </p:sp>
      <p:pic>
        <p:nvPicPr>
          <p:cNvPr id="5" name="Picture 4" descr="Screen Shot 2014-05-20 at 17.26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12" y="1416005"/>
            <a:ext cx="3308719" cy="2971800"/>
          </a:xfrm>
          <a:prstGeom prst="rect">
            <a:avLst/>
          </a:prstGeom>
        </p:spPr>
      </p:pic>
      <p:pic>
        <p:nvPicPr>
          <p:cNvPr id="16" name="Picture 15" descr="Screen Shot 2014-05-20 at 17.27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11" y="4945380"/>
            <a:ext cx="7132320" cy="139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9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859" y="2817856"/>
            <a:ext cx="6420283" cy="36922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/>
          <p:cNvGrpSpPr/>
          <p:nvPr/>
        </p:nvGrpSpPr>
        <p:grpSpPr>
          <a:xfrm>
            <a:off x="2145611" y="1281567"/>
            <a:ext cx="371080" cy="384877"/>
            <a:chOff x="1234139" y="1781947"/>
            <a:chExt cx="371080" cy="384877"/>
          </a:xfrm>
        </p:grpSpPr>
        <p:sp>
          <p:nvSpPr>
            <p:cNvPr id="10" name="Oval 9"/>
            <p:cNvSpPr/>
            <p:nvPr/>
          </p:nvSpPr>
          <p:spPr>
            <a:xfrm>
              <a:off x="1234139" y="1797492"/>
              <a:ext cx="371080" cy="369332"/>
            </a:xfrm>
            <a:prstGeom prst="ellipse">
              <a:avLst/>
            </a:prstGeom>
            <a:solidFill>
              <a:srgbClr val="A619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34140" y="1781947"/>
              <a:ext cx="371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Open Sans"/>
                  <a:cs typeface="Open Sans"/>
                </a:rPr>
                <a:t>1</a:t>
              </a:r>
              <a:endParaRPr lang="en-US" b="1" dirty="0">
                <a:solidFill>
                  <a:srgbClr val="FFFFFF"/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45612" y="1666444"/>
            <a:ext cx="371080" cy="384877"/>
            <a:chOff x="1234140" y="2166824"/>
            <a:chExt cx="371080" cy="384877"/>
          </a:xfrm>
        </p:grpSpPr>
        <p:sp>
          <p:nvSpPr>
            <p:cNvPr id="16" name="Oval 15"/>
            <p:cNvSpPr/>
            <p:nvPr/>
          </p:nvSpPr>
          <p:spPr>
            <a:xfrm>
              <a:off x="1234140" y="2182369"/>
              <a:ext cx="371080" cy="369332"/>
            </a:xfrm>
            <a:prstGeom prst="ellipse">
              <a:avLst/>
            </a:prstGeom>
            <a:solidFill>
              <a:srgbClr val="A619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34141" y="2166824"/>
              <a:ext cx="371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Open Sans"/>
                  <a:cs typeface="Open Sans"/>
                </a:rPr>
                <a:t>2</a:t>
              </a:r>
              <a:endParaRPr lang="en-US" b="1" dirty="0">
                <a:solidFill>
                  <a:srgbClr val="FFFFFF"/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45613" y="2055936"/>
            <a:ext cx="371080" cy="384877"/>
            <a:chOff x="1235474" y="2551701"/>
            <a:chExt cx="371080" cy="384877"/>
          </a:xfrm>
        </p:grpSpPr>
        <p:sp>
          <p:nvSpPr>
            <p:cNvPr id="22" name="Oval 21"/>
            <p:cNvSpPr/>
            <p:nvPr/>
          </p:nvSpPr>
          <p:spPr>
            <a:xfrm>
              <a:off x="1235474" y="2567246"/>
              <a:ext cx="371080" cy="369332"/>
            </a:xfrm>
            <a:prstGeom prst="ellipse">
              <a:avLst/>
            </a:prstGeom>
            <a:solidFill>
              <a:srgbClr val="A619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35475" y="2551701"/>
              <a:ext cx="371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Open Sans"/>
                  <a:cs typeface="Open Sans"/>
                </a:rPr>
                <a:t>3</a:t>
              </a:r>
              <a:endParaRPr lang="en-US" b="1" dirty="0">
                <a:solidFill>
                  <a:srgbClr val="FFFFFF"/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85672" y="3377536"/>
            <a:ext cx="371080" cy="384877"/>
            <a:chOff x="6398168" y="2155125"/>
            <a:chExt cx="371080" cy="384877"/>
          </a:xfrm>
        </p:grpSpPr>
        <p:sp>
          <p:nvSpPr>
            <p:cNvPr id="13" name="Oval 12"/>
            <p:cNvSpPr/>
            <p:nvPr/>
          </p:nvSpPr>
          <p:spPr>
            <a:xfrm>
              <a:off x="6398168" y="2170670"/>
              <a:ext cx="371080" cy="369332"/>
            </a:xfrm>
            <a:prstGeom prst="ellipse">
              <a:avLst/>
            </a:prstGeom>
            <a:solidFill>
              <a:srgbClr val="A619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98169" y="2155125"/>
              <a:ext cx="371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Open Sans"/>
                  <a:cs typeface="Open Sans"/>
                </a:rPr>
                <a:t>1</a:t>
              </a:r>
              <a:endParaRPr lang="en-US" b="1" dirty="0">
                <a:solidFill>
                  <a:srgbClr val="FFFFFF"/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67207" y="4279484"/>
            <a:ext cx="371080" cy="384877"/>
            <a:chOff x="6398168" y="2155125"/>
            <a:chExt cx="371080" cy="384877"/>
          </a:xfrm>
        </p:grpSpPr>
        <p:sp>
          <p:nvSpPr>
            <p:cNvPr id="19" name="Oval 18"/>
            <p:cNvSpPr/>
            <p:nvPr/>
          </p:nvSpPr>
          <p:spPr>
            <a:xfrm>
              <a:off x="6398168" y="2170670"/>
              <a:ext cx="371080" cy="369332"/>
            </a:xfrm>
            <a:prstGeom prst="ellipse">
              <a:avLst/>
            </a:prstGeom>
            <a:solidFill>
              <a:srgbClr val="A619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98169" y="2155125"/>
              <a:ext cx="371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Open Sans"/>
                  <a:cs typeface="Open Sans"/>
                </a:rPr>
                <a:t>2</a:t>
              </a:r>
              <a:endParaRPr lang="en-US" b="1" dirty="0">
                <a:solidFill>
                  <a:srgbClr val="FFFFFF"/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05376" y="3777958"/>
            <a:ext cx="371080" cy="384877"/>
            <a:chOff x="6398168" y="2155125"/>
            <a:chExt cx="371080" cy="384877"/>
          </a:xfrm>
        </p:grpSpPr>
        <p:sp>
          <p:nvSpPr>
            <p:cNvPr id="25" name="Oval 24"/>
            <p:cNvSpPr/>
            <p:nvPr/>
          </p:nvSpPr>
          <p:spPr>
            <a:xfrm>
              <a:off x="6398168" y="2170670"/>
              <a:ext cx="371080" cy="369332"/>
            </a:xfrm>
            <a:prstGeom prst="ellipse">
              <a:avLst/>
            </a:prstGeom>
            <a:solidFill>
              <a:srgbClr val="A619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98169" y="2155125"/>
              <a:ext cx="371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Open Sans"/>
                  <a:cs typeface="Open Sans"/>
                </a:rPr>
                <a:t>3</a:t>
              </a:r>
              <a:endParaRPr lang="en-US" b="1" dirty="0">
                <a:solidFill>
                  <a:srgbClr val="FFFFFF"/>
                </a:solidFill>
                <a:latin typeface="Open Sans"/>
                <a:cs typeface="Open Sans"/>
              </a:endParaRPr>
            </a:p>
          </p:txBody>
        </p:sp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Open Sans Light"/>
                <a:cs typeface="Open Sans Light"/>
              </a:rPr>
              <a:t>Altmetric Data: Details Pages</a:t>
            </a:r>
            <a:endParaRPr lang="en-US" sz="3200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101" y="5719071"/>
            <a:ext cx="881394" cy="88139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539573" y="2055936"/>
            <a:ext cx="3670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Open Sans Light"/>
                <a:cs typeface="Open Sans Light"/>
              </a:rPr>
              <a:t>Estimate the amount of attention.</a:t>
            </a:r>
            <a:endParaRPr lang="en-US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39573" y="1681989"/>
            <a:ext cx="4647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 Light"/>
                <a:cs typeface="Open Sans Light"/>
              </a:rPr>
              <a:t>Monitor </a:t>
            </a:r>
            <a:r>
              <a:rPr lang="en-US" dirty="0" smtClean="0">
                <a:solidFill>
                  <a:srgbClr val="000000"/>
                </a:solidFill>
                <a:latin typeface="Open Sans Light"/>
                <a:cs typeface="Open Sans Light"/>
              </a:rPr>
              <a:t>mentions in the mainstream news.</a:t>
            </a:r>
            <a:endParaRPr lang="en-US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39573" y="1281567"/>
            <a:ext cx="4457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 Light"/>
                <a:cs typeface="Open Sans Light"/>
              </a:rPr>
              <a:t>See all the </a:t>
            </a:r>
            <a:r>
              <a:rPr lang="en-US" dirty="0" smtClean="0">
                <a:solidFill>
                  <a:srgbClr val="000000"/>
                </a:solidFill>
                <a:latin typeface="Open Sans Light"/>
                <a:cs typeface="Open Sans Light"/>
              </a:rPr>
              <a:t>conversations </a:t>
            </a:r>
            <a:r>
              <a:rPr lang="en-US" dirty="0">
                <a:solidFill>
                  <a:srgbClr val="000000"/>
                </a:solidFill>
                <a:latin typeface="Open Sans Light"/>
                <a:cs typeface="Open Sans Light"/>
              </a:rPr>
              <a:t>and mentions.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534144" y="2591454"/>
            <a:ext cx="2228688" cy="452803"/>
          </a:xfrm>
          <a:prstGeom prst="horizontalScroll">
            <a:avLst/>
          </a:prstGeom>
          <a:solidFill>
            <a:srgbClr val="E1C7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Open Sans"/>
                <a:cs typeface="Open Sans"/>
              </a:rPr>
              <a:t>See article-level metrics and a score of attention below.</a:t>
            </a:r>
            <a:endParaRPr lang="en-US" sz="11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2598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100787" y="1340605"/>
            <a:ext cx="6934221" cy="826538"/>
          </a:xfrm>
          <a:prstGeom prst="chevron">
            <a:avLst/>
          </a:prstGeom>
          <a:solidFill>
            <a:srgbClr val="A619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297" y="1493733"/>
            <a:ext cx="7247406" cy="782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FFFFFF"/>
                </a:solidFill>
                <a:latin typeface="Open Sans Light"/>
                <a:cs typeface="Open Sans Light"/>
              </a:rPr>
              <a:t>Use the conversations behind the metrics to…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101" y="5719071"/>
            <a:ext cx="881394" cy="88139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91841" y="3369930"/>
            <a:ext cx="371080" cy="384877"/>
            <a:chOff x="2045838" y="3839957"/>
            <a:chExt cx="371080" cy="384877"/>
          </a:xfrm>
        </p:grpSpPr>
        <p:sp>
          <p:nvSpPr>
            <p:cNvPr id="7" name="Oval 6"/>
            <p:cNvSpPr/>
            <p:nvPr/>
          </p:nvSpPr>
          <p:spPr>
            <a:xfrm>
              <a:off x="2045838" y="3855502"/>
              <a:ext cx="371080" cy="369332"/>
            </a:xfrm>
            <a:prstGeom prst="ellipse">
              <a:avLst/>
            </a:prstGeom>
            <a:solidFill>
              <a:srgbClr val="268A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45839" y="3839957"/>
              <a:ext cx="371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Open Sans"/>
                  <a:cs typeface="Open Sans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91840" y="2611451"/>
            <a:ext cx="371080" cy="384877"/>
            <a:chOff x="2045837" y="2909526"/>
            <a:chExt cx="371080" cy="384877"/>
          </a:xfrm>
        </p:grpSpPr>
        <p:sp>
          <p:nvSpPr>
            <p:cNvPr id="10" name="Oval 9"/>
            <p:cNvSpPr/>
            <p:nvPr/>
          </p:nvSpPr>
          <p:spPr>
            <a:xfrm>
              <a:off x="2045837" y="2925071"/>
              <a:ext cx="371080" cy="369332"/>
            </a:xfrm>
            <a:prstGeom prst="ellipse">
              <a:avLst/>
            </a:prstGeom>
            <a:solidFill>
              <a:srgbClr val="268A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45838" y="2909526"/>
              <a:ext cx="371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Open Sans"/>
                  <a:cs typeface="Open Sans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38744" y="2611451"/>
            <a:ext cx="491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Open Sans Light"/>
                <a:cs typeface="Open Sans Light"/>
              </a:rPr>
              <a:t>Get an immediate sense of uptake.</a:t>
            </a:r>
            <a:endParaRPr lang="en-US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8745" y="3369930"/>
            <a:ext cx="491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Open Sans Light"/>
                <a:cs typeface="Open Sans Light"/>
              </a:rPr>
              <a:t>Highlight broad engagement </a:t>
            </a:r>
            <a:r>
              <a:rPr lang="en-US" dirty="0">
                <a:solidFill>
                  <a:srgbClr val="000000"/>
                </a:solidFill>
                <a:latin typeface="Open Sans Light"/>
                <a:cs typeface="Open Sans Light"/>
              </a:rPr>
              <a:t>and </a:t>
            </a:r>
            <a:r>
              <a:rPr lang="en-US" dirty="0" smtClean="0">
                <a:solidFill>
                  <a:srgbClr val="000000"/>
                </a:solidFill>
                <a:latin typeface="Open Sans Light"/>
                <a:cs typeface="Open Sans Light"/>
              </a:rPr>
              <a:t>impact.</a:t>
            </a:r>
            <a:endParaRPr lang="en-US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91840" y="4237067"/>
            <a:ext cx="371080" cy="384877"/>
            <a:chOff x="2045839" y="4777926"/>
            <a:chExt cx="371080" cy="384877"/>
          </a:xfrm>
        </p:grpSpPr>
        <p:sp>
          <p:nvSpPr>
            <p:cNvPr id="19" name="Oval 18"/>
            <p:cNvSpPr/>
            <p:nvPr/>
          </p:nvSpPr>
          <p:spPr>
            <a:xfrm>
              <a:off x="2045839" y="4793471"/>
              <a:ext cx="371080" cy="369332"/>
            </a:xfrm>
            <a:prstGeom prst="ellipse">
              <a:avLst/>
            </a:prstGeom>
            <a:solidFill>
              <a:srgbClr val="268A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45840" y="4777926"/>
              <a:ext cx="371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Open Sans"/>
                  <a:cs typeface="Open Sans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238742" y="4237067"/>
            <a:ext cx="451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Open Sans Light"/>
                <a:cs typeface="Open Sans Light"/>
              </a:rPr>
              <a:t>Demonstrate non-traditional impact amongst non-academics.</a:t>
            </a:r>
            <a:endParaRPr lang="en-US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2417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100787" y="1340605"/>
            <a:ext cx="6934221" cy="826538"/>
          </a:xfrm>
          <a:prstGeom prst="chevron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297" y="1493733"/>
            <a:ext cx="7247406" cy="782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FFFFFF"/>
                </a:solidFill>
                <a:latin typeface="Open Sans Light"/>
                <a:cs typeface="Open Sans Light"/>
              </a:rPr>
              <a:t>The numbers…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101" y="5719071"/>
            <a:ext cx="881394" cy="88139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91840" y="2620156"/>
            <a:ext cx="371080" cy="376172"/>
            <a:chOff x="1791840" y="2620156"/>
            <a:chExt cx="371080" cy="376172"/>
          </a:xfrm>
        </p:grpSpPr>
        <p:sp>
          <p:nvSpPr>
            <p:cNvPr id="10" name="Oval 9"/>
            <p:cNvSpPr/>
            <p:nvPr/>
          </p:nvSpPr>
          <p:spPr>
            <a:xfrm>
              <a:off x="1791840" y="2626996"/>
              <a:ext cx="371080" cy="369332"/>
            </a:xfrm>
            <a:prstGeom prst="ellipse">
              <a:avLst/>
            </a:prstGeom>
            <a:solidFill>
              <a:srgbClr val="FF0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91841" y="2620156"/>
              <a:ext cx="371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Open Sans"/>
                  <a:cs typeface="Open Sans"/>
                </a:rPr>
                <a:t>X</a:t>
              </a:r>
              <a:endParaRPr lang="en-US" b="1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38744" y="2611451"/>
            <a:ext cx="491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Open Sans Light"/>
                <a:cs typeface="Open Sans Light"/>
              </a:rPr>
              <a:t>Don’t represent the quality of research.</a:t>
            </a:r>
            <a:endParaRPr lang="en-US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8745" y="3390250"/>
            <a:ext cx="451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Open Sans Light"/>
                <a:cs typeface="Open Sans Light"/>
              </a:rPr>
              <a:t>Don’t indicate the quality of individual researchers.</a:t>
            </a:r>
            <a:endParaRPr lang="en-US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8742" y="4257387"/>
            <a:ext cx="451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Open Sans Light"/>
                <a:cs typeface="Open Sans Light"/>
              </a:rPr>
              <a:t>Don’t tell the whole story – look for qualitative data as well!</a:t>
            </a:r>
            <a:endParaRPr lang="en-US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91840" y="3397090"/>
            <a:ext cx="371080" cy="376172"/>
            <a:chOff x="1791840" y="2620156"/>
            <a:chExt cx="371080" cy="376172"/>
          </a:xfrm>
        </p:grpSpPr>
        <p:sp>
          <p:nvSpPr>
            <p:cNvPr id="19" name="Oval 18"/>
            <p:cNvSpPr/>
            <p:nvPr/>
          </p:nvSpPr>
          <p:spPr>
            <a:xfrm>
              <a:off x="1791840" y="2626996"/>
              <a:ext cx="371080" cy="369332"/>
            </a:xfrm>
            <a:prstGeom prst="ellipse">
              <a:avLst/>
            </a:prstGeom>
            <a:solidFill>
              <a:srgbClr val="FF0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91841" y="2620156"/>
              <a:ext cx="371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Open Sans"/>
                  <a:cs typeface="Open Sans"/>
                </a:rPr>
                <a:t>X</a:t>
              </a:r>
              <a:endParaRPr lang="en-US" b="1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91840" y="4257387"/>
            <a:ext cx="371080" cy="376172"/>
            <a:chOff x="1791840" y="2620156"/>
            <a:chExt cx="371080" cy="376172"/>
          </a:xfrm>
        </p:grpSpPr>
        <p:sp>
          <p:nvSpPr>
            <p:cNvPr id="22" name="Oval 21"/>
            <p:cNvSpPr/>
            <p:nvPr/>
          </p:nvSpPr>
          <p:spPr>
            <a:xfrm>
              <a:off x="1791840" y="2626996"/>
              <a:ext cx="371080" cy="369332"/>
            </a:xfrm>
            <a:prstGeom prst="ellipse">
              <a:avLst/>
            </a:prstGeom>
            <a:solidFill>
              <a:srgbClr val="FF0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91841" y="2620156"/>
              <a:ext cx="371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Open Sans"/>
                  <a:cs typeface="Open Sans"/>
                </a:rPr>
                <a:t>X</a:t>
              </a:r>
              <a:endParaRPr lang="en-US" b="1" dirty="0">
                <a:solidFill>
                  <a:schemeClr val="bg1"/>
                </a:solidFill>
                <a:latin typeface="Open Sans"/>
                <a:cs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936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101" y="5719071"/>
            <a:ext cx="881394" cy="88139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98714" y="290287"/>
            <a:ext cx="7928429" cy="5952849"/>
            <a:chOff x="656471" y="277228"/>
            <a:chExt cx="7928429" cy="5952849"/>
          </a:xfrm>
        </p:grpSpPr>
        <p:sp>
          <p:nvSpPr>
            <p:cNvPr id="5" name="Oval 4"/>
            <p:cNvSpPr/>
            <p:nvPr/>
          </p:nvSpPr>
          <p:spPr>
            <a:xfrm>
              <a:off x="656471" y="277228"/>
              <a:ext cx="3728357" cy="3641630"/>
            </a:xfrm>
            <a:prstGeom prst="ellipse">
              <a:avLst/>
            </a:prstGeom>
            <a:noFill/>
            <a:ln w="44450">
              <a:solidFill>
                <a:srgbClr val="A6198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Open Sans Light"/>
                  <a:cs typeface="Open Sans Light"/>
                </a:rPr>
                <a:t>Altmetric currently receive ~3.3 million calls to the API each day.</a:t>
              </a:r>
              <a:endParaRPr lang="en-US" sz="700" dirty="0">
                <a:solidFill>
                  <a:srgbClr val="000000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767194" y="2422074"/>
              <a:ext cx="1947805" cy="1868714"/>
            </a:xfrm>
            <a:prstGeom prst="ellipse">
              <a:avLst/>
            </a:prstGeom>
            <a:noFill/>
            <a:ln w="31750">
              <a:solidFill>
                <a:srgbClr val="2273D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Open Sans Light"/>
                  <a:cs typeface="Open Sans Light"/>
                </a:rPr>
                <a:t>1</a:t>
              </a:r>
              <a:r>
                <a:rPr lang="en-US" sz="1200" dirty="0" smtClean="0">
                  <a:solidFill>
                    <a:srgbClr val="000000"/>
                  </a:solidFill>
                  <a:latin typeface="Open Sans Light"/>
                  <a:cs typeface="Open Sans Light"/>
                </a:rPr>
                <a:t> mention every </a:t>
              </a:r>
              <a:r>
                <a:rPr lang="en-US" sz="1200" b="1" dirty="0" smtClean="0">
                  <a:solidFill>
                    <a:srgbClr val="000000"/>
                  </a:solidFill>
                  <a:latin typeface="Open Sans Light"/>
                  <a:cs typeface="Open Sans Light"/>
                </a:rPr>
                <a:t>7</a:t>
              </a:r>
              <a:r>
                <a:rPr lang="en-US" sz="1200" dirty="0" smtClean="0">
                  <a:solidFill>
                    <a:srgbClr val="000000"/>
                  </a:solidFill>
                  <a:latin typeface="Open Sans Light"/>
                  <a:cs typeface="Open Sans Light"/>
                </a:rPr>
                <a:t> seconds</a:t>
              </a:r>
              <a:endParaRPr lang="en-US" sz="400" dirty="0">
                <a:solidFill>
                  <a:srgbClr val="000000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04972" y="752928"/>
              <a:ext cx="3279928" cy="3231424"/>
            </a:xfrm>
            <a:prstGeom prst="ellipse">
              <a:avLst/>
            </a:prstGeom>
            <a:noFill/>
            <a:ln w="25400">
              <a:solidFill>
                <a:srgbClr val="DAB12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Open Sans Light"/>
                  <a:cs typeface="Open Sans Light"/>
                </a:rPr>
                <a:t>Mentions for over 2 million articles.</a:t>
              </a:r>
              <a:endParaRPr lang="en-US" sz="2000" dirty="0">
                <a:solidFill>
                  <a:srgbClr val="000000"/>
                </a:solidFill>
                <a:latin typeface="Open Sans Light"/>
                <a:cs typeface="Open Sans Ligh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306287" y="3406870"/>
              <a:ext cx="2978754" cy="2823207"/>
            </a:xfrm>
            <a:prstGeom prst="ellipse">
              <a:avLst/>
            </a:prstGeom>
            <a:noFill/>
            <a:ln w="28575">
              <a:solidFill>
                <a:srgbClr val="3EA65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Open Sans Light"/>
                  <a:cs typeface="Open Sans Light"/>
                </a:rPr>
                <a:t>Serving ~300k donuts a per day.</a:t>
              </a:r>
              <a:endParaRPr lang="en-US" sz="500" dirty="0">
                <a:solidFill>
                  <a:srgbClr val="000000"/>
                </a:solidFill>
                <a:latin typeface="Open Sans Light"/>
                <a:cs typeface="Open Sans Light"/>
              </a:endParaRPr>
            </a:p>
          </p:txBody>
        </p:sp>
      </p:grpSp>
      <p:sp>
        <p:nvSpPr>
          <p:cNvPr id="13" name="Title 3"/>
          <p:cNvSpPr txBox="1">
            <a:spLocks/>
          </p:cNvSpPr>
          <p:nvPr/>
        </p:nvSpPr>
        <p:spPr>
          <a:xfrm>
            <a:off x="4568671" y="4296000"/>
            <a:ext cx="3483430" cy="743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0000"/>
                </a:solidFill>
                <a:latin typeface="Open Sans Light"/>
                <a:cs typeface="Open Sans Light"/>
              </a:rPr>
              <a:t>Article-level metrics are worth paying attention to.</a:t>
            </a:r>
            <a:endParaRPr lang="en-US" sz="2000" dirty="0">
              <a:solidFill>
                <a:srgbClr val="000000"/>
              </a:solidFill>
              <a:latin typeface="Open Sans Light"/>
              <a:cs typeface="Open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687" y="6461965"/>
            <a:ext cx="2223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Open Sans"/>
                <a:cs typeface="Open Sans"/>
              </a:rPr>
              <a:t>Altmetric internal data, 2014</a:t>
            </a:r>
            <a:endParaRPr lang="en-US" sz="12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6627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43341</TotalTime>
  <Words>564</Words>
  <Application>Microsoft Macintosh PowerPoint</Application>
  <PresentationFormat>On-screen Show (4:3)</PresentationFormat>
  <Paragraphs>137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Every researcher is a communicator</vt:lpstr>
      <vt:lpstr>New perspectives of impact</vt:lpstr>
      <vt:lpstr>PowerPoint Presentation</vt:lpstr>
      <vt:lpstr>PowerPoint Presentation</vt:lpstr>
      <vt:lpstr>Altmetric Data: Details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Funders</vt:lpstr>
      <vt:lpstr>PowerPoint Presentation</vt:lpstr>
      <vt:lpstr>PowerPoint Presentation</vt:lpstr>
      <vt:lpstr>What next?</vt:lpstr>
      <vt:lpstr>PowerPoint Presentation</vt:lpstr>
    </vt:vector>
  </TitlesOfParts>
  <Company>Altmetric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Liu</dc:creator>
  <cp:lastModifiedBy>Catherine Chimes</cp:lastModifiedBy>
  <cp:revision>431</cp:revision>
  <cp:lastPrinted>2014-05-20T15:15:56Z</cp:lastPrinted>
  <dcterms:created xsi:type="dcterms:W3CDTF">2013-02-28T10:43:49Z</dcterms:created>
  <dcterms:modified xsi:type="dcterms:W3CDTF">2014-05-20T16:29:22Z</dcterms:modified>
</cp:coreProperties>
</file>