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3" r:id="rId2"/>
    <p:sldId id="256" r:id="rId3"/>
    <p:sldId id="257" r:id="rId4"/>
    <p:sldId id="264" r:id="rId5"/>
    <p:sldId id="265" r:id="rId6"/>
    <p:sldId id="266" r:id="rId7"/>
    <p:sldId id="285" r:id="rId8"/>
    <p:sldId id="258" r:id="rId9"/>
    <p:sldId id="269" r:id="rId10"/>
    <p:sldId id="267" r:id="rId11"/>
    <p:sldId id="259" r:id="rId12"/>
    <p:sldId id="268" r:id="rId13"/>
    <p:sldId id="270" r:id="rId14"/>
    <p:sldId id="271" r:id="rId15"/>
    <p:sldId id="272" r:id="rId16"/>
    <p:sldId id="303" r:id="rId17"/>
    <p:sldId id="261" r:id="rId18"/>
    <p:sldId id="297" r:id="rId19"/>
    <p:sldId id="298" r:id="rId20"/>
    <p:sldId id="284" r:id="rId21"/>
    <p:sldId id="276" r:id="rId22"/>
    <p:sldId id="301" r:id="rId23"/>
    <p:sldId id="304" r:id="rId24"/>
    <p:sldId id="302" r:id="rId25"/>
    <p:sldId id="300" r:id="rId26"/>
    <p:sldId id="29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BA4497-43E0-4829-BC13-0C6BDF47DA1D}" type="datetimeFigureOut">
              <a:rPr lang="en-US" smtClean="0"/>
              <a:pPr/>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522505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A4497-43E0-4829-BC13-0C6BDF47DA1D}" type="datetimeFigureOut">
              <a:rPr lang="en-US" smtClean="0"/>
              <a:pPr/>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113441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A4497-43E0-4829-BC13-0C6BDF47DA1D}" type="datetimeFigureOut">
              <a:rPr lang="en-US" smtClean="0"/>
              <a:pPr/>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84207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A4497-43E0-4829-BC13-0C6BDF47DA1D}" type="datetimeFigureOut">
              <a:rPr lang="en-US" smtClean="0"/>
              <a:pPr/>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153585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BA4497-43E0-4829-BC13-0C6BDF47DA1D}" type="datetimeFigureOut">
              <a:rPr lang="en-US" smtClean="0"/>
              <a:pPr/>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56051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BA4497-43E0-4829-BC13-0C6BDF47DA1D}" type="datetimeFigureOut">
              <a:rPr lang="en-US" smtClean="0"/>
              <a:pPr/>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365229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BA4497-43E0-4829-BC13-0C6BDF47DA1D}" type="datetimeFigureOut">
              <a:rPr lang="en-US" smtClean="0"/>
              <a:pPr/>
              <a:t>9/21/2017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06310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BA4497-43E0-4829-BC13-0C6BDF47DA1D}" type="datetimeFigureOut">
              <a:rPr lang="en-US" smtClean="0"/>
              <a:pPr/>
              <a:t>9/21/2017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110505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A4497-43E0-4829-BC13-0C6BDF47DA1D}" type="datetimeFigureOut">
              <a:rPr lang="en-US" smtClean="0"/>
              <a:pPr/>
              <a:t>9/21/2017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59547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A4497-43E0-4829-BC13-0C6BDF47DA1D}" type="datetimeFigureOut">
              <a:rPr lang="en-US" smtClean="0"/>
              <a:pPr/>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3803358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A4497-43E0-4829-BC13-0C6BDF47DA1D}" type="datetimeFigureOut">
              <a:rPr lang="en-US" smtClean="0"/>
              <a:pPr/>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1F68-2650-4751-BE48-6EE7B4A3A568}" type="slidenum">
              <a:rPr lang="en-US" smtClean="0"/>
              <a:pPr/>
              <a:t>‹#›</a:t>
            </a:fld>
            <a:endParaRPr lang="en-US"/>
          </a:p>
        </p:txBody>
      </p:sp>
    </p:spTree>
    <p:extLst>
      <p:ext uri="{BB962C8B-B14F-4D97-AF65-F5344CB8AC3E}">
        <p14:creationId xmlns:p14="http://schemas.microsoft.com/office/powerpoint/2010/main" val="216806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5002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7BA4497-43E0-4829-BC13-0C6BDF47DA1D}" type="datetimeFigureOut">
              <a:rPr lang="en-US" smtClean="0"/>
              <a:pPr/>
              <a:t>9/21/2017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1A1F68-2650-4751-BE48-6EE7B4A3A568}" type="slidenum">
              <a:rPr lang="en-US" smtClean="0"/>
              <a:pPr/>
              <a:t>‹#›</a:t>
            </a:fld>
            <a:endParaRPr lang="en-US"/>
          </a:p>
        </p:txBody>
      </p:sp>
    </p:spTree>
    <p:extLst>
      <p:ext uri="{BB962C8B-B14F-4D97-AF65-F5344CB8AC3E}">
        <p14:creationId xmlns:p14="http://schemas.microsoft.com/office/powerpoint/2010/main" val="5040894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videos.howstuffworks.com/discovery/29341-extreme-engineering-maglev-train-video.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Calibri" panose="020F0502020204030204" pitchFamily="34" charset="0"/>
              </a:rPr>
              <a:t>Bell Ringer</a:t>
            </a:r>
            <a:endParaRPr lang="en-US" sz="4400" dirty="0">
              <a:solidFill>
                <a:schemeClr val="bg1"/>
              </a:solidFill>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What is the difference between a temporary and a permanent magnet?</a:t>
            </a:r>
          </a:p>
          <a:p>
            <a:endParaRPr lang="en-US" sz="3200" dirty="0" smtClean="0">
              <a:solidFill>
                <a:schemeClr val="bg1"/>
              </a:solidFill>
            </a:endParaRPr>
          </a:p>
          <a:p>
            <a:endParaRPr lang="en-US" sz="3200" dirty="0" smtClean="0">
              <a:solidFill>
                <a:schemeClr val="bg1"/>
              </a:solidFill>
            </a:endParaRPr>
          </a:p>
          <a:p>
            <a:pPr>
              <a:buNone/>
            </a:pPr>
            <a:endParaRPr lang="en-US" sz="3200" dirty="0" smtClean="0">
              <a:solidFill>
                <a:schemeClr val="bg1"/>
              </a:solidFill>
            </a:endParaRPr>
          </a:p>
          <a:p>
            <a:r>
              <a:rPr lang="en-US" sz="3200" dirty="0" smtClean="0">
                <a:solidFill>
                  <a:schemeClr val="bg1"/>
                </a:solidFill>
              </a:rPr>
              <a:t>Test </a:t>
            </a:r>
            <a:r>
              <a:rPr lang="en-US" sz="3200" dirty="0" smtClean="0">
                <a:solidFill>
                  <a:schemeClr val="bg1"/>
                </a:solidFill>
              </a:rPr>
              <a:t>TOMORROW!  </a:t>
            </a:r>
            <a:r>
              <a:rPr lang="en-US" sz="3200" dirty="0" smtClean="0">
                <a:solidFill>
                  <a:schemeClr val="bg1"/>
                </a:solidFill>
              </a:rPr>
              <a:t>Study, study, study!</a:t>
            </a:r>
          </a:p>
        </p:txBody>
      </p:sp>
      <p:sp>
        <p:nvSpPr>
          <p:cNvPr id="4" name="TextBox 3"/>
          <p:cNvSpPr txBox="1"/>
          <p:nvPr/>
        </p:nvSpPr>
        <p:spPr>
          <a:xfrm>
            <a:off x="9144000" y="3276600"/>
            <a:ext cx="184731" cy="369332"/>
          </a:xfrm>
          <a:prstGeom prst="rect">
            <a:avLst/>
          </a:prstGeom>
          <a:noFill/>
        </p:spPr>
        <p:txBody>
          <a:bodyPr wrap="none" rtlCol="0">
            <a:spAutoFit/>
          </a:bodyPr>
          <a:lstStyle/>
          <a:p>
            <a:endParaRPr lang="en-US" dirty="0"/>
          </a:p>
        </p:txBody>
      </p:sp>
      <p:sp>
        <p:nvSpPr>
          <p:cNvPr id="5" name="TextBox 4"/>
          <p:cNvSpPr txBox="1"/>
          <p:nvPr/>
        </p:nvSpPr>
        <p:spPr>
          <a:xfrm>
            <a:off x="1295400" y="2743200"/>
            <a:ext cx="7086600" cy="954107"/>
          </a:xfrm>
          <a:prstGeom prst="rect">
            <a:avLst/>
          </a:prstGeom>
          <a:noFill/>
        </p:spPr>
        <p:txBody>
          <a:bodyPr wrap="square" rtlCol="0">
            <a:spAutoFit/>
          </a:bodyPr>
          <a:lstStyle/>
          <a:p>
            <a:r>
              <a:rPr lang="en-US" sz="2800" b="1" dirty="0" smtClean="0">
                <a:solidFill>
                  <a:schemeClr val="accent1">
                    <a:lumMod val="60000"/>
                    <a:lumOff val="40000"/>
                  </a:schemeClr>
                </a:solidFill>
              </a:rPr>
              <a:t>Temporary magnet loses magnetism when not near a permanent magnet</a:t>
            </a:r>
            <a:endParaRPr lang="en-US" sz="2800" b="1" dirty="0">
              <a:solidFill>
                <a:schemeClr val="accent1">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4" name="Content Placeholder 3"/>
          <p:cNvSpPr>
            <a:spLocks noGrp="1"/>
          </p:cNvSpPr>
          <p:nvPr>
            <p:ph idx="1"/>
          </p:nvPr>
        </p:nvSpPr>
        <p:spPr>
          <a:xfrm>
            <a:off x="457200" y="1600201"/>
            <a:ext cx="8229600" cy="2895600"/>
          </a:xfrm>
        </p:spPr>
        <p:txBody>
          <a:bodyPr>
            <a:normAutofit/>
          </a:bodyPr>
          <a:lstStyle/>
          <a:p>
            <a:r>
              <a:rPr lang="en-US" sz="3200" dirty="0" smtClean="0">
                <a:solidFill>
                  <a:schemeClr val="bg1"/>
                </a:solidFill>
              </a:rPr>
              <a:t>Magnetic forces (attraction and repulsion) from a permanent magnet can make an electromagnet </a:t>
            </a:r>
          </a:p>
          <a:p>
            <a:r>
              <a:rPr lang="en-US" sz="3200" dirty="0" smtClean="0">
                <a:solidFill>
                  <a:schemeClr val="bg1"/>
                </a:solidFill>
              </a:rPr>
              <a:t>This is how speakers make sound</a:t>
            </a:r>
          </a:p>
          <a:p>
            <a:endParaRPr lang="en-US" sz="3200" dirty="0">
              <a:solidFill>
                <a:schemeClr val="bg1"/>
              </a:solidFill>
            </a:endParaRPr>
          </a:p>
        </p:txBody>
      </p:sp>
      <p:pic>
        <p:nvPicPr>
          <p:cNvPr id="5" name="Picture 4" descr="images.jpg"/>
          <p:cNvPicPr>
            <a:picLocks noChangeAspect="1"/>
          </p:cNvPicPr>
          <p:nvPr/>
        </p:nvPicPr>
        <p:blipFill>
          <a:blip r:embed="rId2" cstate="print"/>
          <a:stretch>
            <a:fillRect/>
          </a:stretch>
        </p:blipFill>
        <p:spPr>
          <a:xfrm>
            <a:off x="5105400" y="4009490"/>
            <a:ext cx="3686175" cy="26093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5" name="Content Placeholder 4"/>
          <p:cNvSpPr>
            <a:spLocks noGrp="1"/>
          </p:cNvSpPr>
          <p:nvPr>
            <p:ph idx="1"/>
          </p:nvPr>
        </p:nvSpPr>
        <p:spPr/>
        <p:txBody>
          <a:bodyPr>
            <a:normAutofit/>
          </a:bodyPr>
          <a:lstStyle/>
          <a:p>
            <a:r>
              <a:rPr lang="en-US" sz="3200" dirty="0" smtClean="0">
                <a:solidFill>
                  <a:schemeClr val="bg1"/>
                </a:solidFill>
              </a:rPr>
              <a:t>New uses for electromagnets are currently being explored, such as using them for transportation</a:t>
            </a:r>
          </a:p>
          <a:p>
            <a:r>
              <a:rPr lang="en-US" sz="2800" dirty="0" smtClean="0">
                <a:hlinkClick r:id="rId2"/>
              </a:rPr>
              <a:t>http://videos.howstuffworks.com/discovery/29341-extreme-engineering-maglev-train-video.htm</a:t>
            </a:r>
            <a:r>
              <a:rPr lang="en-US" sz="2800" dirty="0" smtClean="0"/>
              <a:t> </a:t>
            </a:r>
            <a:r>
              <a:rPr lang="en-US" sz="3200" dirty="0" smtClean="0"/>
              <a:t/>
            </a:r>
            <a:br>
              <a:rPr lang="en-US" sz="3200" dirty="0" smtClean="0"/>
            </a:br>
            <a:r>
              <a:rPr lang="en-US" sz="3200" dirty="0" smtClean="0"/>
              <a:t/>
            </a:r>
            <a:br>
              <a:rPr lang="en-US" sz="3200" dirty="0" smtClean="0"/>
            </a:b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US" sz="4400" dirty="0" smtClean="0">
                <a:solidFill>
                  <a:schemeClr val="bg1"/>
                </a:solidFill>
                <a:latin typeface="+mn-lt"/>
              </a:rPr>
              <a:t>Motors and Generators</a:t>
            </a:r>
            <a:endParaRPr lang="en-US" sz="4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Electric motor – converts electrical energy into mechanical energy</a:t>
            </a:r>
          </a:p>
          <a:p>
            <a:r>
              <a:rPr lang="en-US" sz="3200" dirty="0" smtClean="0">
                <a:solidFill>
                  <a:schemeClr val="bg1"/>
                </a:solidFill>
              </a:rPr>
              <a:t>Used in every appliance where something moves</a:t>
            </a:r>
          </a:p>
          <a:p>
            <a:r>
              <a:rPr lang="en-US" sz="3200" dirty="0" smtClean="0">
                <a:solidFill>
                  <a:schemeClr val="bg1"/>
                </a:solidFill>
              </a:rPr>
              <a:t>Energy source – 						        a battery or other 					   external power 					       source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3429000"/>
            <a:ext cx="4876800" cy="3251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Motors and Generators</a:t>
            </a:r>
            <a:endParaRPr lang="en-US" sz="4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Electric generator – converts mechanical energy into electrical energy</a:t>
            </a:r>
          </a:p>
          <a:p>
            <a:r>
              <a:rPr lang="en-US" sz="3200" dirty="0" smtClean="0">
                <a:solidFill>
                  <a:schemeClr val="bg1"/>
                </a:solidFill>
              </a:rPr>
              <a:t>Energy source – moving the coil in and out of the magnetic field (either manually by turning a handle or automatically by an engine)</a:t>
            </a:r>
          </a:p>
          <a:p>
            <a:pPr>
              <a:buNone/>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Motors and Generators</a:t>
            </a:r>
            <a:endParaRPr lang="en-US" sz="4400" dirty="0">
              <a:solidFill>
                <a:schemeClr val="bg1"/>
              </a:solidFill>
              <a:latin typeface="+mn-lt"/>
            </a:endParaRPr>
          </a:p>
        </p:txBody>
      </p:sp>
      <p:sp>
        <p:nvSpPr>
          <p:cNvPr id="3" name="Content Placeholder 2"/>
          <p:cNvSpPr>
            <a:spLocks noGrp="1"/>
          </p:cNvSpPr>
          <p:nvPr>
            <p:ph idx="1"/>
          </p:nvPr>
        </p:nvSpPr>
        <p:spPr>
          <a:xfrm>
            <a:off x="628650" y="1600200"/>
            <a:ext cx="7886700" cy="4351338"/>
          </a:xfrm>
        </p:spPr>
        <p:txBody>
          <a:bodyPr>
            <a:normAutofit/>
          </a:bodyPr>
          <a:lstStyle/>
          <a:p>
            <a:r>
              <a:rPr lang="en-US" sz="3200" dirty="0" smtClean="0">
                <a:solidFill>
                  <a:schemeClr val="bg1"/>
                </a:solidFill>
              </a:rPr>
              <a:t>Power plant generators are connected to turbines, large wheels that rotate </a:t>
            </a:r>
          </a:p>
          <a:p>
            <a:r>
              <a:rPr lang="en-US" sz="3200" dirty="0" smtClean="0">
                <a:solidFill>
                  <a:schemeClr val="bg1"/>
                </a:solidFill>
              </a:rPr>
              <a:t>The turbines’ mechanical energy changes into electrical energy that is sent to businesses, schools, and houses</a:t>
            </a:r>
            <a:endParaRPr lang="en-US" sz="32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4800" y="4001294"/>
            <a:ext cx="4860995" cy="25634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Motors and Generators</a:t>
            </a:r>
            <a:endParaRPr lang="en-US" sz="4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This electrical energy is alternating current (AC), which reverses the direction of the current in a regular pattern</a:t>
            </a:r>
          </a:p>
          <a:p>
            <a:r>
              <a:rPr lang="en-US" sz="3200" dirty="0" smtClean="0">
                <a:solidFill>
                  <a:schemeClr val="bg1"/>
                </a:solidFill>
              </a:rPr>
              <a:t>Battery-operated appliances use direct current (DC), which always flows in one direction </a:t>
            </a: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Review</a:t>
            </a:r>
            <a:endParaRPr lang="en-US" sz="4400" dirty="0">
              <a:solidFill>
                <a:schemeClr val="bg1"/>
              </a:solidFill>
              <a:latin typeface="+mn-lt"/>
            </a:endParaRPr>
          </a:p>
        </p:txBody>
      </p:sp>
      <p:sp>
        <p:nvSpPr>
          <p:cNvPr id="3" name="Content Placeholder 2"/>
          <p:cNvSpPr>
            <a:spLocks noGrp="1"/>
          </p:cNvSpPr>
          <p:nvPr>
            <p:ph idx="1"/>
          </p:nvPr>
        </p:nvSpPr>
        <p:spPr>
          <a:xfrm>
            <a:off x="628650" y="1690689"/>
            <a:ext cx="7886700" cy="4351338"/>
          </a:xfrm>
        </p:spPr>
        <p:txBody>
          <a:bodyPr>
            <a:normAutofit/>
          </a:bodyPr>
          <a:lstStyle/>
          <a:p>
            <a:r>
              <a:rPr lang="en-US" sz="3200" dirty="0" smtClean="0">
                <a:solidFill>
                  <a:schemeClr val="bg1"/>
                </a:solidFill>
              </a:rPr>
              <a:t>Electric Motor – turns _________ energy into ___________ energy</a:t>
            </a:r>
          </a:p>
          <a:p>
            <a:r>
              <a:rPr lang="en-US" sz="3200" dirty="0" smtClean="0">
                <a:solidFill>
                  <a:schemeClr val="bg1"/>
                </a:solidFill>
              </a:rPr>
              <a:t> </a:t>
            </a:r>
          </a:p>
          <a:p>
            <a:r>
              <a:rPr lang="en-US" sz="3200" dirty="0" smtClean="0">
                <a:solidFill>
                  <a:schemeClr val="bg1"/>
                </a:solidFill>
              </a:rPr>
              <a:t>Electric Generator – turns ___________ energy into __________ energy</a:t>
            </a:r>
          </a:p>
          <a:p>
            <a:endParaRPr lang="en-US" sz="3200" dirty="0">
              <a:solidFill>
                <a:schemeClr val="bg1"/>
              </a:solidFill>
            </a:endParaRPr>
          </a:p>
        </p:txBody>
      </p:sp>
      <p:sp>
        <p:nvSpPr>
          <p:cNvPr id="4" name="TextBox 3"/>
          <p:cNvSpPr txBox="1"/>
          <p:nvPr/>
        </p:nvSpPr>
        <p:spPr>
          <a:xfrm>
            <a:off x="4572000" y="1600200"/>
            <a:ext cx="1732334" cy="584775"/>
          </a:xfrm>
          <a:prstGeom prst="rect">
            <a:avLst/>
          </a:prstGeom>
          <a:noFill/>
        </p:spPr>
        <p:txBody>
          <a:bodyPr wrap="none" rtlCol="0">
            <a:spAutoFit/>
          </a:bodyPr>
          <a:lstStyle/>
          <a:p>
            <a:r>
              <a:rPr lang="en-US" sz="3200" b="1" dirty="0" smtClean="0">
                <a:solidFill>
                  <a:srgbClr val="FFFF00"/>
                </a:solidFill>
              </a:rPr>
              <a:t>electrical</a:t>
            </a:r>
            <a:endParaRPr lang="en-US" sz="3200" b="1" dirty="0">
              <a:solidFill>
                <a:srgbClr val="FFFF00"/>
              </a:solidFill>
            </a:endParaRPr>
          </a:p>
        </p:txBody>
      </p:sp>
      <p:sp>
        <p:nvSpPr>
          <p:cNvPr id="5" name="TextBox 4"/>
          <p:cNvSpPr txBox="1"/>
          <p:nvPr/>
        </p:nvSpPr>
        <p:spPr>
          <a:xfrm>
            <a:off x="914400" y="2057400"/>
            <a:ext cx="2110642" cy="584775"/>
          </a:xfrm>
          <a:prstGeom prst="rect">
            <a:avLst/>
          </a:prstGeom>
          <a:noFill/>
        </p:spPr>
        <p:txBody>
          <a:bodyPr wrap="none" rtlCol="0">
            <a:spAutoFit/>
          </a:bodyPr>
          <a:lstStyle/>
          <a:p>
            <a:r>
              <a:rPr lang="en-US" sz="3200" b="1" dirty="0" smtClean="0">
                <a:solidFill>
                  <a:srgbClr val="FFFF00"/>
                </a:solidFill>
              </a:rPr>
              <a:t>mechanical</a:t>
            </a:r>
            <a:endParaRPr lang="en-US" sz="3200" b="1" dirty="0">
              <a:solidFill>
                <a:srgbClr val="FFFF00"/>
              </a:solidFill>
            </a:endParaRPr>
          </a:p>
        </p:txBody>
      </p:sp>
      <p:sp>
        <p:nvSpPr>
          <p:cNvPr id="6" name="TextBox 5"/>
          <p:cNvSpPr txBox="1"/>
          <p:nvPr/>
        </p:nvSpPr>
        <p:spPr>
          <a:xfrm>
            <a:off x="5181600" y="3200400"/>
            <a:ext cx="2110642" cy="584775"/>
          </a:xfrm>
          <a:prstGeom prst="rect">
            <a:avLst/>
          </a:prstGeom>
          <a:noFill/>
        </p:spPr>
        <p:txBody>
          <a:bodyPr wrap="none" rtlCol="0">
            <a:spAutoFit/>
          </a:bodyPr>
          <a:lstStyle/>
          <a:p>
            <a:r>
              <a:rPr lang="en-US" sz="3200" b="1" dirty="0" smtClean="0">
                <a:solidFill>
                  <a:srgbClr val="FFFF00"/>
                </a:solidFill>
              </a:rPr>
              <a:t>mechanical</a:t>
            </a:r>
            <a:endParaRPr lang="en-US" sz="3200" b="1" dirty="0">
              <a:solidFill>
                <a:srgbClr val="FFFF00"/>
              </a:solidFill>
            </a:endParaRPr>
          </a:p>
        </p:txBody>
      </p:sp>
      <p:sp>
        <p:nvSpPr>
          <p:cNvPr id="7" name="TextBox 6"/>
          <p:cNvSpPr txBox="1"/>
          <p:nvPr/>
        </p:nvSpPr>
        <p:spPr>
          <a:xfrm>
            <a:off x="3016779" y="3573970"/>
            <a:ext cx="1732334" cy="584775"/>
          </a:xfrm>
          <a:prstGeom prst="rect">
            <a:avLst/>
          </a:prstGeom>
          <a:noFill/>
        </p:spPr>
        <p:txBody>
          <a:bodyPr wrap="none" rtlCol="0">
            <a:spAutoFit/>
          </a:bodyPr>
          <a:lstStyle/>
          <a:p>
            <a:r>
              <a:rPr lang="en-US" sz="3200" b="1" dirty="0" smtClean="0">
                <a:solidFill>
                  <a:srgbClr val="FFFF00"/>
                </a:solidFill>
              </a:rPr>
              <a:t>electrical</a:t>
            </a:r>
            <a:endParaRPr lang="en-US" sz="32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81000"/>
            <a:ext cx="7886700" cy="6324600"/>
          </a:xfrm>
        </p:spPr>
        <p:txBody>
          <a:bodyPr>
            <a:normAutofit/>
          </a:bodyPr>
          <a:lstStyle/>
          <a:p>
            <a:pPr marL="514350" indent="-514350">
              <a:buAutoNum type="arabicPeriod"/>
            </a:pPr>
            <a:r>
              <a:rPr lang="en-US" sz="3200" dirty="0" smtClean="0">
                <a:solidFill>
                  <a:schemeClr val="bg1"/>
                </a:solidFill>
              </a:rPr>
              <a:t>Electricity WS </a:t>
            </a:r>
          </a:p>
          <a:p>
            <a:pPr lvl="1"/>
            <a:r>
              <a:rPr lang="en-US" sz="2900" dirty="0" smtClean="0">
                <a:solidFill>
                  <a:schemeClr val="bg1"/>
                </a:solidFill>
              </a:rPr>
              <a:t>If you did this WS, you’re getting it back.  Look over it, ask questions, read comments!</a:t>
            </a:r>
          </a:p>
          <a:p>
            <a:pPr lvl="1"/>
            <a:r>
              <a:rPr lang="en-US" sz="2900" dirty="0" smtClean="0">
                <a:solidFill>
                  <a:schemeClr val="bg1"/>
                </a:solidFill>
              </a:rPr>
              <a:t>If you have not done this WS, you need to work on it.  You will sit away from your peers since they are getting their WS back.</a:t>
            </a:r>
          </a:p>
          <a:p>
            <a:pPr marL="514350" indent="-514350">
              <a:buAutoNum type="arabicPeriod"/>
            </a:pPr>
            <a:r>
              <a:rPr lang="en-US" sz="3200" dirty="0" smtClean="0">
                <a:solidFill>
                  <a:schemeClr val="bg1"/>
                </a:solidFill>
              </a:rPr>
              <a:t>Electricity WS, Take 2</a:t>
            </a:r>
          </a:p>
          <a:p>
            <a:pPr lvl="1"/>
            <a:r>
              <a:rPr lang="en-US" sz="2900" dirty="0" smtClean="0">
                <a:solidFill>
                  <a:schemeClr val="bg1"/>
                </a:solidFill>
              </a:rPr>
              <a:t>Optional</a:t>
            </a:r>
          </a:p>
          <a:p>
            <a:pPr lvl="1"/>
            <a:r>
              <a:rPr lang="en-US" sz="2900" dirty="0" smtClean="0">
                <a:solidFill>
                  <a:schemeClr val="bg1"/>
                </a:solidFill>
              </a:rPr>
              <a:t>Earn back points on the ones you missed</a:t>
            </a:r>
          </a:p>
          <a:p>
            <a:pPr lvl="1"/>
            <a:r>
              <a:rPr lang="en-US" sz="2900" dirty="0" smtClean="0">
                <a:solidFill>
                  <a:schemeClr val="bg1"/>
                </a:solidFill>
              </a:rPr>
              <a:t>I recommend doing the whole WS</a:t>
            </a:r>
          </a:p>
          <a:p>
            <a:pPr lvl="1"/>
            <a:r>
              <a:rPr lang="en-US" sz="2900" dirty="0" smtClean="0">
                <a:solidFill>
                  <a:schemeClr val="bg1"/>
                </a:solidFill>
              </a:rPr>
              <a:t>Turn in tomorrow with your original</a:t>
            </a:r>
          </a:p>
          <a:p>
            <a:pPr marL="514350" indent="-514350">
              <a:buAutoNum type="arabicPeriod"/>
            </a:pPr>
            <a:r>
              <a:rPr lang="en-US" sz="3200" dirty="0" smtClean="0">
                <a:solidFill>
                  <a:schemeClr val="bg1"/>
                </a:solidFill>
              </a:rPr>
              <a:t>Study Guide – </a:t>
            </a:r>
            <a:r>
              <a:rPr lang="en-US" sz="3200" dirty="0" smtClean="0">
                <a:solidFill>
                  <a:schemeClr val="bg1"/>
                </a:solidFill>
              </a:rPr>
              <a:t>helps you study the non-math concepts.  Hold onto until tomorrow.  </a:t>
            </a: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normAutofit/>
          </a:bodyPr>
          <a:lstStyle/>
          <a:p>
            <a:r>
              <a:rPr lang="en-US" sz="8000" dirty="0" smtClean="0">
                <a:solidFill>
                  <a:schemeClr val="accent1">
                    <a:lumMod val="60000"/>
                    <a:lumOff val="40000"/>
                  </a:schemeClr>
                </a:solidFill>
                <a:latin typeface="Bernard MT Condensed" pitchFamily="18" charset="0"/>
              </a:rPr>
              <a:t>Electromagnetism</a:t>
            </a:r>
            <a:endParaRPr lang="en-US" sz="8000" dirty="0">
              <a:solidFill>
                <a:schemeClr val="accent1">
                  <a:lumMod val="60000"/>
                  <a:lumOff val="40000"/>
                </a:schemeClr>
              </a:solidFill>
              <a:latin typeface="Bernard MT Condensed" pitchFamily="18" charset="0"/>
            </a:endParaRPr>
          </a:p>
        </p:txBody>
      </p:sp>
      <p:pic>
        <p:nvPicPr>
          <p:cNvPr id="4" name="Picture 3" descr="field_big.gif"/>
          <p:cNvPicPr>
            <a:picLocks noChangeAspect="1"/>
          </p:cNvPicPr>
          <p:nvPr/>
        </p:nvPicPr>
        <p:blipFill>
          <a:blip r:embed="rId2" cstate="print"/>
          <a:stretch>
            <a:fillRect/>
          </a:stretch>
        </p:blipFill>
        <p:spPr>
          <a:xfrm>
            <a:off x="2590800" y="2590800"/>
            <a:ext cx="3581400" cy="40290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en-US" sz="4400" dirty="0" smtClean="0">
                <a:solidFill>
                  <a:schemeClr val="bg1"/>
                </a:solidFill>
                <a:latin typeface="+mn-lt"/>
              </a:rPr>
              <a:t>Bluff</a:t>
            </a:r>
            <a:endParaRPr lang="en-US" sz="4400" dirty="0">
              <a:solidFill>
                <a:schemeClr val="bg1"/>
              </a:solidFill>
              <a:latin typeface="+mn-lt"/>
            </a:endParaRPr>
          </a:p>
        </p:txBody>
      </p:sp>
      <p:sp>
        <p:nvSpPr>
          <p:cNvPr id="3" name="Content Placeholder 2"/>
          <p:cNvSpPr>
            <a:spLocks noGrp="1"/>
          </p:cNvSpPr>
          <p:nvPr>
            <p:ph idx="1"/>
          </p:nvPr>
        </p:nvSpPr>
        <p:spPr>
          <a:xfrm>
            <a:off x="457200" y="1219200"/>
            <a:ext cx="8229600" cy="5410200"/>
          </a:xfrm>
        </p:spPr>
        <p:txBody>
          <a:bodyPr>
            <a:noAutofit/>
          </a:bodyPr>
          <a:lstStyle/>
          <a:p>
            <a:r>
              <a:rPr lang="en-US" sz="3200" dirty="0" smtClean="0">
                <a:solidFill>
                  <a:schemeClr val="bg1"/>
                </a:solidFill>
              </a:rPr>
              <a:t>I will ask questions from this unit.  </a:t>
            </a:r>
          </a:p>
          <a:p>
            <a:r>
              <a:rPr lang="en-US" sz="3200" dirty="0" smtClean="0">
                <a:solidFill>
                  <a:schemeClr val="bg1"/>
                </a:solidFill>
              </a:rPr>
              <a:t>Members of your team will stand up if they know the answer.  If you don’t know the answer, you may still choose to stand up.  You are “bluffing.”  This bluff could either cause your team to earn or lose points.</a:t>
            </a:r>
          </a:p>
          <a:p>
            <a:r>
              <a:rPr lang="en-US" sz="3200" dirty="0" smtClean="0">
                <a:solidFill>
                  <a:schemeClr val="bg1"/>
                </a:solidFill>
              </a:rPr>
              <a:t>A member from the opposing team will call on one of the standing people.</a:t>
            </a:r>
          </a:p>
          <a:p>
            <a:pPr lvl="1"/>
            <a:r>
              <a:rPr lang="en-US" sz="3200" dirty="0" smtClean="0">
                <a:solidFill>
                  <a:schemeClr val="bg1"/>
                </a:solidFill>
              </a:rPr>
              <a:t>Correct answers will earn the team 1 pt for every person standing</a:t>
            </a:r>
          </a:p>
          <a:p>
            <a:pPr lvl="1"/>
            <a:r>
              <a:rPr lang="en-US" sz="3200" dirty="0" smtClean="0">
                <a:solidFill>
                  <a:schemeClr val="bg1"/>
                </a:solidFill>
              </a:rPr>
              <a:t>Incorrect answers will earn the team 1 pt for every person standing</a:t>
            </a:r>
          </a:p>
          <a:p>
            <a:r>
              <a:rPr lang="en-US" sz="3200" dirty="0" smtClean="0">
                <a:solidFill>
                  <a:schemeClr val="bg1"/>
                </a:solidFill>
              </a:rPr>
              <a:t>Whoever was called on gets to choose the person from the opposing team to answer the next question.</a:t>
            </a:r>
          </a:p>
          <a:p>
            <a:pPr lvl="1"/>
            <a:endParaRPr lang="en-US" sz="32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bg1"/>
                </a:solidFill>
              </a:rPr>
              <a:t>Bell Ringer</a:t>
            </a:r>
            <a:endParaRPr lang="en-US" sz="4400" dirty="0">
              <a:solidFill>
                <a:schemeClr val="bg1"/>
              </a:solidFill>
            </a:endParaRPr>
          </a:p>
        </p:txBody>
      </p:sp>
      <p:sp>
        <p:nvSpPr>
          <p:cNvPr id="3" name="Content Placeholder 2"/>
          <p:cNvSpPr>
            <a:spLocks noGrp="1"/>
          </p:cNvSpPr>
          <p:nvPr>
            <p:ph idx="1"/>
          </p:nvPr>
        </p:nvSpPr>
        <p:spPr>
          <a:xfrm>
            <a:off x="1374076" y="1600200"/>
            <a:ext cx="7465124" cy="4525963"/>
          </a:xfrm>
        </p:spPr>
        <p:txBody>
          <a:bodyPr>
            <a:normAutofit/>
          </a:bodyPr>
          <a:lstStyle/>
          <a:p>
            <a:pPr lvl="7"/>
            <a:r>
              <a:rPr lang="en-US" sz="3600" dirty="0" smtClean="0">
                <a:solidFill>
                  <a:schemeClr val="bg1"/>
                </a:solidFill>
              </a:rPr>
              <a:t>Is this </a:t>
            </a:r>
            <a:r>
              <a:rPr lang="en-US" sz="3600" dirty="0" smtClean="0">
                <a:solidFill>
                  <a:schemeClr val="bg1"/>
                </a:solidFill>
              </a:rPr>
              <a:t>arrow </a:t>
            </a:r>
            <a:r>
              <a:rPr lang="en-US" sz="3600" dirty="0" smtClean="0">
                <a:solidFill>
                  <a:schemeClr val="bg1"/>
                </a:solidFill>
              </a:rPr>
              <a:t>clockwise or counterclockwise?</a:t>
            </a:r>
            <a:endParaRPr lang="en-US" sz="3600" dirty="0">
              <a:solidFill>
                <a:schemeClr val="bg1"/>
              </a:solidFill>
            </a:endParaRPr>
          </a:p>
        </p:txBody>
      </p:sp>
      <p:sp>
        <p:nvSpPr>
          <p:cNvPr id="4" name="Donut 3"/>
          <p:cNvSpPr/>
          <p:nvPr/>
        </p:nvSpPr>
        <p:spPr>
          <a:xfrm>
            <a:off x="1219200" y="2057400"/>
            <a:ext cx="2286000" cy="1828800"/>
          </a:xfrm>
          <a:prstGeom prst="donut">
            <a:avLst>
              <a:gd name="adj" fmla="val 12496"/>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p:cNvSpPr/>
          <p:nvPr/>
        </p:nvSpPr>
        <p:spPr>
          <a:xfrm rot="15210192">
            <a:off x="1204116" y="1912226"/>
            <a:ext cx="876989" cy="941341"/>
          </a:xfrm>
          <a:prstGeom prst="halfFrame">
            <a:avLst>
              <a:gd name="adj1" fmla="val 22887"/>
              <a:gd name="adj2" fmla="val 22687"/>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rot="20613860">
            <a:off x="1058240" y="2932305"/>
            <a:ext cx="762000" cy="533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20289857">
            <a:off x="540213" y="2673158"/>
            <a:ext cx="762000" cy="533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clock-michael-breuer-01.png"/>
          <p:cNvPicPr>
            <a:picLocks noChangeAspect="1"/>
          </p:cNvPicPr>
          <p:nvPr/>
        </p:nvPicPr>
        <p:blipFill>
          <a:blip r:embed="rId2" cstate="print"/>
          <a:stretch>
            <a:fillRect/>
          </a:stretch>
        </p:blipFill>
        <p:spPr>
          <a:xfrm>
            <a:off x="1066800" y="4267200"/>
            <a:ext cx="2177692" cy="2177692"/>
          </a:xfrm>
          <a:prstGeom prst="rect">
            <a:avLst/>
          </a:prstGeom>
        </p:spPr>
      </p:pic>
      <p:sp>
        <p:nvSpPr>
          <p:cNvPr id="11" name="TextBox 10"/>
          <p:cNvSpPr txBox="1"/>
          <p:nvPr/>
        </p:nvSpPr>
        <p:spPr>
          <a:xfrm>
            <a:off x="3733800" y="3352800"/>
            <a:ext cx="4800600" cy="1569660"/>
          </a:xfrm>
          <a:prstGeom prst="rect">
            <a:avLst/>
          </a:prstGeom>
          <a:noFill/>
        </p:spPr>
        <p:txBody>
          <a:bodyPr wrap="square" rtlCol="0">
            <a:spAutoFit/>
          </a:bodyPr>
          <a:lstStyle/>
          <a:p>
            <a:r>
              <a:rPr lang="en-US" sz="3200" b="1" dirty="0" smtClean="0">
                <a:solidFill>
                  <a:schemeClr val="accent1">
                    <a:lumMod val="60000"/>
                    <a:lumOff val="40000"/>
                  </a:schemeClr>
                </a:solidFill>
              </a:rPr>
              <a:t>Counterclockwise (goes the opposite direction a clock usually goes)</a:t>
            </a:r>
            <a:endParaRPr lang="en-US" sz="3200" b="1" dirty="0">
              <a:solidFill>
                <a:schemeClr val="accent1">
                  <a:lumMod val="60000"/>
                  <a:lumOff val="40000"/>
                </a:schemeClr>
              </a:solidFill>
            </a:endParaRPr>
          </a:p>
        </p:txBody>
      </p:sp>
      <p:sp>
        <p:nvSpPr>
          <p:cNvPr id="12" name="TextBox 11"/>
          <p:cNvSpPr txBox="1"/>
          <p:nvPr/>
        </p:nvSpPr>
        <p:spPr>
          <a:xfrm>
            <a:off x="3399368" y="5356046"/>
            <a:ext cx="5594707" cy="1569660"/>
          </a:xfrm>
          <a:prstGeom prst="rect">
            <a:avLst/>
          </a:prstGeom>
          <a:noFill/>
        </p:spPr>
        <p:txBody>
          <a:bodyPr wrap="square" rtlCol="0">
            <a:spAutoFit/>
          </a:bodyPr>
          <a:lstStyle/>
          <a:p>
            <a:r>
              <a:rPr lang="en-US" sz="3200" dirty="0" smtClean="0">
                <a:solidFill>
                  <a:schemeClr val="bg1"/>
                </a:solidFill>
              </a:rPr>
              <a:t>Turn in Review </a:t>
            </a:r>
            <a:r>
              <a:rPr lang="en-US" sz="3200" dirty="0" smtClean="0">
                <a:solidFill>
                  <a:schemeClr val="bg1"/>
                </a:solidFill>
              </a:rPr>
              <a:t>WS.</a:t>
            </a:r>
          </a:p>
          <a:p>
            <a:r>
              <a:rPr lang="en-US" sz="3200" dirty="0" smtClean="0">
                <a:solidFill>
                  <a:schemeClr val="bg1"/>
                </a:solidFill>
              </a:rPr>
              <a:t>Electricity WSs… listen to directions</a:t>
            </a: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bg1"/>
                </a:solidFill>
              </a:rPr>
              <a:t>Bellringer</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Current is flowing to the left.  Describe what direction the magnetic field is flowing.</a:t>
            </a:r>
          </a:p>
          <a:p>
            <a:r>
              <a:rPr lang="en-US" dirty="0" smtClean="0">
                <a:solidFill>
                  <a:schemeClr val="bg1"/>
                </a:solidFill>
              </a:rPr>
              <a:t>Up and over</a:t>
            </a:r>
          </a:p>
          <a:p>
            <a:r>
              <a:rPr lang="en-US" dirty="0" smtClean="0">
                <a:solidFill>
                  <a:schemeClr val="bg1"/>
                </a:solidFill>
              </a:rPr>
              <a:t>Current is flowing straight up.  Describe the direction of the magnetic field.</a:t>
            </a:r>
          </a:p>
          <a:p>
            <a:r>
              <a:rPr lang="en-US" dirty="0" smtClean="0">
                <a:solidFill>
                  <a:schemeClr val="bg1"/>
                </a:solidFill>
              </a:rPr>
              <a:t>Counterclockwise</a:t>
            </a:r>
          </a:p>
          <a:p>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bg1"/>
                </a:solidFill>
              </a:rPr>
              <a:t>Bellringer</a:t>
            </a:r>
            <a:endParaRPr lang="en-US" dirty="0">
              <a:solidFill>
                <a:schemeClr val="bg1"/>
              </a:solidFill>
            </a:endParaRPr>
          </a:p>
        </p:txBody>
      </p:sp>
      <p:sp>
        <p:nvSpPr>
          <p:cNvPr id="3" name="Content Placeholder 2"/>
          <p:cNvSpPr>
            <a:spLocks noGrp="1"/>
          </p:cNvSpPr>
          <p:nvPr>
            <p:ph idx="1"/>
          </p:nvPr>
        </p:nvSpPr>
        <p:spPr/>
        <p:txBody>
          <a:bodyPr/>
          <a:lstStyle/>
          <a:p>
            <a:r>
              <a:rPr lang="en-US" smtClean="0">
                <a:solidFill>
                  <a:schemeClr val="bg1"/>
                </a:solidFill>
              </a:rPr>
              <a:t>Convert 83 </a:t>
            </a:r>
            <a:r>
              <a:rPr lang="en-US" dirty="0" smtClean="0">
                <a:solidFill>
                  <a:schemeClr val="bg1"/>
                </a:solidFill>
              </a:rPr>
              <a:t>W to kilowatts</a:t>
            </a:r>
          </a:p>
          <a:p>
            <a:endParaRPr lang="en-US" dirty="0">
              <a:solidFill>
                <a:schemeClr val="bg1"/>
              </a:solidFill>
            </a:endParaRPr>
          </a:p>
          <a:p>
            <a:r>
              <a:rPr lang="en-US" dirty="0" smtClean="0">
                <a:solidFill>
                  <a:schemeClr val="bg1"/>
                </a:solidFill>
              </a:rPr>
              <a:t>Convert 1234.5 W to kilowatts</a:t>
            </a:r>
            <a:endParaRPr lang="en-US" dirty="0">
              <a:solidFill>
                <a:schemeClr val="bg1"/>
              </a:solidFill>
            </a:endParaRPr>
          </a:p>
        </p:txBody>
      </p:sp>
    </p:spTree>
    <p:extLst>
      <p:ext uri="{BB962C8B-B14F-4D97-AF65-F5344CB8AC3E}">
        <p14:creationId xmlns:p14="http://schemas.microsoft.com/office/powerpoint/2010/main" val="3085685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solidFill>
                  <a:schemeClr val="bg1"/>
                </a:solidFill>
              </a:rPr>
              <a:t>I = current, measured in amperes</a:t>
            </a:r>
          </a:p>
          <a:p>
            <a:r>
              <a:rPr lang="en-US" dirty="0" smtClean="0">
                <a:solidFill>
                  <a:schemeClr val="bg1"/>
                </a:solidFill>
              </a:rPr>
              <a:t>V = ____________, measured in __________</a:t>
            </a:r>
          </a:p>
          <a:p>
            <a:r>
              <a:rPr lang="en-US" dirty="0" smtClean="0">
                <a:solidFill>
                  <a:schemeClr val="bg1"/>
                </a:solidFill>
              </a:rPr>
              <a:t>R = ____________, measured in __________</a:t>
            </a:r>
          </a:p>
          <a:p>
            <a:r>
              <a:rPr lang="en-US" dirty="0" smtClean="0">
                <a:solidFill>
                  <a:schemeClr val="bg1"/>
                </a:solidFill>
              </a:rPr>
              <a:t>P = ____________, measured in __________</a:t>
            </a:r>
          </a:p>
          <a:p>
            <a:pPr lvl="1"/>
            <a:r>
              <a:rPr lang="en-US" dirty="0" smtClean="0">
                <a:solidFill>
                  <a:schemeClr val="bg1"/>
                </a:solidFill>
              </a:rPr>
              <a:t>OR measured in _____________ when using E=Pt</a:t>
            </a:r>
          </a:p>
          <a:p>
            <a:r>
              <a:rPr lang="en-US" dirty="0" smtClean="0">
                <a:solidFill>
                  <a:schemeClr val="bg1"/>
                </a:solidFill>
              </a:rPr>
              <a:t>E = electrical energy, measured in _________</a:t>
            </a:r>
          </a:p>
          <a:p>
            <a:r>
              <a:rPr lang="en-US" dirty="0" smtClean="0">
                <a:solidFill>
                  <a:schemeClr val="bg1"/>
                </a:solidFill>
              </a:rPr>
              <a:t>t = ____________, measured in ___________</a:t>
            </a:r>
          </a:p>
        </p:txBody>
      </p:sp>
      <p:sp>
        <p:nvSpPr>
          <p:cNvPr id="4" name="TextBox 3"/>
          <p:cNvSpPr txBox="1"/>
          <p:nvPr/>
        </p:nvSpPr>
        <p:spPr>
          <a:xfrm>
            <a:off x="1828800" y="838200"/>
            <a:ext cx="1433982" cy="584775"/>
          </a:xfrm>
          <a:prstGeom prst="rect">
            <a:avLst/>
          </a:prstGeom>
          <a:noFill/>
        </p:spPr>
        <p:txBody>
          <a:bodyPr wrap="none" rtlCol="0">
            <a:spAutoFit/>
          </a:bodyPr>
          <a:lstStyle/>
          <a:p>
            <a:r>
              <a:rPr lang="en-US" sz="3200" b="1" dirty="0" smtClean="0">
                <a:solidFill>
                  <a:srgbClr val="FFFF00"/>
                </a:solidFill>
              </a:rPr>
              <a:t>voltage</a:t>
            </a:r>
            <a:endParaRPr lang="en-US" sz="3200" b="1" dirty="0">
              <a:solidFill>
                <a:srgbClr val="FFFF00"/>
              </a:solidFill>
            </a:endParaRPr>
          </a:p>
        </p:txBody>
      </p:sp>
      <p:sp>
        <p:nvSpPr>
          <p:cNvPr id="5" name="TextBox 4"/>
          <p:cNvSpPr txBox="1"/>
          <p:nvPr/>
        </p:nvSpPr>
        <p:spPr>
          <a:xfrm>
            <a:off x="6553200" y="838200"/>
            <a:ext cx="1003223" cy="584775"/>
          </a:xfrm>
          <a:prstGeom prst="rect">
            <a:avLst/>
          </a:prstGeom>
          <a:noFill/>
        </p:spPr>
        <p:txBody>
          <a:bodyPr wrap="none" rtlCol="0">
            <a:spAutoFit/>
          </a:bodyPr>
          <a:lstStyle/>
          <a:p>
            <a:r>
              <a:rPr lang="en-US" sz="3200" b="1" dirty="0" smtClean="0">
                <a:solidFill>
                  <a:srgbClr val="FFFF00"/>
                </a:solidFill>
              </a:rPr>
              <a:t>volts</a:t>
            </a:r>
            <a:endParaRPr lang="en-US" sz="3200" b="1" dirty="0">
              <a:solidFill>
                <a:srgbClr val="FFFF00"/>
              </a:solidFill>
            </a:endParaRPr>
          </a:p>
        </p:txBody>
      </p:sp>
      <p:sp>
        <p:nvSpPr>
          <p:cNvPr id="7" name="TextBox 6"/>
          <p:cNvSpPr txBox="1"/>
          <p:nvPr/>
        </p:nvSpPr>
        <p:spPr>
          <a:xfrm>
            <a:off x="1981200" y="1524000"/>
            <a:ext cx="1894621" cy="584775"/>
          </a:xfrm>
          <a:prstGeom prst="rect">
            <a:avLst/>
          </a:prstGeom>
          <a:noFill/>
        </p:spPr>
        <p:txBody>
          <a:bodyPr wrap="none" rtlCol="0">
            <a:spAutoFit/>
          </a:bodyPr>
          <a:lstStyle/>
          <a:p>
            <a:r>
              <a:rPr lang="en-US" sz="3200" b="1" dirty="0" smtClean="0">
                <a:solidFill>
                  <a:srgbClr val="FFFF00"/>
                </a:solidFill>
              </a:rPr>
              <a:t>resistance</a:t>
            </a:r>
            <a:endParaRPr lang="en-US" sz="3200" b="1" dirty="0">
              <a:solidFill>
                <a:srgbClr val="FFFF00"/>
              </a:solidFill>
            </a:endParaRPr>
          </a:p>
        </p:txBody>
      </p:sp>
      <p:sp>
        <p:nvSpPr>
          <p:cNvPr id="8" name="TextBox 7"/>
          <p:cNvSpPr txBox="1"/>
          <p:nvPr/>
        </p:nvSpPr>
        <p:spPr>
          <a:xfrm>
            <a:off x="6553200" y="1447800"/>
            <a:ext cx="1122423" cy="584775"/>
          </a:xfrm>
          <a:prstGeom prst="rect">
            <a:avLst/>
          </a:prstGeom>
          <a:noFill/>
        </p:spPr>
        <p:txBody>
          <a:bodyPr wrap="none" rtlCol="0">
            <a:spAutoFit/>
          </a:bodyPr>
          <a:lstStyle/>
          <a:p>
            <a:r>
              <a:rPr lang="en-US" sz="3200" b="1" dirty="0" smtClean="0">
                <a:solidFill>
                  <a:srgbClr val="FFFF00"/>
                </a:solidFill>
              </a:rPr>
              <a:t>ohms</a:t>
            </a:r>
            <a:endParaRPr lang="en-US" sz="3200" b="1" dirty="0">
              <a:solidFill>
                <a:srgbClr val="FFFF00"/>
              </a:solidFill>
            </a:endParaRPr>
          </a:p>
        </p:txBody>
      </p:sp>
      <p:sp>
        <p:nvSpPr>
          <p:cNvPr id="9" name="TextBox 8"/>
          <p:cNvSpPr txBox="1"/>
          <p:nvPr/>
        </p:nvSpPr>
        <p:spPr>
          <a:xfrm>
            <a:off x="1905000" y="1981200"/>
            <a:ext cx="1280287" cy="584775"/>
          </a:xfrm>
          <a:prstGeom prst="rect">
            <a:avLst/>
          </a:prstGeom>
          <a:noFill/>
        </p:spPr>
        <p:txBody>
          <a:bodyPr wrap="none" rtlCol="0">
            <a:spAutoFit/>
          </a:bodyPr>
          <a:lstStyle/>
          <a:p>
            <a:r>
              <a:rPr lang="en-US" sz="3200" b="1" dirty="0" smtClean="0">
                <a:solidFill>
                  <a:srgbClr val="FFFF00"/>
                </a:solidFill>
              </a:rPr>
              <a:t>power</a:t>
            </a:r>
            <a:endParaRPr lang="en-US" sz="3200" b="1" dirty="0">
              <a:solidFill>
                <a:srgbClr val="FFFF00"/>
              </a:solidFill>
            </a:endParaRPr>
          </a:p>
        </p:txBody>
      </p:sp>
      <p:sp>
        <p:nvSpPr>
          <p:cNvPr id="10" name="TextBox 9"/>
          <p:cNvSpPr txBox="1"/>
          <p:nvPr/>
        </p:nvSpPr>
        <p:spPr>
          <a:xfrm>
            <a:off x="6477000" y="1981200"/>
            <a:ext cx="1128642" cy="584775"/>
          </a:xfrm>
          <a:prstGeom prst="rect">
            <a:avLst/>
          </a:prstGeom>
          <a:noFill/>
        </p:spPr>
        <p:txBody>
          <a:bodyPr wrap="none" rtlCol="0">
            <a:spAutoFit/>
          </a:bodyPr>
          <a:lstStyle/>
          <a:p>
            <a:r>
              <a:rPr lang="en-US" sz="3200" b="1" dirty="0" smtClean="0">
                <a:solidFill>
                  <a:srgbClr val="FFFF00"/>
                </a:solidFill>
              </a:rPr>
              <a:t>watts</a:t>
            </a:r>
            <a:endParaRPr lang="en-US" sz="3200" b="1" dirty="0">
              <a:solidFill>
                <a:srgbClr val="FFFF00"/>
              </a:solidFill>
            </a:endParaRPr>
          </a:p>
        </p:txBody>
      </p:sp>
      <p:sp>
        <p:nvSpPr>
          <p:cNvPr id="11" name="TextBox 10"/>
          <p:cNvSpPr txBox="1"/>
          <p:nvPr/>
        </p:nvSpPr>
        <p:spPr>
          <a:xfrm>
            <a:off x="4038600" y="2514600"/>
            <a:ext cx="1748171" cy="584775"/>
          </a:xfrm>
          <a:prstGeom prst="rect">
            <a:avLst/>
          </a:prstGeom>
          <a:noFill/>
        </p:spPr>
        <p:txBody>
          <a:bodyPr wrap="none" rtlCol="0">
            <a:spAutoFit/>
          </a:bodyPr>
          <a:lstStyle/>
          <a:p>
            <a:r>
              <a:rPr lang="en-US" sz="3200" b="1" dirty="0" smtClean="0">
                <a:solidFill>
                  <a:srgbClr val="FFFF00"/>
                </a:solidFill>
              </a:rPr>
              <a:t>kilowatts</a:t>
            </a:r>
            <a:endParaRPr lang="en-US" sz="3200" b="1" dirty="0">
              <a:solidFill>
                <a:srgbClr val="FFFF00"/>
              </a:solidFill>
            </a:endParaRPr>
          </a:p>
        </p:txBody>
      </p:sp>
      <p:sp>
        <p:nvSpPr>
          <p:cNvPr id="12" name="TextBox 11"/>
          <p:cNvSpPr txBox="1"/>
          <p:nvPr/>
        </p:nvSpPr>
        <p:spPr>
          <a:xfrm>
            <a:off x="6324600" y="3124200"/>
            <a:ext cx="2642455" cy="584775"/>
          </a:xfrm>
          <a:prstGeom prst="rect">
            <a:avLst/>
          </a:prstGeom>
          <a:noFill/>
        </p:spPr>
        <p:txBody>
          <a:bodyPr wrap="none" rtlCol="0">
            <a:spAutoFit/>
          </a:bodyPr>
          <a:lstStyle/>
          <a:p>
            <a:r>
              <a:rPr lang="en-US" sz="3200" b="1" dirty="0" smtClean="0">
                <a:solidFill>
                  <a:srgbClr val="FFFF00"/>
                </a:solidFill>
              </a:rPr>
              <a:t>kilowatt hours</a:t>
            </a:r>
            <a:endParaRPr lang="en-US" sz="3200" b="1" dirty="0">
              <a:solidFill>
                <a:srgbClr val="FFFF00"/>
              </a:solidFill>
            </a:endParaRPr>
          </a:p>
        </p:txBody>
      </p:sp>
      <p:sp>
        <p:nvSpPr>
          <p:cNvPr id="13" name="TextBox 12"/>
          <p:cNvSpPr txBox="1"/>
          <p:nvPr/>
        </p:nvSpPr>
        <p:spPr>
          <a:xfrm>
            <a:off x="1676400" y="3733800"/>
            <a:ext cx="968535" cy="584775"/>
          </a:xfrm>
          <a:prstGeom prst="rect">
            <a:avLst/>
          </a:prstGeom>
          <a:noFill/>
        </p:spPr>
        <p:txBody>
          <a:bodyPr wrap="none" rtlCol="0">
            <a:spAutoFit/>
          </a:bodyPr>
          <a:lstStyle/>
          <a:p>
            <a:r>
              <a:rPr lang="en-US" sz="3200" b="1" dirty="0" smtClean="0">
                <a:solidFill>
                  <a:srgbClr val="FFFF00"/>
                </a:solidFill>
              </a:rPr>
              <a:t>time</a:t>
            </a:r>
            <a:endParaRPr lang="en-US" sz="3200" b="1" dirty="0">
              <a:solidFill>
                <a:srgbClr val="FFFF00"/>
              </a:solidFill>
            </a:endParaRPr>
          </a:p>
        </p:txBody>
      </p:sp>
      <p:sp>
        <p:nvSpPr>
          <p:cNvPr id="14" name="TextBox 13"/>
          <p:cNvSpPr txBox="1"/>
          <p:nvPr/>
        </p:nvSpPr>
        <p:spPr>
          <a:xfrm>
            <a:off x="6553200" y="3657600"/>
            <a:ext cx="1149482" cy="584775"/>
          </a:xfrm>
          <a:prstGeom prst="rect">
            <a:avLst/>
          </a:prstGeom>
          <a:noFill/>
        </p:spPr>
        <p:txBody>
          <a:bodyPr wrap="none" rtlCol="0">
            <a:spAutoFit/>
          </a:bodyPr>
          <a:lstStyle/>
          <a:p>
            <a:r>
              <a:rPr lang="en-US" sz="3200" b="1" dirty="0" smtClean="0">
                <a:solidFill>
                  <a:srgbClr val="FFFF00"/>
                </a:solidFill>
              </a:rPr>
              <a:t>hours</a:t>
            </a:r>
            <a:endParaRPr lang="en-US" sz="32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3"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solidFill>
                  <a:schemeClr val="bg1"/>
                </a:solidFill>
              </a:rPr>
              <a:t>Spend the next 5 minutes looking over material for the test.</a:t>
            </a:r>
          </a:p>
          <a:p>
            <a:pPr lvl="1"/>
            <a:r>
              <a:rPr lang="en-US" dirty="0" smtClean="0">
                <a:solidFill>
                  <a:schemeClr val="bg1"/>
                </a:solidFill>
              </a:rPr>
              <a:t>Make sure you feel comfortable with calculations on the Electricity WS.</a:t>
            </a:r>
          </a:p>
          <a:p>
            <a:r>
              <a:rPr lang="en-US" dirty="0" smtClean="0">
                <a:solidFill>
                  <a:schemeClr val="bg1"/>
                </a:solidFill>
              </a:rPr>
              <a:t>Write clearly, show your work, and include units.  Turn in to the front basket when done.  Find something quiet to do afterwards.  No electronics.</a:t>
            </a:r>
          </a:p>
          <a:p>
            <a:r>
              <a:rPr lang="en-US" dirty="0" smtClean="0">
                <a:solidFill>
                  <a:srgbClr val="FFFF00"/>
                </a:solidFill>
              </a:rPr>
              <a:t>Suggestions: Review </a:t>
            </a:r>
            <a:r>
              <a:rPr lang="en-US" dirty="0" err="1" smtClean="0">
                <a:solidFill>
                  <a:srgbClr val="FFFF00"/>
                </a:solidFill>
              </a:rPr>
              <a:t>WS</a:t>
            </a:r>
            <a:r>
              <a:rPr lang="en-US" dirty="0" smtClean="0">
                <a:solidFill>
                  <a:srgbClr val="FFFF00"/>
                </a:solidFill>
              </a:rPr>
              <a:t>, Electricity </a:t>
            </a:r>
            <a:r>
              <a:rPr lang="en-US" dirty="0" err="1" smtClean="0">
                <a:solidFill>
                  <a:srgbClr val="FFFF00"/>
                </a:solidFill>
              </a:rPr>
              <a:t>WS</a:t>
            </a:r>
            <a:r>
              <a:rPr lang="en-US" dirty="0" smtClean="0">
                <a:solidFill>
                  <a:srgbClr val="FFFF00"/>
                </a:solidFill>
              </a:rPr>
              <a:t>, or love/break-up letter if you haven’t turned any of these in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400" dirty="0" smtClean="0">
                <a:solidFill>
                  <a:schemeClr val="bg1"/>
                </a:solidFill>
                <a:latin typeface="+mn-lt"/>
              </a:rPr>
              <a:t>Currents and Magnets</a:t>
            </a:r>
            <a:endParaRPr lang="en-US" sz="4400" dirty="0">
              <a:solidFill>
                <a:schemeClr val="bg1"/>
              </a:solidFill>
              <a:latin typeface="+mn-lt"/>
            </a:endParaRPr>
          </a:p>
        </p:txBody>
      </p:sp>
      <p:pic>
        <p:nvPicPr>
          <p:cNvPr id="6" name="Content Placeholder 5" descr="hanschristianoersted.jpg"/>
          <p:cNvPicPr>
            <a:picLocks noGrp="1" noChangeAspect="1"/>
          </p:cNvPicPr>
          <p:nvPr>
            <p:ph sz="half" idx="1"/>
          </p:nvPr>
        </p:nvPicPr>
        <p:blipFill>
          <a:blip r:embed="rId2" cstate="print"/>
          <a:stretch>
            <a:fillRect/>
          </a:stretch>
        </p:blipFill>
        <p:spPr>
          <a:xfrm>
            <a:off x="381000" y="1828800"/>
            <a:ext cx="2438400" cy="3878698"/>
          </a:xfrm>
        </p:spPr>
      </p:pic>
      <p:sp>
        <p:nvSpPr>
          <p:cNvPr id="5" name="Content Placeholder 4"/>
          <p:cNvSpPr>
            <a:spLocks noGrp="1"/>
          </p:cNvSpPr>
          <p:nvPr>
            <p:ph sz="half" idx="2"/>
          </p:nvPr>
        </p:nvSpPr>
        <p:spPr>
          <a:xfrm>
            <a:off x="3124200" y="1600200"/>
            <a:ext cx="5562600" cy="4525963"/>
          </a:xfrm>
        </p:spPr>
        <p:txBody>
          <a:bodyPr>
            <a:noAutofit/>
          </a:bodyPr>
          <a:lstStyle/>
          <a:p>
            <a:r>
              <a:rPr lang="en-US" sz="3000" dirty="0" smtClean="0">
                <a:solidFill>
                  <a:schemeClr val="bg1"/>
                </a:solidFill>
              </a:rPr>
              <a:t>Sometimes, great scientific discoveries are made by accident</a:t>
            </a:r>
          </a:p>
          <a:p>
            <a:r>
              <a:rPr lang="en-US" sz="3000" dirty="0" smtClean="0">
                <a:solidFill>
                  <a:schemeClr val="bg1"/>
                </a:solidFill>
              </a:rPr>
              <a:t>In 1820, a physics teacher happened to have a compass near an electric current he was showing his class</a:t>
            </a:r>
          </a:p>
          <a:p>
            <a:r>
              <a:rPr lang="en-US" sz="3000" dirty="0" smtClean="0">
                <a:solidFill>
                  <a:schemeClr val="bg1"/>
                </a:solidFill>
              </a:rPr>
              <a:t>The electric current moved the needle of the compass</a:t>
            </a:r>
            <a:endParaRPr lang="en-US" sz="3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400" dirty="0" smtClean="0">
                <a:solidFill>
                  <a:schemeClr val="bg1"/>
                </a:solidFill>
                <a:latin typeface="+mn-lt"/>
              </a:rPr>
              <a:t>Currents and Magnets</a:t>
            </a:r>
            <a:endParaRPr lang="en-US" sz="4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Electric current produces a magnetic field around the wires</a:t>
            </a:r>
          </a:p>
          <a:p>
            <a:r>
              <a:rPr lang="en-US" sz="3200" dirty="0" smtClean="0">
                <a:solidFill>
                  <a:schemeClr val="bg1"/>
                </a:solidFill>
              </a:rPr>
              <a:t>As the electric current increases, so does the strength of the magnetic field</a:t>
            </a:r>
          </a:p>
        </p:txBody>
      </p:sp>
      <p:pic>
        <p:nvPicPr>
          <p:cNvPr id="4" name="Picture 3" descr="hans-christian-oersted-experimental-setup.jpeg"/>
          <p:cNvPicPr>
            <a:picLocks noChangeAspect="1"/>
          </p:cNvPicPr>
          <p:nvPr/>
        </p:nvPicPr>
        <p:blipFill>
          <a:blip r:embed="rId2" cstate="print"/>
          <a:stretch>
            <a:fillRect/>
          </a:stretch>
        </p:blipFill>
        <p:spPr>
          <a:xfrm>
            <a:off x="2209800" y="3886200"/>
            <a:ext cx="4476750" cy="27528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solidFill>
                  <a:schemeClr val="bg1"/>
                </a:solidFill>
                <a:latin typeface="+mn-lt"/>
              </a:rPr>
              <a:t>Currents and Magnets</a:t>
            </a:r>
            <a:endParaRPr lang="en-US" sz="40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   The direction of the field changes with the direction of the current</a:t>
            </a:r>
          </a:p>
          <a:p>
            <a:r>
              <a:rPr lang="en-US" sz="3200" dirty="0" smtClean="0">
                <a:solidFill>
                  <a:schemeClr val="bg1"/>
                </a:solidFill>
              </a:rPr>
              <a:t>  Right hand rule: 							    If your right thumb points in 				 the direction the current is 			</a:t>
            </a:r>
            <a:r>
              <a:rPr lang="en-US" sz="3200" dirty="0">
                <a:solidFill>
                  <a:schemeClr val="bg1"/>
                </a:solidFill>
              </a:rPr>
              <a:t> </a:t>
            </a:r>
            <a:r>
              <a:rPr lang="en-US" sz="3200" dirty="0" smtClean="0">
                <a:solidFill>
                  <a:schemeClr val="bg1"/>
                </a:solidFill>
              </a:rPr>
              <a:t>      flowing, your fingers curl in 			               the direction of the magnetic			      field lines</a:t>
            </a:r>
          </a:p>
        </p:txBody>
      </p:sp>
      <p:pic>
        <p:nvPicPr>
          <p:cNvPr id="5" name="Picture 4" descr="magnetic_field_moving_charges__right_hand.gif"/>
          <p:cNvPicPr>
            <a:picLocks noChangeAspect="1"/>
          </p:cNvPicPr>
          <p:nvPr/>
        </p:nvPicPr>
        <p:blipFill>
          <a:blip r:embed="rId2" cstate="print"/>
          <a:stretch>
            <a:fillRect/>
          </a:stretch>
        </p:blipFill>
        <p:spPr>
          <a:xfrm>
            <a:off x="5791200" y="2667000"/>
            <a:ext cx="3048000" cy="3429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3" name="Content Placeholder 2"/>
          <p:cNvSpPr>
            <a:spLocks noGrp="1"/>
          </p:cNvSpPr>
          <p:nvPr>
            <p:ph sz="half" idx="1"/>
          </p:nvPr>
        </p:nvSpPr>
        <p:spPr>
          <a:xfrm>
            <a:off x="457200" y="1600200"/>
            <a:ext cx="8229600" cy="4525963"/>
          </a:xfrm>
        </p:spPr>
        <p:txBody>
          <a:bodyPr>
            <a:normAutofit/>
          </a:bodyPr>
          <a:lstStyle/>
          <a:p>
            <a:r>
              <a:rPr lang="en-US" sz="3200" dirty="0" smtClean="0">
                <a:solidFill>
                  <a:schemeClr val="bg1"/>
                </a:solidFill>
              </a:rPr>
              <a:t>Solenoid – wire wrapped into a cylindrical coil</a:t>
            </a:r>
          </a:p>
          <a:p>
            <a:r>
              <a:rPr lang="en-US" sz="3200" dirty="0" smtClean="0">
                <a:solidFill>
                  <a:schemeClr val="bg1"/>
                </a:solidFill>
              </a:rPr>
              <a:t>Electromagnet – a temporary magnet that is made by wrapping a current-carrying wire coil (solenoid) around an iron core</a:t>
            </a:r>
          </a:p>
          <a:p>
            <a:pPr>
              <a:buNone/>
            </a:pPr>
            <a:endParaRPr lang="en-US" sz="3200" dirty="0" smtClean="0">
              <a:solidFill>
                <a:schemeClr val="bg1"/>
              </a:solidFill>
            </a:endParaRPr>
          </a:p>
          <a:p>
            <a:endParaRPr lang="en-US" sz="3200" dirty="0"/>
          </a:p>
        </p:txBody>
      </p:sp>
      <p:pic>
        <p:nvPicPr>
          <p:cNvPr id="6" name="Content Placeholder 5" descr="build-an-electromagnet.jpg"/>
          <p:cNvPicPr>
            <a:picLocks noGrp="1" noChangeAspect="1"/>
          </p:cNvPicPr>
          <p:nvPr>
            <p:ph sz="half" idx="2"/>
          </p:nvPr>
        </p:nvPicPr>
        <p:blipFill>
          <a:blip r:embed="rId2" cstate="print"/>
          <a:stretch>
            <a:fillRect/>
          </a:stretch>
        </p:blipFill>
        <p:spPr>
          <a:xfrm>
            <a:off x="4038600" y="3962400"/>
            <a:ext cx="4724400" cy="258267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3" name="Content Placeholder 2"/>
          <p:cNvSpPr>
            <a:spLocks noGrp="1"/>
          </p:cNvSpPr>
          <p:nvPr>
            <p:ph sz="half" idx="1"/>
          </p:nvPr>
        </p:nvSpPr>
        <p:spPr>
          <a:xfrm>
            <a:off x="457200" y="1600200"/>
            <a:ext cx="8229600" cy="4525963"/>
          </a:xfrm>
        </p:spPr>
        <p:txBody>
          <a:bodyPr>
            <a:normAutofit/>
          </a:bodyPr>
          <a:lstStyle/>
          <a:p>
            <a:r>
              <a:rPr lang="en-US" sz="3200" dirty="0" smtClean="0">
                <a:solidFill>
                  <a:schemeClr val="bg1"/>
                </a:solidFill>
              </a:rPr>
              <a:t>Wires wrapped around a highly magnetic core will produce a stronger magnet</a:t>
            </a:r>
          </a:p>
          <a:p>
            <a:r>
              <a:rPr lang="en-US" sz="3200" dirty="0" smtClean="0">
                <a:solidFill>
                  <a:schemeClr val="bg1"/>
                </a:solidFill>
              </a:rPr>
              <a:t>The more wires wrapped around the core, the stronger the magnet</a:t>
            </a:r>
          </a:p>
          <a:p>
            <a:r>
              <a:rPr lang="en-US" sz="3200" dirty="0" smtClean="0">
                <a:solidFill>
                  <a:schemeClr val="bg1"/>
                </a:solidFill>
              </a:rPr>
              <a:t>The higher the voltage, the stronger the magnet</a:t>
            </a:r>
          </a:p>
          <a:p>
            <a:pPr>
              <a:buNone/>
            </a:pPr>
            <a:endParaRPr lang="en-US" sz="3200" dirty="0" smtClean="0">
              <a:solidFill>
                <a:schemeClr val="bg1"/>
              </a:solidFill>
            </a:endParaRPr>
          </a:p>
          <a:p>
            <a:endParaRPr lang="en-US" sz="3200" dirty="0"/>
          </a:p>
        </p:txBody>
      </p:sp>
      <p:pic>
        <p:nvPicPr>
          <p:cNvPr id="6" name="Content Placeholder 5" descr="build-an-electromagnet.jpg"/>
          <p:cNvPicPr>
            <a:picLocks noGrp="1" noChangeAspect="1"/>
          </p:cNvPicPr>
          <p:nvPr>
            <p:ph sz="half" idx="2"/>
          </p:nvPr>
        </p:nvPicPr>
        <p:blipFill>
          <a:blip r:embed="rId2" cstate="print"/>
          <a:stretch>
            <a:fillRect/>
          </a:stretch>
        </p:blipFill>
        <p:spPr>
          <a:xfrm>
            <a:off x="4191000" y="4275328"/>
            <a:ext cx="4724400" cy="258267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5" name="Content Placeholder 4"/>
          <p:cNvSpPr>
            <a:spLocks noGrp="1"/>
          </p:cNvSpPr>
          <p:nvPr>
            <p:ph idx="1"/>
          </p:nvPr>
        </p:nvSpPr>
        <p:spPr/>
        <p:txBody>
          <a:bodyPr>
            <a:normAutofit/>
          </a:bodyPr>
          <a:lstStyle/>
          <a:p>
            <a:r>
              <a:rPr lang="en-US" sz="3200" dirty="0" smtClean="0">
                <a:solidFill>
                  <a:schemeClr val="bg1"/>
                </a:solidFill>
              </a:rPr>
              <a:t>Electromagnets are temporary magnets</a:t>
            </a:r>
          </a:p>
          <a:p>
            <a:r>
              <a:rPr lang="en-US" sz="3200" dirty="0" smtClean="0">
                <a:solidFill>
                  <a:schemeClr val="bg1"/>
                </a:solidFill>
              </a:rPr>
              <a:t>Their magnetism goes away when the electric current is removed or turned off</a:t>
            </a:r>
          </a:p>
        </p:txBody>
      </p:sp>
      <p:pic>
        <p:nvPicPr>
          <p:cNvPr id="4" name="Picture 3" descr="electromagnet.jpg"/>
          <p:cNvPicPr>
            <a:picLocks noChangeAspect="1"/>
          </p:cNvPicPr>
          <p:nvPr/>
        </p:nvPicPr>
        <p:blipFill>
          <a:blip r:embed="rId2" cstate="print"/>
          <a:stretch>
            <a:fillRect/>
          </a:stretch>
        </p:blipFill>
        <p:spPr>
          <a:xfrm>
            <a:off x="4572000" y="3429000"/>
            <a:ext cx="4152900" cy="31146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bg1"/>
                </a:solidFill>
                <a:latin typeface="+mn-lt"/>
              </a:rPr>
              <a:t>Electromagnets</a:t>
            </a:r>
            <a:endParaRPr lang="en-US" sz="4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Similar properties to other magnets – dipoles, magnetic field lines, etc.</a:t>
            </a:r>
          </a:p>
          <a:p>
            <a:r>
              <a:rPr lang="en-US" sz="3200" dirty="0" smtClean="0">
                <a:solidFill>
                  <a:schemeClr val="bg1"/>
                </a:solidFill>
              </a:rPr>
              <a:t>Difference – Able to convert electrical energy into mechanical energy as it moves towards or away from other magnets</a:t>
            </a:r>
          </a:p>
          <a:p>
            <a:pPr marL="0" indent="0">
              <a:buNone/>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839</TotalTime>
  <Words>838</Words>
  <Application>Microsoft Office PowerPoint</Application>
  <PresentationFormat>On-screen Show (4:3)</PresentationFormat>
  <Paragraphs>109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Bernard MT Condensed</vt:lpstr>
      <vt:lpstr>Calibri</vt:lpstr>
      <vt:lpstr>Calibri Light</vt:lpstr>
      <vt:lpstr>Office Theme</vt:lpstr>
      <vt:lpstr>Bell Ringer</vt:lpstr>
      <vt:lpstr>Electromagnetism</vt:lpstr>
      <vt:lpstr>Currents and Magnets</vt:lpstr>
      <vt:lpstr>Currents and Magnets</vt:lpstr>
      <vt:lpstr>Currents and Magnets</vt:lpstr>
      <vt:lpstr>Electromagnets</vt:lpstr>
      <vt:lpstr>Electromagnets</vt:lpstr>
      <vt:lpstr>Electromagnets</vt:lpstr>
      <vt:lpstr>Electromagnets</vt:lpstr>
      <vt:lpstr>Electromagnets</vt:lpstr>
      <vt:lpstr>Electromagnets</vt:lpstr>
      <vt:lpstr>Motors and Generators</vt:lpstr>
      <vt:lpstr>Motors and Generators</vt:lpstr>
      <vt:lpstr>Motors and Generators</vt:lpstr>
      <vt:lpstr>Motors and Generators</vt:lpstr>
      <vt:lpstr>Review</vt:lpstr>
      <vt:lpstr>PowerPoint Presentation</vt:lpstr>
      <vt:lpstr>PowerPoint Presentation</vt:lpstr>
      <vt:lpstr>PowerPoint Presentation</vt:lpstr>
      <vt:lpstr>Bluff</vt:lpstr>
      <vt:lpstr>Bell Ringer</vt:lpstr>
      <vt:lpstr>Bellringer</vt:lpstr>
      <vt:lpstr>Bellringer</vt:lpstr>
      <vt:lpstr>PowerPoint Presentation</vt:lpstr>
      <vt:lpstr>PowerPoint Presentation</vt:lpstr>
      <vt:lpstr>PowerPoint Presentation</vt:lpstr>
    </vt:vector>
  </TitlesOfParts>
  <Company>Wake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Bellringer</dc:title>
  <dc:creator>Administrator</dc:creator>
  <cp:lastModifiedBy>mself</cp:lastModifiedBy>
  <cp:revision>85</cp:revision>
  <dcterms:created xsi:type="dcterms:W3CDTF">2012-02-02T21:58:59Z</dcterms:created>
  <dcterms:modified xsi:type="dcterms:W3CDTF">2017-09-21T12:55:44Z</dcterms:modified>
</cp:coreProperties>
</file>