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41.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42.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s/slide82.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s/slide83.xml" ContentType="application/vnd.openxmlformats-officedocument.presentationml.slide+xml"/>
  <Override PartName="/ppt/notesSlides/notesSlide2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60" r:id="rId1"/>
  </p:sldMasterIdLst>
  <p:notesMasterIdLst>
    <p:notesMasterId r:id="rId85"/>
  </p:notesMasterIdLst>
  <p:sldIdLst>
    <p:sldId id="256" r:id="rId2"/>
    <p:sldId id="257" r:id="rId3"/>
    <p:sldId id="258" r:id="rId4"/>
    <p:sldId id="259" r:id="rId5"/>
    <p:sldId id="261" r:id="rId6"/>
    <p:sldId id="262" r:id="rId7"/>
    <p:sldId id="263" r:id="rId8"/>
    <p:sldId id="439" r:id="rId9"/>
    <p:sldId id="266" r:id="rId10"/>
    <p:sldId id="440" r:id="rId11"/>
    <p:sldId id="268" r:id="rId12"/>
    <p:sldId id="442" r:id="rId13"/>
    <p:sldId id="441" r:id="rId14"/>
    <p:sldId id="443" r:id="rId15"/>
    <p:sldId id="444" r:id="rId16"/>
    <p:sldId id="445" r:id="rId17"/>
    <p:sldId id="273" r:id="rId18"/>
    <p:sldId id="446" r:id="rId19"/>
    <p:sldId id="347" r:id="rId20"/>
    <p:sldId id="348" r:id="rId21"/>
    <p:sldId id="349" r:id="rId22"/>
    <p:sldId id="350" r:id="rId23"/>
    <p:sldId id="351" r:id="rId24"/>
    <p:sldId id="352" r:id="rId25"/>
    <p:sldId id="353" r:id="rId26"/>
    <p:sldId id="354" r:id="rId27"/>
    <p:sldId id="355" r:id="rId28"/>
    <p:sldId id="447" r:id="rId29"/>
    <p:sldId id="448" r:id="rId30"/>
    <p:sldId id="358" r:id="rId31"/>
    <p:sldId id="359" r:id="rId32"/>
    <p:sldId id="360" r:id="rId33"/>
    <p:sldId id="361" r:id="rId34"/>
    <p:sldId id="449" r:id="rId35"/>
    <p:sldId id="294" r:id="rId36"/>
    <p:sldId id="450" r:id="rId37"/>
    <p:sldId id="296" r:id="rId38"/>
    <p:sldId id="297" r:id="rId39"/>
    <p:sldId id="298" r:id="rId40"/>
    <p:sldId id="299" r:id="rId41"/>
    <p:sldId id="300" r:id="rId42"/>
    <p:sldId id="301" r:id="rId43"/>
    <p:sldId id="302" r:id="rId44"/>
    <p:sldId id="451" r:id="rId45"/>
    <p:sldId id="452" r:id="rId46"/>
    <p:sldId id="453" r:id="rId47"/>
    <p:sldId id="454" r:id="rId48"/>
    <p:sldId id="455" r:id="rId49"/>
    <p:sldId id="304" r:id="rId50"/>
    <p:sldId id="406" r:id="rId51"/>
    <p:sldId id="407" r:id="rId52"/>
    <p:sldId id="408" r:id="rId53"/>
    <p:sldId id="456" r:id="rId54"/>
    <p:sldId id="410" r:id="rId55"/>
    <p:sldId id="413" r:id="rId56"/>
    <p:sldId id="414" r:id="rId57"/>
    <p:sldId id="415" r:id="rId58"/>
    <p:sldId id="416" r:id="rId59"/>
    <p:sldId id="417" r:id="rId60"/>
    <p:sldId id="418" r:id="rId61"/>
    <p:sldId id="419" r:id="rId62"/>
    <p:sldId id="420" r:id="rId63"/>
    <p:sldId id="421" r:id="rId64"/>
    <p:sldId id="424" r:id="rId65"/>
    <p:sldId id="425" r:id="rId66"/>
    <p:sldId id="426" r:id="rId67"/>
    <p:sldId id="427" r:id="rId68"/>
    <p:sldId id="430" r:id="rId69"/>
    <p:sldId id="431" r:id="rId70"/>
    <p:sldId id="428" r:id="rId71"/>
    <p:sldId id="432" r:id="rId72"/>
    <p:sldId id="433" r:id="rId73"/>
    <p:sldId id="434" r:id="rId74"/>
    <p:sldId id="435" r:id="rId75"/>
    <p:sldId id="436" r:id="rId76"/>
    <p:sldId id="437" r:id="rId77"/>
    <p:sldId id="438" r:id="rId78"/>
    <p:sldId id="338" r:id="rId79"/>
    <p:sldId id="339" r:id="rId80"/>
    <p:sldId id="340" r:id="rId81"/>
    <p:sldId id="341" r:id="rId82"/>
    <p:sldId id="342" r:id="rId83"/>
    <p:sldId id="343" r:id="rId8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a="http://schemas.openxmlformats.org/drawingml/2006/main" xmlns:r="http://schemas.openxmlformats.org/officeDocument/2006/relationships" xmlns:p="http://schemas.openxmlformats.org/presentationml/2006/main"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a="http://schemas.openxmlformats.org/drawingml/2006/main" xmlns:r="http://schemas.openxmlformats.org/officeDocument/2006/relationships" xmlns:p="http://schemas.openxmlformats.org/presentationml/2006/main"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676"/>
    <p:restoredTop sz="92919"/>
  </p:normalViewPr>
  <p:slideViewPr>
    <p:cSldViewPr snapToGrid="0" snapToObjects="1">
      <p:cViewPr varScale="1">
        <p:scale>
          <a:sx n="149" d="100"/>
          <a:sy n="149" d="100"/>
        </p:scale>
        <p:origin x="-1552" y="-8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084827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0" name="Shape 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7842415"/>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241121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0" name="Shape 370"/>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908154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7" name="Shape 377"/>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333383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4" name="Shape 384"/>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298700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2" name="Shape 392"/>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2497880"/>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944846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2" name="Shape 412"/>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213691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0" name="Shape 420"/>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875927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8" name="Shape 428"/>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991524"/>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5" name="Shape 435"/>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797170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7" name="Shape 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1393948"/>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0" name="Shape 460"/>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164042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1" name="Shape 471"/>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8652246"/>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4896273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527860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5" name="Shape 44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3955977"/>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0" name="Shape 46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2531922"/>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6" name="Shape 46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2815871"/>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72" name="Shape 47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1736130"/>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76"/>
        <p:cNvGrpSpPr/>
        <p:nvPr/>
      </p:nvGrpSpPr>
      <p:grpSpPr>
        <a:xfrm>
          <a:off x="0" y="0"/>
          <a:ext cx="0" cy="0"/>
          <a:chOff x="0" y="0"/>
          <a:chExt cx="0" cy="0"/>
        </a:xfrm>
      </p:grpSpPr>
      <p:sp>
        <p:nvSpPr>
          <p:cNvPr id="477" name="Shape 4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78" name="Shape 47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6475431"/>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87" name="Shape 48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70806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8" name="Shape 1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0910253"/>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98" name="Shape 4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2300065"/>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04"/>
        <p:cNvGrpSpPr/>
        <p:nvPr/>
      </p:nvGrpSpPr>
      <p:grpSpPr>
        <a:xfrm>
          <a:off x="0" y="0"/>
          <a:ext cx="0" cy="0"/>
          <a:chOff x="0" y="0"/>
          <a:chExt cx="0" cy="0"/>
        </a:xfrm>
      </p:grpSpPr>
      <p:sp>
        <p:nvSpPr>
          <p:cNvPr id="505" name="Shape 5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6" name="Shape 5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7068543"/>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4" name="Shape 46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465" name="Shape 465"/>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pPr lvl="0">
                <a:spcBef>
                  <a:spcPts val="0"/>
                </a:spcBef>
                <a:buClr>
                  <a:schemeClr val="dk1"/>
                </a:buClr>
                <a:buSzPct val="25000"/>
                <a:buFont typeface="Calibri"/>
                <a:buNone/>
              </a:pPr>
              <a:t>44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3132333"/>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21" name="Shape 5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5378843"/>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443A5-A7A9-CA42-AC69-757EA83C1673}" type="slidenum">
              <a:rPr lang="en-US" smtClean="0"/>
              <a:pPr/>
              <a:t>54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3046960"/>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6443A5-A7A9-CA42-AC69-757EA83C1673}" type="slidenum">
              <a:rPr lang="en-US" smtClean="0"/>
              <a:pPr/>
              <a:t>58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4369367"/>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Fix this screenshot </a:t>
            </a:r>
            <a:endParaRPr lang="en-US" dirty="0"/>
          </a:p>
        </p:txBody>
      </p:sp>
      <p:sp>
        <p:nvSpPr>
          <p:cNvPr id="4" name="Slide Number Placeholder 3"/>
          <p:cNvSpPr>
            <a:spLocks noGrp="1"/>
          </p:cNvSpPr>
          <p:nvPr>
            <p:ph type="sldNum" sz="quarter" idx="10"/>
          </p:nvPr>
        </p:nvSpPr>
        <p:spPr/>
        <p:txBody>
          <a:bodyPr/>
          <a:lstStyle/>
          <a:p>
            <a:fld id="{F76443A5-A7A9-CA42-AC69-757EA83C1673}" type="slidenum">
              <a:rPr lang="en-US" smtClean="0"/>
              <a:pPr/>
              <a:t>76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7713275"/>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62" name="Shape 76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9319406"/>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70" name="Shape 77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5996741"/>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74"/>
        <p:cNvGrpSpPr/>
        <p:nvPr/>
      </p:nvGrpSpPr>
      <p:grpSpPr>
        <a:xfrm>
          <a:off x="0" y="0"/>
          <a:ext cx="0" cy="0"/>
          <a:chOff x="0" y="0"/>
          <a:chExt cx="0" cy="0"/>
        </a:xfrm>
      </p:grpSpPr>
      <p:sp>
        <p:nvSpPr>
          <p:cNvPr id="775" name="Shape 77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76" name="Shape 77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293177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6924353"/>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84" name="Shape 78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97081261"/>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90" name="Shape 79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1459242"/>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98" name="Shape 79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960302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0846072"/>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7839243"/>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Add HQ tab on homepage </a:t>
            </a:r>
          </a:p>
        </p:txBody>
      </p:sp>
      <p:sp>
        <p:nvSpPr>
          <p:cNvPr id="156" name="Shape 15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a:t>
            </a:fld>
            <a:endParaRPr lang="en-US" sz="1200">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150221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2699575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92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0" y="2577685"/>
            <a:ext cx="8238435" cy="808104"/>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6000" b="0"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rgbClr val="174360"/>
              </a:buClr>
              <a:buFont typeface="Arial"/>
              <a:buNone/>
              <a:defRPr sz="20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0" y="251102"/>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1"/>
          </p:nvPr>
        </p:nvSpPr>
        <p:spPr>
          <a:xfrm rot="5400000">
            <a:off x="1891575" y="165825"/>
            <a:ext cx="4525963" cy="73947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Arial"/>
                <a:ea typeface="Arial"/>
                <a:cs typeface="Arial"/>
                <a:sym typeface="Arial"/>
              </a:defRPr>
            </a:lvl1pPr>
            <a:lvl2pPr marL="457200" marR="0" lvl="1" indent="0" algn="ctr" rtl="0">
              <a:spcBef>
                <a:spcPts val="560"/>
              </a:spcBef>
              <a:buClr>
                <a:srgbClr val="888888"/>
              </a:buClr>
              <a:buFont typeface="Arial"/>
              <a:buNone/>
              <a:defRPr sz="2800" b="0" i="0" u="none" strike="noStrike" cap="none">
                <a:solidFill>
                  <a:srgbClr val="888888"/>
                </a:solidFill>
                <a:latin typeface="Arial"/>
                <a:ea typeface="Arial"/>
                <a:cs typeface="Arial"/>
                <a:sym typeface="Arial"/>
              </a:defRPr>
            </a:lvl2pPr>
            <a:lvl3pPr marL="914400" marR="0" lvl="2" indent="0" algn="ctr" rtl="0">
              <a:spcBef>
                <a:spcPts val="480"/>
              </a:spcBef>
              <a:buClr>
                <a:srgbClr val="888888"/>
              </a:buClr>
              <a:buFont typeface="Arial"/>
              <a:buNone/>
              <a:defRPr sz="2400" b="0" i="0" u="none" strike="noStrike" cap="none">
                <a:solidFill>
                  <a:srgbClr val="888888"/>
                </a:solidFill>
                <a:latin typeface="Arial"/>
                <a:ea typeface="Arial"/>
                <a:cs typeface="Arial"/>
                <a:sym typeface="Arial"/>
              </a:defRPr>
            </a:lvl3pPr>
            <a:lvl4pPr marL="1371600" marR="0" lvl="3"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4pPr>
            <a:lvl5pPr marL="1828800" marR="0" lvl="4"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0" y="251102"/>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457200" y="1600200"/>
            <a:ext cx="7394712"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0" y="251102"/>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rgbClr val="174360"/>
              </a:buClr>
              <a:buFont typeface="Arial"/>
              <a:buNone/>
              <a:defRPr sz="40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Arial"/>
                <a:ea typeface="Arial"/>
                <a:cs typeface="Arial"/>
                <a:sym typeface="Arial"/>
              </a:defRPr>
            </a:lvl1pPr>
            <a:lvl2pPr marL="457200" marR="0" lvl="1" indent="0" algn="l" rtl="0">
              <a:spcBef>
                <a:spcPts val="360"/>
              </a:spcBef>
              <a:buClr>
                <a:srgbClr val="888888"/>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0" y="251102"/>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0" y="251102"/>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rgbClr val="174360"/>
              </a:buClr>
              <a:buFont typeface="Arial"/>
              <a:buNone/>
              <a:defRPr sz="20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0" y="251102"/>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174360"/>
              </a:buClr>
              <a:buFont typeface="Arial"/>
              <a:buNone/>
              <a:defRPr sz="4400" b="1" i="0" u="none" strike="noStrike" cap="none">
                <a:solidFill>
                  <a:srgbClr val="174360"/>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7394712"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
        <p:nvSpPr>
          <p:cNvPr id="15" name="Shape 15"/>
          <p:cNvSpPr/>
          <p:nvPr/>
        </p:nvSpPr>
        <p:spPr>
          <a:xfrm>
            <a:off x="8241861" y="0"/>
            <a:ext cx="902138" cy="6858000"/>
          </a:xfrm>
          <a:prstGeom prst="rect">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pic>
        <p:nvPicPr>
          <p:cNvPr id="16" name="Shape 16" descr="logo.png"/>
          <p:cNvPicPr preferRelativeResize="0"/>
          <p:nvPr/>
        </p:nvPicPr>
        <p:blipFill rotWithShape="1">
          <a:blip r:embed="rId14">
            <a:alphaModFix/>
          </a:blip>
          <a:srcRect/>
          <a:stretch/>
        </p:blipFill>
        <p:spPr>
          <a:xfrm>
            <a:off x="8318838" y="2482447"/>
            <a:ext cx="755187" cy="7551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 Id="rId3"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1" Type="http://schemas.openxmlformats.org/officeDocument/2006/relationships/slideLayout" Target="../slideLayouts/slideLayout3.xml"/><Relationship Id="rId2" Type="http://schemas.openxmlformats.org/officeDocument/2006/relationships/image" Target="../media/image8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
        <p:cNvGrpSpPr/>
        <p:nvPr/>
      </p:nvGrpSpPr>
      <p:grpSpPr>
        <a:xfrm>
          <a:off x="0" y="0"/>
          <a:ext cx="0" cy="0"/>
          <a:chOff x="0" y="0"/>
          <a:chExt cx="0" cy="0"/>
        </a:xfrm>
      </p:grpSpPr>
      <p:sp>
        <p:nvSpPr>
          <p:cNvPr id="93" name="Shape 93"/>
          <p:cNvSpPr txBox="1">
            <a:spLocks noGrp="1"/>
          </p:cNvSpPr>
          <p:nvPr>
            <p:ph type="ctrTitle"/>
          </p:nvPr>
        </p:nvSpPr>
        <p:spPr>
          <a:xfrm>
            <a:off x="-11670" y="1025145"/>
            <a:ext cx="8238435" cy="4500282"/>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6600" b="1" i="0" u="none" strike="noStrike" cap="none" dirty="0" smtClean="0">
                <a:solidFill>
                  <a:srgbClr val="174360"/>
                </a:solidFill>
                <a:latin typeface="Arial"/>
                <a:ea typeface="Arial"/>
                <a:cs typeface="Arial"/>
                <a:sym typeface="Arial"/>
              </a:rPr>
              <a:t>Golden Key</a:t>
            </a:r>
            <a:br>
              <a:rPr lang="en-US" sz="6600" b="1" i="0" u="none" strike="noStrike" cap="none" dirty="0" smtClean="0">
                <a:solidFill>
                  <a:srgbClr val="174360"/>
                </a:solidFill>
                <a:latin typeface="Arial"/>
                <a:ea typeface="Arial"/>
                <a:cs typeface="Arial"/>
                <a:sym typeface="Arial"/>
              </a:rPr>
            </a:br>
            <a:r>
              <a:rPr lang="en-US" sz="6600" b="1" i="0" u="none" strike="noStrike" cap="none" dirty="0">
                <a:solidFill>
                  <a:srgbClr val="174360"/>
                </a:solidFill>
                <a:latin typeface="Arial"/>
                <a:ea typeface="Arial"/>
                <a:cs typeface="Arial"/>
                <a:sym typeface="Arial"/>
              </a:rPr>
              <a:t>GINsystem and Website Training</a:t>
            </a:r>
          </a:p>
        </p:txBody>
      </p:sp>
      <p:sp>
        <p:nvSpPr>
          <p:cNvPr id="94" name="Shape 94"/>
          <p:cNvSpPr txBox="1"/>
          <p:nvPr/>
        </p:nvSpPr>
        <p:spPr>
          <a:xfrm>
            <a:off x="4107548" y="3355500"/>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a:xfrm>
            <a:off x="0" y="251155"/>
            <a:ext cx="8250296" cy="114300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125573"/>
                </a:solidFill>
                <a:latin typeface="Avenir Medium"/>
                <a:cs typeface="Avenir Medium"/>
              </a:rPr>
              <a:t>Contact List</a:t>
            </a:r>
            <a:endParaRPr lang="en-US" b="1" dirty="0">
              <a:solidFill>
                <a:srgbClr val="125573"/>
              </a:solidFill>
              <a:latin typeface="Avenir Medium"/>
              <a:cs typeface="Avenir Medium"/>
            </a:endParaRPr>
          </a:p>
        </p:txBody>
      </p:sp>
      <p:pic>
        <p:nvPicPr>
          <p:cNvPr id="7" name="Picture 6" descr="logo.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18838" y="2482447"/>
            <a:ext cx="755187" cy="755187"/>
          </a:xfrm>
          <a:prstGeom prst="rect">
            <a:avLst/>
          </a:prstGeom>
        </p:spPr>
      </p:pic>
      <p:sp>
        <p:nvSpPr>
          <p:cNvPr id="8" name="Frame 7"/>
          <p:cNvSpPr/>
          <p:nvPr/>
        </p:nvSpPr>
        <p:spPr>
          <a:xfrm>
            <a:off x="1926077" y="1026048"/>
            <a:ext cx="4387846" cy="5717690"/>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70373" y="5235469"/>
            <a:ext cx="1477479" cy="923330"/>
          </a:xfrm>
          <a:prstGeom prst="rect">
            <a:avLst/>
          </a:prstGeom>
          <a:noFill/>
        </p:spPr>
        <p:txBody>
          <a:bodyPr wrap="square" rtlCol="0">
            <a:spAutoFit/>
          </a:bodyPr>
          <a:lstStyle/>
          <a:p>
            <a:pPr algn="ctr"/>
            <a:r>
              <a:rPr lang="en-US" dirty="0" smtClean="0">
                <a:latin typeface="Avenir Light"/>
                <a:cs typeface="Avenir Light"/>
              </a:rPr>
              <a:t>Emergency Contact Information</a:t>
            </a:r>
            <a:endParaRPr lang="en-US" dirty="0">
              <a:latin typeface="Avenir Light"/>
              <a:cs typeface="Avenir Light"/>
            </a:endParaRPr>
          </a:p>
        </p:txBody>
      </p:sp>
      <p:sp>
        <p:nvSpPr>
          <p:cNvPr id="10" name="Frame 9"/>
          <p:cNvSpPr/>
          <p:nvPr/>
        </p:nvSpPr>
        <p:spPr>
          <a:xfrm>
            <a:off x="181258" y="5153261"/>
            <a:ext cx="1466594" cy="1109712"/>
          </a:xfrm>
          <a:prstGeom prst="frame">
            <a:avLst>
              <a:gd name="adj1" fmla="val 2838"/>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5-Point Star 8"/>
          <p:cNvSpPr/>
          <p:nvPr/>
        </p:nvSpPr>
        <p:spPr>
          <a:xfrm>
            <a:off x="1477479" y="5069618"/>
            <a:ext cx="593165" cy="582922"/>
          </a:xfrm>
          <a:prstGeom prst="star5">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039360" y="1199618"/>
            <a:ext cx="4009264" cy="537055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0772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7"/>
        <p:cNvGrpSpPr/>
        <p:nvPr/>
      </p:nvGrpSpPr>
      <p:grpSpPr>
        <a:xfrm>
          <a:off x="0" y="0"/>
          <a:ext cx="0" cy="0"/>
          <a:chOff x="0" y="0"/>
          <a:chExt cx="0" cy="0"/>
        </a:xfrm>
      </p:grpSpPr>
      <p:sp>
        <p:nvSpPr>
          <p:cNvPr id="208" name="Shape 208"/>
          <p:cNvSpPr txBox="1"/>
          <p:nvPr/>
        </p:nvSpPr>
        <p:spPr>
          <a:xfrm>
            <a:off x="0" y="0"/>
            <a:ext cx="8235973"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25573"/>
              </a:buClr>
              <a:buSzPct val="25000"/>
              <a:buFont typeface="Arial"/>
              <a:buNone/>
            </a:pPr>
            <a:r>
              <a:rPr lang="en-US" sz="4400" b="1">
                <a:solidFill>
                  <a:srgbClr val="125573"/>
                </a:solidFill>
                <a:latin typeface="Arial"/>
                <a:ea typeface="Arial"/>
                <a:cs typeface="Arial"/>
                <a:sym typeface="Arial"/>
              </a:rPr>
              <a:t>Learn Faces</a:t>
            </a:r>
          </a:p>
        </p:txBody>
      </p:sp>
      <p:pic>
        <p:nvPicPr>
          <p:cNvPr id="211" name="Shape 211" descr="logo.png"/>
          <p:cNvPicPr preferRelativeResize="0"/>
          <p:nvPr/>
        </p:nvPicPr>
        <p:blipFill rotWithShape="1">
          <a:blip r:embed="rId3">
            <a:alphaModFix/>
          </a:blip>
          <a:srcRect/>
          <a:stretch/>
        </p:blipFill>
        <p:spPr>
          <a:xfrm>
            <a:off x="8318838" y="2482447"/>
            <a:ext cx="755187" cy="755187"/>
          </a:xfrm>
          <a:prstGeom prst="rect">
            <a:avLst/>
          </a:prstGeom>
          <a:noFill/>
          <a:ln>
            <a:noFill/>
          </a:ln>
        </p:spPr>
      </p:pic>
      <p:pic>
        <p:nvPicPr>
          <p:cNvPr id="5" name="Picture 4" descr="gklf.png"/>
          <p:cNvPicPr>
            <a:picLocks noChangeAspect="1"/>
          </p:cNvPicPr>
          <p:nvPr/>
        </p:nvPicPr>
        <p:blipFill>
          <a:blip r:embed="rId4"/>
          <a:stretch>
            <a:fillRect/>
          </a:stretch>
        </p:blipFill>
        <p:spPr>
          <a:xfrm>
            <a:off x="1295630" y="1143000"/>
            <a:ext cx="5474234" cy="502223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txBox="1">
            <a:spLocks/>
          </p:cNvSpPr>
          <p:nvPr/>
        </p:nvSpPr>
        <p:spPr>
          <a:xfrm>
            <a:off x="450835" y="376848"/>
            <a:ext cx="8245596" cy="1143000"/>
          </a:xfrm>
          <a:prstGeom prst="rect">
            <a:avLst/>
          </a:prstGeom>
        </p:spPr>
        <p:txBody>
          <a:bodyPr vert="horz" lIns="91440" tIns="45720" rIns="91440" bIns="45720" rtlCol="0" anchor="t">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125573"/>
                </a:solidFill>
                <a:latin typeface="Avenir Medium"/>
                <a:cs typeface="Avenir Medium"/>
              </a:rPr>
              <a:t>Academics Tab:</a:t>
            </a:r>
          </a:p>
          <a:p>
            <a:r>
              <a:rPr lang="en-US" b="1" dirty="0" smtClean="0">
                <a:solidFill>
                  <a:srgbClr val="125573"/>
                </a:solidFill>
                <a:latin typeface="Avenir Medium"/>
                <a:cs typeface="Avenir Medium"/>
              </a:rPr>
              <a:t>Who’s in my Classes?</a:t>
            </a:r>
            <a:endParaRPr lang="en-US" b="1" dirty="0">
              <a:solidFill>
                <a:srgbClr val="125573"/>
              </a:solidFill>
              <a:latin typeface="Avenir Medium"/>
              <a:cs typeface="Avenir Medium"/>
            </a:endParaRPr>
          </a:p>
        </p:txBody>
      </p:sp>
      <p:sp>
        <p:nvSpPr>
          <p:cNvPr id="9" name="TextBox 8"/>
          <p:cNvSpPr txBox="1"/>
          <p:nvPr/>
        </p:nvSpPr>
        <p:spPr>
          <a:xfrm>
            <a:off x="6130496" y="5342692"/>
            <a:ext cx="1546048" cy="1200329"/>
          </a:xfrm>
          <a:prstGeom prst="rect">
            <a:avLst/>
          </a:prstGeom>
          <a:noFill/>
        </p:spPr>
        <p:txBody>
          <a:bodyPr wrap="square" rtlCol="0">
            <a:spAutoFit/>
          </a:bodyPr>
          <a:lstStyle/>
          <a:p>
            <a:pPr algn="ctr"/>
            <a:r>
              <a:rPr lang="en-US" dirty="0" smtClean="0">
                <a:latin typeface="Avenir Light"/>
                <a:cs typeface="Avenir Light"/>
              </a:rPr>
              <a:t>Set up study groups with members of your chapter!</a:t>
            </a:r>
          </a:p>
        </p:txBody>
      </p:sp>
      <p:sp>
        <p:nvSpPr>
          <p:cNvPr id="10" name="Frame 9"/>
          <p:cNvSpPr/>
          <p:nvPr/>
        </p:nvSpPr>
        <p:spPr>
          <a:xfrm>
            <a:off x="5859890" y="5126550"/>
            <a:ext cx="2101180" cy="1603505"/>
          </a:xfrm>
          <a:prstGeom prst="frame">
            <a:avLst>
              <a:gd name="adj1" fmla="val 2838"/>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descr="logo.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18838" y="2482447"/>
            <a:ext cx="755187" cy="755187"/>
          </a:xfrm>
          <a:prstGeom prst="rect">
            <a:avLst/>
          </a:prstGeom>
        </p:spPr>
      </p:pic>
      <p:sp>
        <p:nvSpPr>
          <p:cNvPr id="12" name="Frame 11"/>
          <p:cNvSpPr/>
          <p:nvPr/>
        </p:nvSpPr>
        <p:spPr>
          <a:xfrm>
            <a:off x="641724" y="1772710"/>
            <a:ext cx="4933638" cy="4469985"/>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3733" y="1877406"/>
            <a:ext cx="4749621" cy="426059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1123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519" y="107072"/>
            <a:ext cx="7772400" cy="1470025"/>
          </a:xfrm>
        </p:spPr>
        <p:txBody>
          <a:bodyPr/>
          <a:lstStyle/>
          <a:p>
            <a:r>
              <a:rPr lang="en-US" dirty="0" smtClean="0"/>
              <a:t>Academics Tab: </a:t>
            </a:r>
            <a:br>
              <a:rPr lang="en-US" dirty="0" smtClean="0"/>
            </a:br>
            <a:r>
              <a:rPr lang="en-US" dirty="0" smtClean="0"/>
              <a:t>My Study Hours</a:t>
            </a:r>
            <a:endParaRPr lang="en-US" dirty="0"/>
          </a:p>
        </p:txBody>
      </p:sp>
      <p:pic>
        <p:nvPicPr>
          <p:cNvPr id="4" name="Picture 3" descr="Screen Shot 2017-02-21 at 12.17.29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88623" y="2454343"/>
            <a:ext cx="4830276" cy="3439569"/>
          </a:xfrm>
          <a:prstGeom prst="rect">
            <a:avLst/>
          </a:prstGeom>
        </p:spPr>
      </p:pic>
      <p:sp>
        <p:nvSpPr>
          <p:cNvPr id="5" name="Shape 214"/>
          <p:cNvSpPr/>
          <p:nvPr/>
        </p:nvSpPr>
        <p:spPr>
          <a:xfrm>
            <a:off x="202034" y="2351844"/>
            <a:ext cx="4916865" cy="3555011"/>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6" name="Picture 5" descr="image1 (1).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65243" y="1838147"/>
            <a:ext cx="2537944" cy="4504851"/>
          </a:xfrm>
          <a:prstGeom prst="rect">
            <a:avLst/>
          </a:prstGeom>
        </p:spPr>
      </p:pic>
      <p:sp>
        <p:nvSpPr>
          <p:cNvPr id="7" name="Shape 214"/>
          <p:cNvSpPr/>
          <p:nvPr/>
        </p:nvSpPr>
        <p:spPr>
          <a:xfrm>
            <a:off x="5393088" y="1735079"/>
            <a:ext cx="2699130" cy="4785719"/>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1596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784" y="-106937"/>
            <a:ext cx="7772400" cy="1470025"/>
          </a:xfrm>
        </p:spPr>
        <p:txBody>
          <a:bodyPr/>
          <a:lstStyle/>
          <a:p>
            <a:r>
              <a:rPr lang="en-US" dirty="0" smtClean="0"/>
              <a:t>Academics Tab: Go Board</a:t>
            </a:r>
            <a:endParaRPr lang="en-US" dirty="0"/>
          </a:p>
        </p:txBody>
      </p:sp>
      <p:grpSp>
        <p:nvGrpSpPr>
          <p:cNvPr id="4" name="Group 3"/>
          <p:cNvGrpSpPr/>
          <p:nvPr/>
        </p:nvGrpSpPr>
        <p:grpSpPr>
          <a:xfrm>
            <a:off x="55362" y="1116009"/>
            <a:ext cx="4409193" cy="2770779"/>
            <a:chOff x="1351722" y="1046156"/>
            <a:chExt cx="5257800" cy="3599163"/>
          </a:xfrm>
        </p:grpSpPr>
        <p:sp>
          <p:nvSpPr>
            <p:cNvPr id="5" name="Shape 206"/>
            <p:cNvSpPr/>
            <p:nvPr/>
          </p:nvSpPr>
          <p:spPr>
            <a:xfrm>
              <a:off x="1351722" y="1046156"/>
              <a:ext cx="5257800" cy="3599163"/>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pic>
          <p:nvPicPr>
            <p:cNvPr id="6" name="Picture 5"/>
            <p:cNvPicPr>
              <a:picLocks noChangeAspect="1"/>
            </p:cNvPicPr>
            <p:nvPr/>
          </p:nvPicPr>
          <p:blipFill>
            <a:blip r:embed="rId2"/>
            <a:stretch>
              <a:fillRect/>
            </a:stretch>
          </p:blipFill>
          <p:spPr>
            <a:xfrm>
              <a:off x="1445523" y="1143000"/>
              <a:ext cx="5054670" cy="3363173"/>
            </a:xfrm>
            <a:prstGeom prst="rect">
              <a:avLst/>
            </a:prstGeom>
          </p:spPr>
        </p:pic>
      </p:grpSp>
      <p:grpSp>
        <p:nvGrpSpPr>
          <p:cNvPr id="7" name="Group 6"/>
          <p:cNvGrpSpPr/>
          <p:nvPr/>
        </p:nvGrpSpPr>
        <p:grpSpPr>
          <a:xfrm>
            <a:off x="4708311" y="1116008"/>
            <a:ext cx="3232954" cy="2471245"/>
            <a:chOff x="4209084" y="2489449"/>
            <a:chExt cx="3799646" cy="2957505"/>
          </a:xfrm>
        </p:grpSpPr>
        <p:pic>
          <p:nvPicPr>
            <p:cNvPr id="8" name="Picture 7" descr="Screen Shot 2017-02-23 at 12.15.57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209084" y="2503809"/>
              <a:ext cx="3799646" cy="2943145"/>
            </a:xfrm>
            <a:prstGeom prst="rect">
              <a:avLst/>
            </a:prstGeom>
          </p:spPr>
        </p:pic>
        <p:sp>
          <p:nvSpPr>
            <p:cNvPr id="9" name="Shape 206"/>
            <p:cNvSpPr/>
            <p:nvPr/>
          </p:nvSpPr>
          <p:spPr>
            <a:xfrm>
              <a:off x="4209084" y="2489449"/>
              <a:ext cx="3799646" cy="2957505"/>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pic>
        <p:nvPicPr>
          <p:cNvPr id="10" name="Picture 9" descr="Screen Shot 2017-02-23 at 12.25.10 PM.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616477" y="4052418"/>
            <a:ext cx="5157332" cy="2610614"/>
          </a:xfrm>
          <a:prstGeom prst="rect">
            <a:avLst/>
          </a:prstGeom>
        </p:spPr>
      </p:pic>
      <p:sp>
        <p:nvSpPr>
          <p:cNvPr id="11" name="Shape 206"/>
          <p:cNvSpPr/>
          <p:nvPr/>
        </p:nvSpPr>
        <p:spPr>
          <a:xfrm>
            <a:off x="1616477" y="4012402"/>
            <a:ext cx="5192098" cy="2650630"/>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12" name="Shape 497"/>
          <p:cNvSpPr/>
          <p:nvPr/>
        </p:nvSpPr>
        <p:spPr>
          <a:xfrm rot="5173962">
            <a:off x="4350855" y="1718282"/>
            <a:ext cx="467433" cy="1186904"/>
          </a:xfrm>
          <a:prstGeom prst="upArrow">
            <a:avLst>
              <a:gd name="adj1" fmla="val 50000"/>
              <a:gd name="adj2" fmla="val 50000"/>
            </a:avLst>
          </a:prstGeom>
          <a:solidFill>
            <a:srgbClr val="6EC3BA"/>
          </a:solidFill>
          <a:ln>
            <a:noFill/>
          </a:ln>
          <a:effectLst>
            <a:innerShdw blurRad="63500" dist="50800" dir="18900000">
              <a:prstClr val="black">
                <a:alpha val="50000"/>
              </a:prstClr>
            </a:inn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 name="Shape 497"/>
          <p:cNvSpPr/>
          <p:nvPr/>
        </p:nvSpPr>
        <p:spPr>
          <a:xfrm rot="12447727">
            <a:off x="4984039" y="3306164"/>
            <a:ext cx="467433" cy="1186904"/>
          </a:xfrm>
          <a:prstGeom prst="upArrow">
            <a:avLst>
              <a:gd name="adj1" fmla="val 50000"/>
              <a:gd name="adj2" fmla="val 50000"/>
            </a:avLst>
          </a:prstGeom>
          <a:solidFill>
            <a:srgbClr val="6EC3BA"/>
          </a:solidFill>
          <a:ln>
            <a:noFill/>
          </a:ln>
          <a:effectLst>
            <a:innerShdw blurRad="63500" dist="50800" dir="18900000">
              <a:prstClr val="black">
                <a:alpha val="50000"/>
              </a:prstClr>
            </a:inn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8364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dirty="0" smtClean="0"/>
              <a:t>My Points</a:t>
            </a:r>
            <a:endParaRPr lang="en-US" dirty="0"/>
          </a:p>
        </p:txBody>
      </p:sp>
      <p:sp>
        <p:nvSpPr>
          <p:cNvPr id="4" name="TextBox 3"/>
          <p:cNvSpPr txBox="1"/>
          <p:nvPr/>
        </p:nvSpPr>
        <p:spPr>
          <a:xfrm>
            <a:off x="6000955" y="5093827"/>
            <a:ext cx="2048738" cy="1477328"/>
          </a:xfrm>
          <a:prstGeom prst="rect">
            <a:avLst/>
          </a:prstGeom>
          <a:noFill/>
        </p:spPr>
        <p:txBody>
          <a:bodyPr wrap="square" rtlCol="0">
            <a:spAutoFit/>
          </a:bodyPr>
          <a:lstStyle/>
          <a:p>
            <a:pPr algn="ctr"/>
            <a:r>
              <a:rPr lang="en-US" dirty="0" smtClean="0">
                <a:latin typeface="Avenir Light"/>
                <a:cs typeface="Avenir Light"/>
              </a:rPr>
              <a:t>Users can appeal and keep track of their points and ranking within the chapter</a:t>
            </a:r>
            <a:endParaRPr lang="en-US" dirty="0">
              <a:latin typeface="Avenir Light"/>
              <a:cs typeface="Avenir Light"/>
            </a:endParaRPr>
          </a:p>
        </p:txBody>
      </p:sp>
      <p:sp>
        <p:nvSpPr>
          <p:cNvPr id="5" name="Frame 4"/>
          <p:cNvSpPr/>
          <p:nvPr/>
        </p:nvSpPr>
        <p:spPr>
          <a:xfrm>
            <a:off x="6000955" y="4947848"/>
            <a:ext cx="2020173" cy="1769287"/>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39816" y="1478604"/>
            <a:ext cx="4130628" cy="3842425"/>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6812" y="1605064"/>
            <a:ext cx="3912929" cy="3638145"/>
          </a:xfrm>
          <a:prstGeom prst="rect">
            <a:avLst/>
          </a:prstGeom>
        </p:spPr>
      </p:pic>
      <p:grpSp>
        <p:nvGrpSpPr>
          <p:cNvPr id="8" name="Group 7"/>
          <p:cNvGrpSpPr/>
          <p:nvPr/>
        </p:nvGrpSpPr>
        <p:grpSpPr>
          <a:xfrm>
            <a:off x="4377440" y="2190655"/>
            <a:ext cx="3816435" cy="2611213"/>
            <a:chOff x="4167550" y="2205208"/>
            <a:chExt cx="3807900" cy="2607000"/>
          </a:xfrm>
        </p:grpSpPr>
        <p:pic>
          <p:nvPicPr>
            <p:cNvPr id="9" name="Picture 8" descr="Screen Shot 2016-09-23 at 3.45.45 PM.png"/>
            <p:cNvPicPr>
              <a:picLocks noChangeAspect="1"/>
            </p:cNvPicPr>
            <p:nvPr/>
          </p:nvPicPr>
          <p:blipFill>
            <a:blip r:embed="rId3"/>
            <a:stretch>
              <a:fillRect/>
            </a:stretch>
          </p:blipFill>
          <p:spPr>
            <a:xfrm>
              <a:off x="4192950" y="2205208"/>
              <a:ext cx="3710126" cy="2590800"/>
            </a:xfrm>
            <a:prstGeom prst="rect">
              <a:avLst/>
            </a:prstGeom>
          </p:spPr>
        </p:pic>
        <p:sp>
          <p:nvSpPr>
            <p:cNvPr id="10" name="Shape 230"/>
            <p:cNvSpPr/>
            <p:nvPr/>
          </p:nvSpPr>
          <p:spPr>
            <a:xfrm>
              <a:off x="4167550" y="2205208"/>
              <a:ext cx="3807900" cy="2607000"/>
            </a:xfrm>
            <a:prstGeom prst="frame">
              <a:avLst>
                <a:gd name="adj1" fmla="val 2611"/>
              </a:avLst>
            </a:prstGeom>
            <a:solidFill>
              <a:srgbClr val="6EC3BA"/>
            </a:solidFill>
            <a:ln>
              <a:noFill/>
            </a:ln>
            <a:effectLst>
              <a:outerShdw blurRad="39999" dist="23000" dir="5400000" rotWithShape="0">
                <a:srgbClr val="000000">
                  <a:alpha val="3412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0280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2"/>
          <p:cNvSpPr txBox="1">
            <a:spLocks/>
          </p:cNvSpPr>
          <p:nvPr/>
        </p:nvSpPr>
        <p:spPr>
          <a:xfrm>
            <a:off x="1" y="218939"/>
            <a:ext cx="823597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125573"/>
                </a:solidFill>
                <a:latin typeface="Avenir Medium"/>
                <a:cs typeface="Avenir Medium"/>
              </a:rPr>
              <a:t>Officer Menu</a:t>
            </a:r>
            <a:endParaRPr lang="en-US" b="1" dirty="0">
              <a:solidFill>
                <a:srgbClr val="125573"/>
              </a:solidFill>
              <a:latin typeface="Avenir Medium"/>
              <a:cs typeface="Avenir Medium"/>
            </a:endParaRPr>
          </a:p>
        </p:txBody>
      </p:sp>
      <p:sp>
        <p:nvSpPr>
          <p:cNvPr id="12" name="Content Placeholder 4"/>
          <p:cNvSpPr txBox="1">
            <a:spLocks/>
          </p:cNvSpPr>
          <p:nvPr/>
        </p:nvSpPr>
        <p:spPr>
          <a:xfrm>
            <a:off x="3793411" y="2632489"/>
            <a:ext cx="4189006" cy="17318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venir Light"/>
                <a:cs typeface="Avenir Light"/>
              </a:rPr>
              <a:t>Officers can manage all </a:t>
            </a:r>
            <a:r>
              <a:rPr lang="en-US" sz="1800" dirty="0" err="1">
                <a:latin typeface="Avenir Light"/>
                <a:cs typeface="Avenir Light"/>
              </a:rPr>
              <a:t>GINsystem</a:t>
            </a:r>
            <a:r>
              <a:rPr lang="en-US" sz="1800" dirty="0">
                <a:latin typeface="Avenir Light"/>
                <a:cs typeface="Avenir Light"/>
              </a:rPr>
              <a:t> communications from the officer menu</a:t>
            </a:r>
          </a:p>
          <a:p>
            <a:r>
              <a:rPr lang="en-US" sz="1800" dirty="0">
                <a:latin typeface="Avenir Light"/>
                <a:cs typeface="Avenir Light"/>
              </a:rPr>
              <a:t>Note- Administrators have access to all these features as well.</a:t>
            </a:r>
          </a:p>
          <a:p>
            <a:pPr marL="0" indent="0">
              <a:buNone/>
            </a:pPr>
            <a:endParaRPr lang="en-US" sz="2600" dirty="0" smtClean="0"/>
          </a:p>
        </p:txBody>
      </p:sp>
      <p:sp>
        <p:nvSpPr>
          <p:cNvPr id="10" name="Frame 9"/>
          <p:cNvSpPr/>
          <p:nvPr/>
        </p:nvSpPr>
        <p:spPr>
          <a:xfrm>
            <a:off x="3793411" y="2459504"/>
            <a:ext cx="4314146" cy="1892138"/>
          </a:xfrm>
          <a:prstGeom prst="frame">
            <a:avLst>
              <a:gd name="adj1" fmla="val 1764"/>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603115" y="1361940"/>
            <a:ext cx="2859932" cy="4484384"/>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a:solidFill>
                  <a:sysClr val="windowText" lastClr="000000"/>
                </a:solidFill>
              </a:ln>
              <a:solidFill>
                <a:schemeClr val="tx1"/>
              </a:solidFill>
            </a:endParaRPr>
          </a:p>
        </p:txBody>
      </p:sp>
      <p:pic>
        <p:nvPicPr>
          <p:cNvPr id="2" name="Picture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92075" y="1495621"/>
            <a:ext cx="2674654" cy="426315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9495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2"/>
        <p:cNvGrpSpPr/>
        <p:nvPr/>
      </p:nvGrpSpPr>
      <p:grpSpPr>
        <a:xfrm>
          <a:off x="0" y="0"/>
          <a:ext cx="0" cy="0"/>
          <a:chOff x="0" y="0"/>
          <a:chExt cx="0" cy="0"/>
        </a:xfrm>
      </p:grpSpPr>
      <p:pic>
        <p:nvPicPr>
          <p:cNvPr id="253" name="Shape 253"/>
          <p:cNvPicPr preferRelativeResize="0"/>
          <p:nvPr/>
        </p:nvPicPr>
        <p:blipFill rotWithShape="1">
          <a:blip r:embed="rId3">
            <a:alphaModFix/>
          </a:blip>
          <a:srcRect/>
          <a:stretch/>
        </p:blipFill>
        <p:spPr>
          <a:xfrm>
            <a:off x="629168" y="967329"/>
            <a:ext cx="6987258" cy="5670459"/>
          </a:xfrm>
          <a:prstGeom prst="rect">
            <a:avLst/>
          </a:prstGeom>
          <a:noFill/>
          <a:ln>
            <a:noFill/>
          </a:ln>
        </p:spPr>
      </p:pic>
      <p:sp>
        <p:nvSpPr>
          <p:cNvPr id="254" name="Shape 254"/>
          <p:cNvSpPr txBox="1"/>
          <p:nvPr/>
        </p:nvSpPr>
        <p:spPr>
          <a:xfrm>
            <a:off x="0" y="44542"/>
            <a:ext cx="8245596"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25573"/>
              </a:buClr>
              <a:buSzPct val="25000"/>
              <a:buFont typeface="Arial"/>
              <a:buNone/>
            </a:pPr>
            <a:r>
              <a:rPr lang="en-US" sz="4400" b="1">
                <a:solidFill>
                  <a:srgbClr val="125573"/>
                </a:solidFill>
                <a:latin typeface="Arial"/>
                <a:ea typeface="Arial"/>
                <a:cs typeface="Arial"/>
                <a:sym typeface="Arial"/>
              </a:rPr>
              <a:t>Announcements</a:t>
            </a:r>
          </a:p>
        </p:txBody>
      </p:sp>
      <p:pic>
        <p:nvPicPr>
          <p:cNvPr id="256" name="Shape 256"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txBox="1">
            <a:spLocks/>
          </p:cNvSpPr>
          <p:nvPr/>
        </p:nvSpPr>
        <p:spPr>
          <a:xfrm>
            <a:off x="0" y="85777"/>
            <a:ext cx="824186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125573"/>
                </a:solidFill>
                <a:latin typeface="Avenir Medium"/>
                <a:cs typeface="Avenir Medium"/>
              </a:rPr>
              <a:t>Add Announcements</a:t>
            </a:r>
            <a:endParaRPr lang="en-US" b="1" dirty="0">
              <a:solidFill>
                <a:srgbClr val="125573"/>
              </a:solidFill>
              <a:latin typeface="Avenir Medium"/>
              <a:cs typeface="Avenir Medium"/>
            </a:endParaRPr>
          </a:p>
        </p:txBody>
      </p:sp>
      <p:sp>
        <p:nvSpPr>
          <p:cNvPr id="5" name="Frame 4"/>
          <p:cNvSpPr/>
          <p:nvPr/>
        </p:nvSpPr>
        <p:spPr>
          <a:xfrm>
            <a:off x="1162474" y="4580813"/>
            <a:ext cx="1698032" cy="1261718"/>
          </a:xfrm>
          <a:prstGeom prst="frame">
            <a:avLst>
              <a:gd name="adj1" fmla="val 4770"/>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5-Point Star 5"/>
          <p:cNvSpPr/>
          <p:nvPr/>
        </p:nvSpPr>
        <p:spPr>
          <a:xfrm>
            <a:off x="2990241" y="4937985"/>
            <a:ext cx="593165" cy="582922"/>
          </a:xfrm>
          <a:prstGeom prst="star5">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162474" y="4888506"/>
            <a:ext cx="1668427" cy="646331"/>
          </a:xfrm>
          <a:prstGeom prst="rect">
            <a:avLst/>
          </a:prstGeom>
          <a:noFill/>
        </p:spPr>
        <p:txBody>
          <a:bodyPr wrap="square" rtlCol="0">
            <a:spAutoFit/>
          </a:bodyPr>
          <a:lstStyle/>
          <a:p>
            <a:pPr algn="ctr"/>
            <a:r>
              <a:rPr lang="en-US" dirty="0" smtClean="0">
                <a:latin typeface="Avenir Light"/>
                <a:cs typeface="Avenir Light"/>
              </a:rPr>
              <a:t>Send push notifications</a:t>
            </a:r>
            <a:endParaRPr lang="en-US" dirty="0">
              <a:latin typeface="Avenir Light"/>
              <a:cs typeface="Avenir Light"/>
            </a:endParaRPr>
          </a:p>
        </p:txBody>
      </p:sp>
      <p:pic>
        <p:nvPicPr>
          <p:cNvPr id="3" name="Picture 2"/>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706238" y="1528145"/>
            <a:ext cx="3661739" cy="4460211"/>
          </a:xfrm>
          <a:prstGeom prst="rect">
            <a:avLst/>
          </a:prstGeom>
        </p:spPr>
      </p:pic>
      <p:sp>
        <p:nvSpPr>
          <p:cNvPr id="8" name="Frame 7"/>
          <p:cNvSpPr/>
          <p:nvPr/>
        </p:nvSpPr>
        <p:spPr>
          <a:xfrm>
            <a:off x="3583406" y="1420239"/>
            <a:ext cx="3906892" cy="4698460"/>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2408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1"/>
        <p:cNvGrpSpPr/>
        <p:nvPr/>
      </p:nvGrpSpPr>
      <p:grpSpPr>
        <a:xfrm>
          <a:off x="0" y="0"/>
          <a:ext cx="0" cy="0"/>
          <a:chOff x="0" y="0"/>
          <a:chExt cx="0" cy="0"/>
        </a:xfrm>
      </p:grpSpPr>
      <p:sp>
        <p:nvSpPr>
          <p:cNvPr id="372" name="Shape 372"/>
          <p:cNvSpPr txBox="1"/>
          <p:nvPr/>
        </p:nvSpPr>
        <p:spPr>
          <a:xfrm>
            <a:off x="0" y="85777"/>
            <a:ext cx="8245596" cy="96013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Calendar: Month View</a:t>
            </a:r>
          </a:p>
        </p:txBody>
      </p:sp>
      <p:pic>
        <p:nvPicPr>
          <p:cNvPr id="373" name="Shape 373" descr="logo.png"/>
          <p:cNvPicPr preferRelativeResize="0"/>
          <p:nvPr/>
        </p:nvPicPr>
        <p:blipFill rotWithShape="1">
          <a:blip r:embed="rId3">
            <a:alphaModFix/>
          </a:blip>
          <a:srcRect/>
          <a:stretch/>
        </p:blipFill>
        <p:spPr>
          <a:xfrm>
            <a:off x="8318838" y="2482447"/>
            <a:ext cx="755187" cy="755187"/>
          </a:xfrm>
          <a:prstGeom prst="rect">
            <a:avLst/>
          </a:prstGeom>
          <a:noFill/>
          <a:ln>
            <a:noFill/>
          </a:ln>
        </p:spPr>
      </p:pic>
      <p:pic>
        <p:nvPicPr>
          <p:cNvPr id="374" name="Shape 374"/>
          <p:cNvPicPr preferRelativeResize="0"/>
          <p:nvPr/>
        </p:nvPicPr>
        <p:blipFill rotWithShape="1">
          <a:blip r:embed="rId4">
            <a:alphaModFix/>
          </a:blip>
          <a:srcRect/>
          <a:stretch/>
        </p:blipFill>
        <p:spPr>
          <a:xfrm>
            <a:off x="1261862" y="1045924"/>
            <a:ext cx="5721873" cy="5361024"/>
          </a:xfrm>
          <a:prstGeom prst="rect">
            <a:avLst/>
          </a:prstGeom>
          <a:noFill/>
          <a:ln>
            <a:no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8077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
        <p:cNvGrpSpPr/>
        <p:nvPr/>
      </p:nvGrpSpPr>
      <p:grpSpPr>
        <a:xfrm>
          <a:off x="0" y="0"/>
          <a:ext cx="0" cy="0"/>
          <a:chOff x="0" y="0"/>
          <a:chExt cx="0" cy="0"/>
        </a:xfrm>
      </p:grpSpPr>
      <p:sp>
        <p:nvSpPr>
          <p:cNvPr id="99" name="Shape 99"/>
          <p:cNvSpPr txBox="1"/>
          <p:nvPr/>
        </p:nvSpPr>
        <p:spPr>
          <a:xfrm>
            <a:off x="-2743" y="274637"/>
            <a:ext cx="8244604"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25573"/>
              </a:buClr>
              <a:buSzPct val="25000"/>
              <a:buFont typeface="Arial"/>
              <a:buNone/>
            </a:pPr>
            <a:r>
              <a:rPr lang="en-US" sz="4400" b="1">
                <a:solidFill>
                  <a:srgbClr val="125573"/>
                </a:solidFill>
                <a:latin typeface="Arial"/>
                <a:ea typeface="Arial"/>
                <a:cs typeface="Arial"/>
                <a:sym typeface="Arial"/>
              </a:rPr>
              <a:t>What is the GINsystem?</a:t>
            </a:r>
          </a:p>
        </p:txBody>
      </p:sp>
      <p:sp>
        <p:nvSpPr>
          <p:cNvPr id="100" name="Shape 100"/>
          <p:cNvSpPr txBox="1"/>
          <p:nvPr/>
        </p:nvSpPr>
        <p:spPr>
          <a:xfrm>
            <a:off x="190500" y="1417637"/>
            <a:ext cx="77597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i="1" dirty="0">
                <a:solidFill>
                  <a:schemeClr val="dk1"/>
                </a:solidFill>
                <a:latin typeface="Arial"/>
                <a:ea typeface="Arial"/>
                <a:cs typeface="Arial"/>
                <a:sym typeface="Arial"/>
              </a:rPr>
              <a:t>A members-only internal communication system for </a:t>
            </a:r>
            <a:r>
              <a:rPr lang="en-US" sz="1800" i="1" dirty="0" smtClean="0">
                <a:solidFill>
                  <a:schemeClr val="dk1"/>
                </a:solidFill>
                <a:latin typeface="Arial"/>
                <a:ea typeface="Arial"/>
                <a:cs typeface="Arial"/>
                <a:sym typeface="Arial"/>
              </a:rPr>
              <a:t/>
            </a:r>
            <a:br>
              <a:rPr lang="en-US" sz="1800" i="1" dirty="0" smtClean="0">
                <a:solidFill>
                  <a:schemeClr val="dk1"/>
                </a:solidFill>
                <a:latin typeface="Arial"/>
                <a:ea typeface="Arial"/>
                <a:cs typeface="Arial"/>
                <a:sym typeface="Arial"/>
              </a:rPr>
            </a:br>
            <a:r>
              <a:rPr lang="en-US" sz="1800" i="1" dirty="0" smtClean="0">
                <a:solidFill>
                  <a:schemeClr val="dk1"/>
                </a:solidFill>
                <a:latin typeface="Arial"/>
                <a:ea typeface="Arial"/>
                <a:cs typeface="Arial"/>
                <a:sym typeface="Arial"/>
              </a:rPr>
              <a:t>Golden Key chapters</a:t>
            </a:r>
            <a:endParaRPr lang="en-US" sz="1800" i="1" dirty="0">
              <a:solidFill>
                <a:schemeClr val="dk1"/>
              </a:solidFill>
              <a:latin typeface="Arial"/>
              <a:ea typeface="Arial"/>
              <a:cs typeface="Arial"/>
              <a:sym typeface="Arial"/>
            </a:endParaRPr>
          </a:p>
        </p:txBody>
      </p:sp>
      <p:sp>
        <p:nvSpPr>
          <p:cNvPr id="101" name="Shape 101"/>
          <p:cNvSpPr txBox="1"/>
          <p:nvPr/>
        </p:nvSpPr>
        <p:spPr>
          <a:xfrm>
            <a:off x="-38488" y="2285419"/>
            <a:ext cx="8241861"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1">
                <a:solidFill>
                  <a:srgbClr val="89C688"/>
                </a:solidFill>
                <a:latin typeface="Arial"/>
                <a:ea typeface="Arial"/>
                <a:cs typeface="Arial"/>
                <a:sym typeface="Arial"/>
              </a:rPr>
              <a:t>Features</a:t>
            </a:r>
            <a:r>
              <a:rPr lang="en-US" sz="2400" b="1" i="1">
                <a:solidFill>
                  <a:srgbClr val="89C688"/>
                </a:solidFill>
                <a:latin typeface="Arial"/>
                <a:ea typeface="Arial"/>
                <a:cs typeface="Arial"/>
                <a:sym typeface="Arial"/>
              </a:rPr>
              <a:t>:</a:t>
            </a:r>
          </a:p>
        </p:txBody>
      </p:sp>
      <p:sp>
        <p:nvSpPr>
          <p:cNvPr id="102" name="Shape 102"/>
          <p:cNvSpPr txBox="1"/>
          <p:nvPr/>
        </p:nvSpPr>
        <p:spPr>
          <a:xfrm>
            <a:off x="673509" y="2934802"/>
            <a:ext cx="3384129" cy="3916867"/>
          </a:xfrm>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Announcements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smtClean="0">
                <a:solidFill>
                  <a:schemeClr val="dk1"/>
                </a:solidFill>
                <a:latin typeface="Arial"/>
                <a:ea typeface="Arial"/>
                <a:cs typeface="Arial"/>
                <a:sym typeface="Arial"/>
              </a:rPr>
              <a:t>Calendar</a:t>
            </a:r>
          </a:p>
          <a:p>
            <a:pPr marL="742950" marR="0" lvl="1" indent="-285750" algn="l" rtl="0">
              <a:spcBef>
                <a:spcPts val="360"/>
              </a:spcBef>
              <a:spcAft>
                <a:spcPts val="0"/>
              </a:spcAft>
              <a:buClr>
                <a:schemeClr val="dk1"/>
              </a:buClr>
              <a:buSzPct val="100000"/>
              <a:buFont typeface="Arial"/>
              <a:buChar char="–"/>
            </a:pPr>
            <a:r>
              <a:rPr lang="en-US" sz="1800" dirty="0" smtClean="0">
                <a:solidFill>
                  <a:schemeClr val="dk1"/>
                </a:solidFill>
              </a:rPr>
              <a:t>Attendance Check Ins</a:t>
            </a:r>
            <a:endParaRPr lang="en-US" sz="1800" b="0" i="0" u="none" strike="noStrike" cap="none" dirty="0">
              <a:solidFill>
                <a:schemeClr val="dk1"/>
              </a:solidFill>
              <a:latin typeface="Arial"/>
              <a:ea typeface="Arial"/>
              <a:cs typeface="Arial"/>
              <a:sym typeface="Arial"/>
            </a:endParaRP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Files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smtClean="0">
                <a:solidFill>
                  <a:schemeClr val="dk1"/>
                </a:solidFill>
                <a:latin typeface="Arial"/>
                <a:ea typeface="Arial"/>
                <a:cs typeface="Arial"/>
                <a:sym typeface="Arial"/>
              </a:rPr>
              <a:t>Emails</a:t>
            </a:r>
            <a:endParaRPr lang="en-US" sz="1800" b="0" i="0" u="none" strike="noStrike" cap="none" dirty="0">
              <a:solidFill>
                <a:schemeClr val="dk1"/>
              </a:solidFill>
              <a:latin typeface="Arial"/>
              <a:ea typeface="Arial"/>
              <a:cs typeface="Arial"/>
              <a:sym typeface="Arial"/>
            </a:endParaRP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Text </a:t>
            </a:r>
            <a:r>
              <a:rPr lang="en-US" sz="1800" b="0" i="0" u="none" strike="noStrike" cap="none" dirty="0" smtClean="0">
                <a:solidFill>
                  <a:schemeClr val="dk1"/>
                </a:solidFill>
                <a:latin typeface="Arial"/>
                <a:ea typeface="Arial"/>
                <a:cs typeface="Arial"/>
                <a:sym typeface="Arial"/>
              </a:rPr>
              <a:t>messages</a:t>
            </a:r>
          </a:p>
          <a:p>
            <a:pPr marL="742950" lvl="1" indent="-285750">
              <a:spcBef>
                <a:spcPts val="360"/>
              </a:spcBef>
              <a:buClr>
                <a:schemeClr val="dk1"/>
              </a:buClr>
              <a:buSzPct val="100000"/>
              <a:buFont typeface="Arial"/>
              <a:buChar char="–"/>
            </a:pPr>
            <a:r>
              <a:rPr lang="en-US" sz="1800" dirty="0">
                <a:solidFill>
                  <a:schemeClr val="dk1"/>
                </a:solidFill>
              </a:rPr>
              <a:t>Questions</a:t>
            </a:r>
          </a:p>
          <a:p>
            <a:pPr marL="742950" marR="0" lvl="1" indent="-285750" algn="l" rtl="0">
              <a:spcBef>
                <a:spcPts val="360"/>
              </a:spcBef>
              <a:spcAft>
                <a:spcPts val="0"/>
              </a:spcAft>
              <a:buClr>
                <a:schemeClr val="dk1"/>
              </a:buClr>
              <a:buSzPct val="100000"/>
              <a:buFont typeface="Arial"/>
              <a:buChar char="–"/>
            </a:pPr>
            <a:endParaRPr lang="en-US" sz="18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Font typeface="Arial"/>
              <a:buNone/>
            </a:pPr>
            <a:endParaRPr sz="2000" b="0" i="0" u="none" strike="noStrike" cap="none" dirty="0">
              <a:solidFill>
                <a:schemeClr val="dk1"/>
              </a:solidFill>
              <a:latin typeface="Arial"/>
              <a:ea typeface="Arial"/>
              <a:cs typeface="Arial"/>
              <a:sym typeface="Arial"/>
            </a:endParaRPr>
          </a:p>
          <a:p>
            <a:pPr marL="457200" marR="0" lvl="1" indent="0" algn="l" rtl="0">
              <a:lnSpc>
                <a:spcPct val="100000"/>
              </a:lnSpc>
              <a:spcBef>
                <a:spcPts val="400"/>
              </a:spcBef>
              <a:spcAft>
                <a:spcPts val="0"/>
              </a:spcAft>
              <a:buNone/>
            </a:pPr>
            <a:endParaRPr sz="2000" b="0" i="0" u="none" strike="noStrike" cap="none" dirty="0">
              <a:solidFill>
                <a:schemeClr val="dk1"/>
              </a:solidFill>
              <a:latin typeface="Arial"/>
              <a:ea typeface="Arial"/>
              <a:cs typeface="Arial"/>
              <a:sym typeface="Arial"/>
            </a:endParaRPr>
          </a:p>
        </p:txBody>
      </p:sp>
      <p:sp>
        <p:nvSpPr>
          <p:cNvPr id="103" name="Shape 103"/>
          <p:cNvSpPr txBox="1"/>
          <p:nvPr/>
        </p:nvSpPr>
        <p:spPr>
          <a:xfrm>
            <a:off x="4127613" y="2941133"/>
            <a:ext cx="4191225" cy="3916867"/>
          </a:xfrm>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Learn Faces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Who’s in my Classes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smtClean="0">
                <a:solidFill>
                  <a:schemeClr val="dk1"/>
                </a:solidFill>
                <a:latin typeface="Arial"/>
                <a:ea typeface="Arial"/>
                <a:cs typeface="Arial"/>
                <a:sym typeface="Arial"/>
              </a:rPr>
              <a:t>Contacts List</a:t>
            </a:r>
            <a:endParaRPr lang="en-US" sz="1800" b="0" i="0" u="none" strike="noStrike" cap="none" dirty="0">
              <a:solidFill>
                <a:schemeClr val="dk1"/>
              </a:solidFill>
              <a:latin typeface="Arial"/>
              <a:ea typeface="Arial"/>
              <a:cs typeface="Arial"/>
              <a:sym typeface="Arial"/>
            </a:endParaRP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Chapter </a:t>
            </a:r>
            <a:r>
              <a:rPr lang="en-US" sz="1800" b="0" i="0" u="none" strike="noStrike" cap="none" dirty="0" smtClean="0">
                <a:solidFill>
                  <a:schemeClr val="dk1"/>
                </a:solidFill>
                <a:latin typeface="Arial"/>
                <a:ea typeface="Arial"/>
                <a:cs typeface="Arial"/>
                <a:sym typeface="Arial"/>
              </a:rPr>
              <a:t>Wall</a:t>
            </a:r>
            <a:endParaRPr lang="en-US" sz="1800" b="0" i="0" u="none" strike="noStrike" cap="none" dirty="0">
              <a:solidFill>
                <a:schemeClr val="dk1"/>
              </a:solidFill>
              <a:latin typeface="Arial"/>
              <a:ea typeface="Arial"/>
              <a:cs typeface="Arial"/>
              <a:sym typeface="Arial"/>
            </a:endParaRP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Points Management</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Study Hours </a:t>
            </a:r>
            <a:r>
              <a:rPr lang="en-US" sz="1800" b="0" i="0" u="none" strike="noStrike" cap="none" dirty="0" smtClean="0">
                <a:solidFill>
                  <a:schemeClr val="dk1"/>
                </a:solidFill>
                <a:latin typeface="Arial"/>
                <a:ea typeface="Arial"/>
                <a:cs typeface="Arial"/>
                <a:sym typeface="Arial"/>
              </a:rPr>
              <a:t>Tracking</a:t>
            </a:r>
          </a:p>
          <a:p>
            <a:pPr marL="457200" marR="0" lvl="1" indent="0" algn="l" rtl="0">
              <a:lnSpc>
                <a:spcPct val="100000"/>
              </a:lnSpc>
              <a:spcBef>
                <a:spcPts val="480"/>
              </a:spcBef>
              <a:spcAft>
                <a:spcPts val="0"/>
              </a:spcAft>
              <a:buNone/>
            </a:pPr>
            <a:endParaRPr sz="2400" b="0" i="0" u="none" strike="noStrike" cap="none" dirty="0">
              <a:solidFill>
                <a:schemeClr val="dk1"/>
              </a:solidFill>
              <a:latin typeface="Calibri"/>
              <a:ea typeface="Calibri"/>
              <a:cs typeface="Calibri"/>
              <a:sym typeface="Calibri"/>
            </a:endParaRPr>
          </a:p>
          <a:p>
            <a:pPr marL="457200" marR="0" lvl="1" indent="0" algn="l" rtl="0">
              <a:lnSpc>
                <a:spcPct val="100000"/>
              </a:lnSpc>
              <a:spcBef>
                <a:spcPts val="400"/>
              </a:spcBef>
              <a:spcAft>
                <a:spcPts val="0"/>
              </a:spcAft>
              <a:buNone/>
            </a:pPr>
            <a:endParaRPr sz="2000" b="0" i="0" u="none" strike="noStrike" cap="none" dirty="0">
              <a:solidFill>
                <a:schemeClr val="dk1"/>
              </a:solidFill>
              <a:latin typeface="Arial"/>
              <a:ea typeface="Arial"/>
              <a:cs typeface="Arial"/>
              <a:sym typeface="Arial"/>
            </a:endParaRPr>
          </a:p>
        </p:txBody>
      </p:sp>
      <p:sp>
        <p:nvSpPr>
          <p:cNvPr id="104" name="Shape 104"/>
          <p:cNvSpPr/>
          <p:nvPr/>
        </p:nvSpPr>
        <p:spPr>
          <a:xfrm>
            <a:off x="8241861" y="0"/>
            <a:ext cx="902138" cy="6858000"/>
          </a:xfrm>
          <a:prstGeom prst="rect">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05" name="Shape 105" descr="logo.png"/>
          <p:cNvPicPr preferRelativeResize="0"/>
          <p:nvPr/>
        </p:nvPicPr>
        <p:blipFill rotWithShape="1">
          <a:blip r:embed="rId3">
            <a:alphaModFix/>
          </a:blip>
          <a:srcRect/>
          <a:stretch/>
        </p:blipFill>
        <p:spPr>
          <a:xfrm>
            <a:off x="8318838" y="2482447"/>
            <a:ext cx="755187" cy="75518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8"/>
        <p:cNvGrpSpPr/>
        <p:nvPr/>
      </p:nvGrpSpPr>
      <p:grpSpPr>
        <a:xfrm>
          <a:off x="0" y="0"/>
          <a:ext cx="0" cy="0"/>
          <a:chOff x="0" y="0"/>
          <a:chExt cx="0" cy="0"/>
        </a:xfrm>
      </p:grpSpPr>
      <p:sp>
        <p:nvSpPr>
          <p:cNvPr id="379" name="Shape 379"/>
          <p:cNvSpPr txBox="1"/>
          <p:nvPr/>
        </p:nvSpPr>
        <p:spPr>
          <a:xfrm>
            <a:off x="0" y="274435"/>
            <a:ext cx="8241861"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Week View Calendar </a:t>
            </a:r>
          </a:p>
        </p:txBody>
      </p:sp>
      <p:pic>
        <p:nvPicPr>
          <p:cNvPr id="380" name="Shape 380"/>
          <p:cNvPicPr preferRelativeResize="0"/>
          <p:nvPr/>
        </p:nvPicPr>
        <p:blipFill rotWithShape="1">
          <a:blip r:embed="rId3">
            <a:alphaModFix/>
          </a:blip>
          <a:srcRect l="2698" r="3279"/>
          <a:stretch/>
        </p:blipFill>
        <p:spPr>
          <a:xfrm>
            <a:off x="569500" y="1240675"/>
            <a:ext cx="7144798" cy="5402099"/>
          </a:xfrm>
          <a:prstGeom prst="rect">
            <a:avLst/>
          </a:prstGeom>
          <a:noFill/>
          <a:ln>
            <a:noFill/>
          </a:ln>
        </p:spPr>
      </p:pic>
      <p:sp>
        <p:nvSpPr>
          <p:cNvPr id="381" name="Shape 381"/>
          <p:cNvSpPr/>
          <p:nvPr/>
        </p:nvSpPr>
        <p:spPr>
          <a:xfrm>
            <a:off x="527749" y="1240675"/>
            <a:ext cx="7186499" cy="5402099"/>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8880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5"/>
        <p:cNvGrpSpPr/>
        <p:nvPr/>
      </p:nvGrpSpPr>
      <p:grpSpPr>
        <a:xfrm>
          <a:off x="0" y="0"/>
          <a:ext cx="0" cy="0"/>
          <a:chOff x="0" y="0"/>
          <a:chExt cx="0" cy="0"/>
        </a:xfrm>
      </p:grpSpPr>
      <p:pic>
        <p:nvPicPr>
          <p:cNvPr id="386" name="Shape 386" descr="Screen Shot 2016-07-19 at 11.44.07 PM.png"/>
          <p:cNvPicPr preferRelativeResize="0"/>
          <p:nvPr/>
        </p:nvPicPr>
        <p:blipFill rotWithShape="1">
          <a:blip r:embed="rId3">
            <a:alphaModFix/>
          </a:blip>
          <a:srcRect/>
          <a:stretch/>
        </p:blipFill>
        <p:spPr>
          <a:xfrm>
            <a:off x="1167625" y="1380474"/>
            <a:ext cx="5956424" cy="4097074"/>
          </a:xfrm>
          <a:prstGeom prst="rect">
            <a:avLst/>
          </a:prstGeom>
          <a:noFill/>
          <a:ln>
            <a:noFill/>
          </a:ln>
        </p:spPr>
      </p:pic>
      <p:sp>
        <p:nvSpPr>
          <p:cNvPr id="387" name="Shape 387"/>
          <p:cNvSpPr txBox="1"/>
          <p:nvPr/>
        </p:nvSpPr>
        <p:spPr>
          <a:xfrm>
            <a:off x="0" y="29708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Calendar </a:t>
            </a:r>
          </a:p>
          <a:p>
            <a:pPr marL="0" marR="0" lvl="0" indent="0" algn="ctr" rtl="0">
              <a:lnSpc>
                <a:spcPct val="100000"/>
              </a:lnSpc>
              <a:spcBef>
                <a:spcPts val="0"/>
              </a:spcBef>
              <a:spcAft>
                <a:spcPts val="0"/>
              </a:spcAft>
              <a:buClr>
                <a:srgbClr val="125573"/>
              </a:buClr>
              <a:buFont typeface="Arial"/>
              <a:buNone/>
            </a:pPr>
            <a:endParaRPr sz="1400" b="0" i="0" u="none" strike="noStrike" cap="none">
              <a:solidFill>
                <a:srgbClr val="000000"/>
              </a:solidFill>
              <a:latin typeface="Arial"/>
              <a:ea typeface="Arial"/>
              <a:cs typeface="Arial"/>
              <a:sym typeface="Arial"/>
            </a:endParaRPr>
          </a:p>
        </p:txBody>
      </p:sp>
      <p:pic>
        <p:nvPicPr>
          <p:cNvPr id="388" name="Shape 388"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
        <p:nvSpPr>
          <p:cNvPr id="389" name="Shape 389"/>
          <p:cNvSpPr/>
          <p:nvPr/>
        </p:nvSpPr>
        <p:spPr>
          <a:xfrm>
            <a:off x="1093725" y="1300650"/>
            <a:ext cx="6133800" cy="42420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2091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3"/>
        <p:cNvGrpSpPr/>
        <p:nvPr/>
      </p:nvGrpSpPr>
      <p:grpSpPr>
        <a:xfrm>
          <a:off x="0" y="0"/>
          <a:ext cx="0" cy="0"/>
          <a:chOff x="0" y="0"/>
          <a:chExt cx="0" cy="0"/>
        </a:xfrm>
      </p:grpSpPr>
      <p:pic>
        <p:nvPicPr>
          <p:cNvPr id="394" name="Shape 394"/>
          <p:cNvPicPr preferRelativeResize="0"/>
          <p:nvPr/>
        </p:nvPicPr>
        <p:blipFill rotWithShape="1">
          <a:blip r:embed="rId3">
            <a:alphaModFix/>
          </a:blip>
          <a:srcRect/>
          <a:stretch/>
        </p:blipFill>
        <p:spPr>
          <a:xfrm>
            <a:off x="617050" y="1608174"/>
            <a:ext cx="3326699" cy="4049349"/>
          </a:xfrm>
          <a:prstGeom prst="rect">
            <a:avLst/>
          </a:prstGeom>
          <a:noFill/>
          <a:ln>
            <a:noFill/>
          </a:ln>
        </p:spPr>
      </p:pic>
      <p:pic>
        <p:nvPicPr>
          <p:cNvPr id="395" name="Shape 395"/>
          <p:cNvPicPr preferRelativeResize="0"/>
          <p:nvPr/>
        </p:nvPicPr>
        <p:blipFill rotWithShape="1">
          <a:blip r:embed="rId4">
            <a:alphaModFix/>
          </a:blip>
          <a:srcRect/>
          <a:stretch/>
        </p:blipFill>
        <p:spPr>
          <a:xfrm>
            <a:off x="4322787" y="1495200"/>
            <a:ext cx="3368324" cy="3867575"/>
          </a:xfrm>
          <a:prstGeom prst="rect">
            <a:avLst/>
          </a:prstGeom>
          <a:noFill/>
          <a:ln>
            <a:noFill/>
          </a:ln>
        </p:spPr>
      </p:pic>
      <p:pic>
        <p:nvPicPr>
          <p:cNvPr id="396" name="Shape 396" descr="logo.png"/>
          <p:cNvPicPr preferRelativeResize="0"/>
          <p:nvPr/>
        </p:nvPicPr>
        <p:blipFill rotWithShape="1">
          <a:blip r:embed="rId5">
            <a:alphaModFix/>
          </a:blip>
          <a:srcRect/>
          <a:stretch/>
        </p:blipFill>
        <p:spPr>
          <a:xfrm>
            <a:off x="8318838" y="2482447"/>
            <a:ext cx="755187" cy="755187"/>
          </a:xfrm>
          <a:prstGeom prst="rect">
            <a:avLst/>
          </a:prstGeom>
          <a:noFill/>
          <a:ln>
            <a:noFill/>
          </a:ln>
        </p:spPr>
      </p:pic>
      <p:sp>
        <p:nvSpPr>
          <p:cNvPr id="397" name="Shape 397"/>
          <p:cNvSpPr txBox="1"/>
          <p:nvPr/>
        </p:nvSpPr>
        <p:spPr>
          <a:xfrm>
            <a:off x="0" y="29708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3600" b="1" i="0" u="none" strike="noStrike" cap="none">
                <a:solidFill>
                  <a:srgbClr val="125573"/>
                </a:solidFill>
                <a:latin typeface="Arial"/>
                <a:ea typeface="Arial"/>
                <a:cs typeface="Arial"/>
                <a:sym typeface="Arial"/>
              </a:rPr>
              <a:t>Manage Calendar</a:t>
            </a:r>
          </a:p>
          <a:p>
            <a:pPr marL="0" marR="0" lvl="0" indent="0" algn="ctr" rtl="0">
              <a:lnSpc>
                <a:spcPct val="100000"/>
              </a:lnSpc>
              <a:spcBef>
                <a:spcPts val="0"/>
              </a:spcBef>
              <a:spcAft>
                <a:spcPts val="0"/>
              </a:spcAft>
              <a:buClr>
                <a:srgbClr val="125573"/>
              </a:buClr>
              <a:buFont typeface="Arial"/>
              <a:buNone/>
            </a:pPr>
            <a:endParaRPr sz="1400" b="0" i="0" u="none" strike="noStrike" cap="none">
              <a:solidFill>
                <a:srgbClr val="000000"/>
              </a:solidFill>
              <a:latin typeface="Arial"/>
              <a:ea typeface="Arial"/>
              <a:cs typeface="Arial"/>
              <a:sym typeface="Arial"/>
            </a:endParaRPr>
          </a:p>
        </p:txBody>
      </p:sp>
      <p:sp>
        <p:nvSpPr>
          <p:cNvPr id="398" name="Shape 398"/>
          <p:cNvSpPr/>
          <p:nvPr/>
        </p:nvSpPr>
        <p:spPr>
          <a:xfrm>
            <a:off x="575425" y="1495200"/>
            <a:ext cx="3368399" cy="4224300"/>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
        <p:nvSpPr>
          <p:cNvPr id="399" name="Shape 399"/>
          <p:cNvSpPr/>
          <p:nvPr/>
        </p:nvSpPr>
        <p:spPr>
          <a:xfrm>
            <a:off x="4219575" y="1455775"/>
            <a:ext cx="3553199" cy="4007100"/>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1827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3"/>
        <p:cNvGrpSpPr/>
        <p:nvPr/>
      </p:nvGrpSpPr>
      <p:grpSpPr>
        <a:xfrm>
          <a:off x="0" y="0"/>
          <a:ext cx="0" cy="0"/>
          <a:chOff x="0" y="0"/>
          <a:chExt cx="0" cy="0"/>
        </a:xfrm>
      </p:grpSpPr>
      <p:pic>
        <p:nvPicPr>
          <p:cNvPr id="404" name="Shape 404"/>
          <p:cNvPicPr preferRelativeResize="0"/>
          <p:nvPr/>
        </p:nvPicPr>
        <p:blipFill rotWithShape="1">
          <a:blip r:embed="rId3">
            <a:alphaModFix/>
          </a:blip>
          <a:srcRect/>
          <a:stretch/>
        </p:blipFill>
        <p:spPr>
          <a:xfrm>
            <a:off x="76200" y="2272775"/>
            <a:ext cx="4662999" cy="1511424"/>
          </a:xfrm>
          <a:prstGeom prst="rect">
            <a:avLst/>
          </a:prstGeom>
          <a:noFill/>
          <a:ln>
            <a:noFill/>
          </a:ln>
        </p:spPr>
      </p:pic>
      <p:pic>
        <p:nvPicPr>
          <p:cNvPr id="405" name="Shape 405" descr="logo.png"/>
          <p:cNvPicPr preferRelativeResize="0"/>
          <p:nvPr/>
        </p:nvPicPr>
        <p:blipFill rotWithShape="1">
          <a:blip r:embed="rId4">
            <a:alphaModFix/>
          </a:blip>
          <a:srcRect/>
          <a:stretch/>
        </p:blipFill>
        <p:spPr>
          <a:xfrm>
            <a:off x="8318838" y="2482447"/>
            <a:ext cx="755100" cy="755100"/>
          </a:xfrm>
          <a:prstGeom prst="rect">
            <a:avLst/>
          </a:prstGeom>
          <a:noFill/>
          <a:ln>
            <a:noFill/>
          </a:ln>
        </p:spPr>
      </p:pic>
      <p:sp>
        <p:nvSpPr>
          <p:cNvPr id="406" name="Shape 406"/>
          <p:cNvSpPr txBox="1"/>
          <p:nvPr/>
        </p:nvSpPr>
        <p:spPr>
          <a:xfrm>
            <a:off x="0" y="29708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3600" b="1" i="0" u="none" strike="noStrike" cap="none">
                <a:solidFill>
                  <a:srgbClr val="125573"/>
                </a:solidFill>
                <a:latin typeface="Arial"/>
                <a:ea typeface="Arial"/>
                <a:cs typeface="Arial"/>
                <a:sym typeface="Arial"/>
              </a:rPr>
              <a:t>Manage Calendar</a:t>
            </a:r>
          </a:p>
          <a:p>
            <a:pPr marL="0" marR="0" lvl="0" indent="0" algn="ctr" rtl="0">
              <a:lnSpc>
                <a:spcPct val="100000"/>
              </a:lnSpc>
              <a:spcBef>
                <a:spcPts val="0"/>
              </a:spcBef>
              <a:spcAft>
                <a:spcPts val="0"/>
              </a:spcAft>
              <a:buClr>
                <a:srgbClr val="125573"/>
              </a:buClr>
              <a:buFont typeface="Arial"/>
              <a:buNone/>
            </a:pPr>
            <a:endParaRPr sz="1400" b="0" i="0" u="none" strike="noStrike" cap="none">
              <a:solidFill>
                <a:srgbClr val="000000"/>
              </a:solidFill>
              <a:latin typeface="Arial"/>
              <a:ea typeface="Arial"/>
              <a:cs typeface="Arial"/>
              <a:sym typeface="Arial"/>
            </a:endParaRPr>
          </a:p>
        </p:txBody>
      </p:sp>
      <p:sp>
        <p:nvSpPr>
          <p:cNvPr id="407" name="Shape 407"/>
          <p:cNvSpPr/>
          <p:nvPr/>
        </p:nvSpPr>
        <p:spPr>
          <a:xfrm>
            <a:off x="139100" y="2265575"/>
            <a:ext cx="4662899" cy="1511399"/>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pic>
        <p:nvPicPr>
          <p:cNvPr id="408" name="Shape 408"/>
          <p:cNvPicPr preferRelativeResize="0"/>
          <p:nvPr/>
        </p:nvPicPr>
        <p:blipFill rotWithShape="1">
          <a:blip r:embed="rId5">
            <a:alphaModFix/>
          </a:blip>
          <a:srcRect/>
          <a:stretch/>
        </p:blipFill>
        <p:spPr>
          <a:xfrm>
            <a:off x="4884750" y="1661900"/>
            <a:ext cx="3018549" cy="3498924"/>
          </a:xfrm>
          <a:prstGeom prst="rect">
            <a:avLst/>
          </a:prstGeom>
          <a:noFill/>
          <a:ln>
            <a:noFill/>
          </a:ln>
        </p:spPr>
      </p:pic>
      <p:sp>
        <p:nvSpPr>
          <p:cNvPr id="409" name="Shape 409"/>
          <p:cNvSpPr/>
          <p:nvPr/>
        </p:nvSpPr>
        <p:spPr>
          <a:xfrm rot="10800000" flipH="1">
            <a:off x="4884750" y="1611525"/>
            <a:ext cx="3018599" cy="3549299"/>
          </a:xfrm>
          <a:prstGeom prst="frame">
            <a:avLst>
              <a:gd name="adj1" fmla="val 2611"/>
            </a:avLst>
          </a:prstGeom>
          <a:solidFill>
            <a:srgbClr val="6EC3BA"/>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0276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3"/>
        <p:cNvGrpSpPr/>
        <p:nvPr/>
      </p:nvGrpSpPr>
      <p:grpSpPr>
        <a:xfrm>
          <a:off x="0" y="0"/>
          <a:ext cx="0" cy="0"/>
          <a:chOff x="0" y="0"/>
          <a:chExt cx="0" cy="0"/>
        </a:xfrm>
      </p:grpSpPr>
      <p:pic>
        <p:nvPicPr>
          <p:cNvPr id="414" name="Shape 414"/>
          <p:cNvPicPr preferRelativeResize="0"/>
          <p:nvPr/>
        </p:nvPicPr>
        <p:blipFill rotWithShape="1">
          <a:blip r:embed="rId3">
            <a:alphaModFix/>
          </a:blip>
          <a:srcRect/>
          <a:stretch/>
        </p:blipFill>
        <p:spPr>
          <a:xfrm>
            <a:off x="607862" y="1266900"/>
            <a:ext cx="7196268" cy="4633825"/>
          </a:xfrm>
          <a:prstGeom prst="rect">
            <a:avLst/>
          </a:prstGeom>
          <a:noFill/>
          <a:ln>
            <a:noFill/>
          </a:ln>
        </p:spPr>
      </p:pic>
      <p:sp>
        <p:nvSpPr>
          <p:cNvPr id="415" name="Shape 415"/>
          <p:cNvSpPr txBox="1"/>
          <p:nvPr/>
        </p:nvSpPr>
        <p:spPr>
          <a:xfrm>
            <a:off x="0" y="123893"/>
            <a:ext cx="8245596"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Manage Files</a:t>
            </a:r>
          </a:p>
        </p:txBody>
      </p:sp>
      <p:pic>
        <p:nvPicPr>
          <p:cNvPr id="416" name="Shape 416"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
        <p:nvSpPr>
          <p:cNvPr id="417" name="Shape 417"/>
          <p:cNvSpPr/>
          <p:nvPr/>
        </p:nvSpPr>
        <p:spPr>
          <a:xfrm>
            <a:off x="472325" y="1147250"/>
            <a:ext cx="7453499" cy="48393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4563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1"/>
        <p:cNvGrpSpPr/>
        <p:nvPr/>
      </p:nvGrpSpPr>
      <p:grpSpPr>
        <a:xfrm>
          <a:off x="0" y="0"/>
          <a:ext cx="0" cy="0"/>
          <a:chOff x="0" y="0"/>
          <a:chExt cx="0" cy="0"/>
        </a:xfrm>
      </p:grpSpPr>
      <p:pic>
        <p:nvPicPr>
          <p:cNvPr id="422" name="Shape 422"/>
          <p:cNvPicPr preferRelativeResize="0"/>
          <p:nvPr/>
        </p:nvPicPr>
        <p:blipFill rotWithShape="1">
          <a:blip r:embed="rId3">
            <a:alphaModFix/>
          </a:blip>
          <a:srcRect/>
          <a:stretch/>
        </p:blipFill>
        <p:spPr>
          <a:xfrm>
            <a:off x="2551100" y="1121774"/>
            <a:ext cx="3300513" cy="5571949"/>
          </a:xfrm>
          <a:prstGeom prst="rect">
            <a:avLst/>
          </a:prstGeom>
          <a:noFill/>
          <a:ln>
            <a:noFill/>
          </a:ln>
        </p:spPr>
      </p:pic>
      <p:sp>
        <p:nvSpPr>
          <p:cNvPr id="423" name="Shape 423"/>
          <p:cNvSpPr txBox="1"/>
          <p:nvPr/>
        </p:nvSpPr>
        <p:spPr>
          <a:xfrm>
            <a:off x="0" y="143042"/>
            <a:ext cx="8241861"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Add a Files</a:t>
            </a:r>
          </a:p>
        </p:txBody>
      </p:sp>
      <p:pic>
        <p:nvPicPr>
          <p:cNvPr id="424" name="Shape 424"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
        <p:nvSpPr>
          <p:cNvPr id="425" name="Shape 425"/>
          <p:cNvSpPr/>
          <p:nvPr/>
        </p:nvSpPr>
        <p:spPr>
          <a:xfrm>
            <a:off x="2453750" y="1019975"/>
            <a:ext cx="3459600" cy="5746799"/>
          </a:xfrm>
          <a:prstGeom prst="frame">
            <a:avLst>
              <a:gd name="adj1" fmla="val 2611"/>
            </a:avLst>
          </a:prstGeom>
          <a:solidFill>
            <a:srgbClr val="6EC3BA"/>
          </a:solidFill>
          <a:ln>
            <a:noFill/>
          </a:ln>
          <a:effectLst>
            <a:outerShdw blurRad="39999" dist="23000" dir="5400000" rotWithShape="0">
              <a:srgbClr val="000000">
                <a:alpha val="33725"/>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0284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29"/>
        <p:cNvGrpSpPr/>
        <p:nvPr/>
      </p:nvGrpSpPr>
      <p:grpSpPr>
        <a:xfrm>
          <a:off x="0" y="0"/>
          <a:ext cx="0" cy="0"/>
          <a:chOff x="0" y="0"/>
          <a:chExt cx="0" cy="0"/>
        </a:xfrm>
      </p:grpSpPr>
      <p:pic>
        <p:nvPicPr>
          <p:cNvPr id="430" name="Shape 430"/>
          <p:cNvPicPr preferRelativeResize="0"/>
          <p:nvPr/>
        </p:nvPicPr>
        <p:blipFill rotWithShape="1">
          <a:blip r:embed="rId3">
            <a:alphaModFix/>
          </a:blip>
          <a:srcRect/>
          <a:stretch/>
        </p:blipFill>
        <p:spPr>
          <a:xfrm>
            <a:off x="1164946" y="1587075"/>
            <a:ext cx="5974648" cy="4608399"/>
          </a:xfrm>
          <a:prstGeom prst="rect">
            <a:avLst/>
          </a:prstGeom>
          <a:noFill/>
          <a:ln>
            <a:noFill/>
          </a:ln>
        </p:spPr>
      </p:pic>
      <p:sp>
        <p:nvSpPr>
          <p:cNvPr id="431" name="Shape 431"/>
          <p:cNvSpPr txBox="1"/>
          <p:nvPr/>
        </p:nvSpPr>
        <p:spPr>
          <a:xfrm>
            <a:off x="-319450" y="0"/>
            <a:ext cx="9044099" cy="13424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000" b="1" i="0" u="none" strike="noStrike" cap="none">
                <a:solidFill>
                  <a:srgbClr val="125573"/>
                </a:solidFill>
                <a:latin typeface="Arial"/>
                <a:ea typeface="Arial"/>
                <a:cs typeface="Arial"/>
                <a:sym typeface="Arial"/>
              </a:rPr>
              <a:t>Answering Questions and Polls</a:t>
            </a:r>
          </a:p>
          <a:p>
            <a:pPr marL="0" marR="0" lvl="0" indent="0" algn="ctr" rtl="0">
              <a:lnSpc>
                <a:spcPct val="100000"/>
              </a:lnSpc>
              <a:spcBef>
                <a:spcPts val="0"/>
              </a:spcBef>
              <a:spcAft>
                <a:spcPts val="0"/>
              </a:spcAft>
              <a:buClr>
                <a:srgbClr val="125573"/>
              </a:buClr>
              <a:buSzPct val="25000"/>
              <a:buFont typeface="Arial"/>
              <a:buNone/>
            </a:pPr>
            <a:r>
              <a:rPr lang="en-US" sz="4000" b="1" i="0" u="none" strike="noStrike" cap="none">
                <a:solidFill>
                  <a:srgbClr val="125573"/>
                </a:solidFill>
                <a:latin typeface="Arial"/>
                <a:ea typeface="Arial"/>
                <a:cs typeface="Arial"/>
                <a:sym typeface="Arial"/>
              </a:rPr>
              <a:t>(Member Menu)</a:t>
            </a:r>
          </a:p>
        </p:txBody>
      </p:sp>
      <p:sp>
        <p:nvSpPr>
          <p:cNvPr id="432" name="Shape 432"/>
          <p:cNvSpPr/>
          <p:nvPr/>
        </p:nvSpPr>
        <p:spPr>
          <a:xfrm>
            <a:off x="1026700" y="1457325"/>
            <a:ext cx="6242099" cy="48780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6699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36"/>
        <p:cNvGrpSpPr/>
        <p:nvPr/>
      </p:nvGrpSpPr>
      <p:grpSpPr>
        <a:xfrm>
          <a:off x="0" y="0"/>
          <a:ext cx="0" cy="0"/>
          <a:chOff x="0" y="0"/>
          <a:chExt cx="0" cy="0"/>
        </a:xfrm>
      </p:grpSpPr>
      <p:pic>
        <p:nvPicPr>
          <p:cNvPr id="437" name="Shape 437"/>
          <p:cNvPicPr preferRelativeResize="0"/>
          <p:nvPr/>
        </p:nvPicPr>
        <p:blipFill rotWithShape="1">
          <a:blip r:embed="rId3">
            <a:alphaModFix/>
          </a:blip>
          <a:srcRect/>
          <a:stretch/>
        </p:blipFill>
        <p:spPr>
          <a:xfrm>
            <a:off x="1967911" y="1778297"/>
            <a:ext cx="4306024" cy="4548524"/>
          </a:xfrm>
          <a:prstGeom prst="rect">
            <a:avLst/>
          </a:prstGeom>
          <a:noFill/>
          <a:ln>
            <a:noFill/>
          </a:ln>
        </p:spPr>
      </p:pic>
      <p:sp>
        <p:nvSpPr>
          <p:cNvPr id="438" name="Shape 438"/>
          <p:cNvSpPr txBox="1"/>
          <p:nvPr/>
        </p:nvSpPr>
        <p:spPr>
          <a:xfrm>
            <a:off x="0" y="123002"/>
            <a:ext cx="8241861"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Manage Questions </a:t>
            </a:r>
          </a:p>
          <a:p>
            <a:pPr marL="0" marR="0" lvl="0" indent="0" algn="ctr" rtl="0">
              <a:lnSpc>
                <a:spcPct val="100000"/>
              </a:lnSpc>
              <a:spcBef>
                <a:spcPts val="0"/>
              </a:spcBef>
              <a:spcAft>
                <a:spcPts val="0"/>
              </a:spcAft>
              <a:buClr>
                <a:srgbClr val="125573"/>
              </a:buClr>
              <a:buSzPct val="25000"/>
              <a:buFont typeface="Arial"/>
              <a:buNone/>
            </a:pPr>
            <a:r>
              <a:rPr lang="en-US" sz="3200" b="1" i="0" u="none" strike="noStrike" cap="none">
                <a:solidFill>
                  <a:srgbClr val="125573"/>
                </a:solidFill>
                <a:latin typeface="Arial"/>
                <a:ea typeface="Arial"/>
                <a:cs typeface="Arial"/>
                <a:sym typeface="Arial"/>
              </a:rPr>
              <a:t>(Officer Menu)</a:t>
            </a:r>
          </a:p>
        </p:txBody>
      </p:sp>
      <p:pic>
        <p:nvPicPr>
          <p:cNvPr id="439" name="Shape 439"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
        <p:nvSpPr>
          <p:cNvPr id="440" name="Shape 440"/>
          <p:cNvSpPr/>
          <p:nvPr/>
        </p:nvSpPr>
        <p:spPr>
          <a:xfrm>
            <a:off x="1889100" y="1644725"/>
            <a:ext cx="4445399" cy="47328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6562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250547"/>
            <a:ext cx="8235973" cy="769441"/>
          </a:xfrm>
          <a:prstGeom prst="rect">
            <a:avLst/>
          </a:prstGeom>
          <a:noFill/>
        </p:spPr>
        <p:txBody>
          <a:bodyPr wrap="square" rtlCol="0">
            <a:spAutoFit/>
          </a:bodyPr>
          <a:lstStyle/>
          <a:p>
            <a:pPr algn="ctr"/>
            <a:r>
              <a:rPr lang="en-US" sz="4400" b="1" dirty="0" smtClean="0">
                <a:solidFill>
                  <a:srgbClr val="125573"/>
                </a:solidFill>
                <a:latin typeface="Avenir Medium"/>
                <a:cs typeface="Avenir Medium"/>
              </a:rPr>
              <a:t>Add a Question/Poll</a:t>
            </a:r>
            <a:endParaRPr lang="en-US" sz="4400" b="1" dirty="0">
              <a:solidFill>
                <a:srgbClr val="125573"/>
              </a:solidFill>
              <a:latin typeface="Avenir Medium"/>
              <a:cs typeface="Avenir Medium"/>
            </a:endParaRPr>
          </a:p>
        </p:txBody>
      </p:sp>
      <p:pic>
        <p:nvPicPr>
          <p:cNvPr id="11" name="Picture 10" descr="logo.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18838" y="2482447"/>
            <a:ext cx="755187" cy="755187"/>
          </a:xfrm>
          <a:prstGeom prst="rect">
            <a:avLst/>
          </a:prstGeom>
        </p:spPr>
      </p:pic>
      <p:sp>
        <p:nvSpPr>
          <p:cNvPr id="10" name="Frame 9"/>
          <p:cNvSpPr/>
          <p:nvPr/>
        </p:nvSpPr>
        <p:spPr>
          <a:xfrm>
            <a:off x="2762655" y="1019988"/>
            <a:ext cx="2723745" cy="5548720"/>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845573" y="1128739"/>
            <a:ext cx="2544194" cy="53312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9869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84906"/>
            <a:ext cx="8241862" cy="769441"/>
          </a:xfrm>
          <a:prstGeom prst="rect">
            <a:avLst/>
          </a:prstGeom>
          <a:noFill/>
        </p:spPr>
        <p:txBody>
          <a:bodyPr wrap="square" rtlCol="0">
            <a:spAutoFit/>
          </a:bodyPr>
          <a:lstStyle/>
          <a:p>
            <a:pPr algn="ctr"/>
            <a:r>
              <a:rPr lang="en-US" sz="4400" b="1" dirty="0" smtClean="0">
                <a:solidFill>
                  <a:srgbClr val="125573"/>
                </a:solidFill>
                <a:latin typeface="Avenir Medium"/>
                <a:cs typeface="Avenir Medium"/>
              </a:rPr>
              <a:t>View Results</a:t>
            </a:r>
            <a:endParaRPr lang="en-US" sz="4400" b="1" dirty="0">
              <a:solidFill>
                <a:srgbClr val="125573"/>
              </a:solidFill>
              <a:latin typeface="Avenir Medium"/>
              <a:cs typeface="Avenir Medium"/>
            </a:endParaRPr>
          </a:p>
        </p:txBody>
      </p:sp>
      <p:pic>
        <p:nvPicPr>
          <p:cNvPr id="7" name="Picture 6" descr="logo.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18838" y="2482447"/>
            <a:ext cx="755187" cy="755187"/>
          </a:xfrm>
          <a:prstGeom prst="rect">
            <a:avLst/>
          </a:prstGeom>
        </p:spPr>
      </p:pic>
      <p:pic>
        <p:nvPicPr>
          <p:cNvPr id="8" name="Shape 365" descr="Screen Shot 2015-03-06 at 11.57.52 AM.png"/>
          <p:cNvPicPr preferRelativeResize="0"/>
          <p:nvPr/>
        </p:nvPicPr>
        <p:blipFill rotWithShape="1">
          <a:blip r:embed="rId3">
            <a:alphaModFix/>
          </a:blip>
          <a:srcRect/>
          <a:stretch/>
        </p:blipFill>
        <p:spPr>
          <a:xfrm>
            <a:off x="1185479" y="836767"/>
            <a:ext cx="5864539" cy="5886340"/>
          </a:xfrm>
          <a:prstGeom prst="rect">
            <a:avLst/>
          </a:prstGeom>
          <a:noFill/>
          <a:ln>
            <a:noFill/>
          </a:ln>
        </p:spPr>
      </p:pic>
      <p:sp>
        <p:nvSpPr>
          <p:cNvPr id="9" name="Shape 367"/>
          <p:cNvSpPr/>
          <p:nvPr/>
        </p:nvSpPr>
        <p:spPr>
          <a:xfrm>
            <a:off x="1185479" y="836767"/>
            <a:ext cx="5864539" cy="5868760"/>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2371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sp>
        <p:nvSpPr>
          <p:cNvPr id="110" name="Shape 110"/>
          <p:cNvSpPr txBox="1"/>
          <p:nvPr/>
        </p:nvSpPr>
        <p:spPr>
          <a:xfrm>
            <a:off x="0" y="202058"/>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25573"/>
              </a:buClr>
              <a:buSzPct val="25000"/>
              <a:buFont typeface="Arial"/>
              <a:buNone/>
            </a:pPr>
            <a:r>
              <a:rPr lang="en-US" sz="4400" b="1">
                <a:solidFill>
                  <a:srgbClr val="125573"/>
                </a:solidFill>
                <a:latin typeface="Arial"/>
                <a:ea typeface="Arial"/>
                <a:cs typeface="Arial"/>
                <a:sym typeface="Arial"/>
              </a:rPr>
              <a:t>The GINsystem</a:t>
            </a:r>
          </a:p>
        </p:txBody>
      </p:sp>
      <p:sp>
        <p:nvSpPr>
          <p:cNvPr id="111" name="Shape 111"/>
          <p:cNvSpPr txBox="1"/>
          <p:nvPr/>
        </p:nvSpPr>
        <p:spPr>
          <a:xfrm>
            <a:off x="-26289" y="1537495"/>
            <a:ext cx="8241861"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1">
                <a:solidFill>
                  <a:srgbClr val="89C688"/>
                </a:solidFill>
                <a:latin typeface="Arial"/>
                <a:ea typeface="Arial"/>
                <a:cs typeface="Arial"/>
                <a:sym typeface="Arial"/>
              </a:rPr>
              <a:t>Benefits</a:t>
            </a:r>
            <a:r>
              <a:rPr lang="en-US" sz="2400" b="1" i="1">
                <a:solidFill>
                  <a:srgbClr val="89C688"/>
                </a:solidFill>
                <a:latin typeface="Arial"/>
                <a:ea typeface="Arial"/>
                <a:cs typeface="Arial"/>
                <a:sym typeface="Arial"/>
              </a:rPr>
              <a:t>:</a:t>
            </a:r>
          </a:p>
        </p:txBody>
      </p:sp>
      <p:sp>
        <p:nvSpPr>
          <p:cNvPr id="112" name="Shape 112"/>
          <p:cNvSpPr txBox="1"/>
          <p:nvPr/>
        </p:nvSpPr>
        <p:spPr>
          <a:xfrm>
            <a:off x="558043" y="2496302"/>
            <a:ext cx="3937754" cy="3213101"/>
          </a:xfrm>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Cut down chapter time</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Reduce officer headaches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Increase chapter communication</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Efficient chapter management</a:t>
            </a:r>
          </a:p>
          <a:p>
            <a:pPr marL="742950" marR="0" lvl="1" indent="-285750" algn="l" rtl="0">
              <a:spcBef>
                <a:spcPts val="360"/>
              </a:spcBef>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No more paper “Go Green!”</a:t>
            </a:r>
          </a:p>
        </p:txBody>
      </p:sp>
      <p:sp>
        <p:nvSpPr>
          <p:cNvPr id="113" name="Shape 113"/>
          <p:cNvSpPr txBox="1"/>
          <p:nvPr/>
        </p:nvSpPr>
        <p:spPr>
          <a:xfrm>
            <a:off x="4233444" y="2482447"/>
            <a:ext cx="3671665" cy="3449108"/>
          </a:xfrm>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Efficient officer transitions</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Centralized calendar</a:t>
            </a:r>
          </a:p>
          <a:p>
            <a:pPr marL="742950" marR="0" lvl="1" indent="-285750" algn="l" rtl="0">
              <a:spcBef>
                <a:spcPts val="36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Access to phone and email list, files anonymous voting</a:t>
            </a:r>
          </a:p>
          <a:p>
            <a:pPr marL="742950" marR="0" lvl="1" indent="-285750" algn="l" rtl="0">
              <a:spcBef>
                <a:spcPts val="360"/>
              </a:spcBef>
              <a:spcAft>
                <a:spcPts val="0"/>
              </a:spcAft>
              <a:buSzPct val="25000"/>
              <a:buNone/>
            </a:pPr>
            <a:r>
              <a:rPr lang="en-US" sz="1800" b="0" i="0" u="none" strike="noStrike" cap="none" dirty="0">
                <a:solidFill>
                  <a:schemeClr val="dk1"/>
                </a:solidFill>
                <a:latin typeface="Arial"/>
                <a:ea typeface="Arial"/>
                <a:cs typeface="Arial"/>
                <a:sym typeface="Arial"/>
              </a:rPr>
              <a:t>…and so much more!</a:t>
            </a:r>
          </a:p>
          <a:p>
            <a:pPr marL="457200" marR="0" lvl="1" indent="0" algn="l" rtl="0">
              <a:lnSpc>
                <a:spcPct val="100000"/>
              </a:lnSpc>
              <a:spcBef>
                <a:spcPts val="480"/>
              </a:spcBef>
              <a:spcAft>
                <a:spcPts val="0"/>
              </a:spcAft>
              <a:buNone/>
            </a:pPr>
            <a:endParaRPr sz="2400" b="0" i="0" u="none" strike="noStrike" cap="none" dirty="0">
              <a:solidFill>
                <a:schemeClr val="dk1"/>
              </a:solidFill>
              <a:latin typeface="Calibri"/>
              <a:ea typeface="Calibri"/>
              <a:cs typeface="Calibri"/>
              <a:sym typeface="Calibri"/>
            </a:endParaRPr>
          </a:p>
        </p:txBody>
      </p:sp>
      <p:sp>
        <p:nvSpPr>
          <p:cNvPr id="114" name="Shape 114"/>
          <p:cNvSpPr/>
          <p:nvPr/>
        </p:nvSpPr>
        <p:spPr>
          <a:xfrm>
            <a:off x="8241861" y="0"/>
            <a:ext cx="902138" cy="6858000"/>
          </a:xfrm>
          <a:prstGeom prst="rect">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15" name="Shape 115" descr="logo.png"/>
          <p:cNvPicPr preferRelativeResize="0"/>
          <p:nvPr/>
        </p:nvPicPr>
        <p:blipFill rotWithShape="1">
          <a:blip r:embed="rId3">
            <a:alphaModFix/>
          </a:blip>
          <a:srcRect/>
          <a:stretch/>
        </p:blipFill>
        <p:spPr>
          <a:xfrm>
            <a:off x="8318838" y="2482447"/>
            <a:ext cx="755187" cy="75518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0" y="11352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Group Emails and Texts</a:t>
            </a:r>
          </a:p>
        </p:txBody>
      </p:sp>
      <p:pic>
        <p:nvPicPr>
          <p:cNvPr id="463" name="Shape 463" descr="logo.png"/>
          <p:cNvPicPr preferRelativeResize="0"/>
          <p:nvPr/>
        </p:nvPicPr>
        <p:blipFill rotWithShape="1">
          <a:blip r:embed="rId3">
            <a:alphaModFix/>
          </a:blip>
          <a:srcRect/>
          <a:stretch/>
        </p:blipFill>
        <p:spPr>
          <a:xfrm>
            <a:off x="8318838" y="2482447"/>
            <a:ext cx="755187" cy="755187"/>
          </a:xfrm>
          <a:prstGeom prst="rect">
            <a:avLst/>
          </a:prstGeom>
          <a:noFill/>
          <a:ln>
            <a:noFill/>
          </a:ln>
        </p:spPr>
      </p:pic>
      <p:pic>
        <p:nvPicPr>
          <p:cNvPr id="464" name="Shape 464" descr="Screen Shot 2016-07-13 at 3.26.38 PM.png"/>
          <p:cNvPicPr preferRelativeResize="0"/>
          <p:nvPr/>
        </p:nvPicPr>
        <p:blipFill rotWithShape="1">
          <a:blip r:embed="rId4">
            <a:alphaModFix/>
          </a:blip>
          <a:srcRect/>
          <a:stretch/>
        </p:blipFill>
        <p:spPr>
          <a:xfrm>
            <a:off x="1237425" y="1513775"/>
            <a:ext cx="5808300" cy="4767900"/>
          </a:xfrm>
          <a:prstGeom prst="rect">
            <a:avLst/>
          </a:prstGeom>
          <a:noFill/>
          <a:ln>
            <a:noFill/>
          </a:ln>
        </p:spPr>
      </p:pic>
      <p:sp>
        <p:nvSpPr>
          <p:cNvPr id="465" name="Shape 465"/>
          <p:cNvSpPr/>
          <p:nvPr/>
        </p:nvSpPr>
        <p:spPr>
          <a:xfrm>
            <a:off x="1076775" y="1397549"/>
            <a:ext cx="6050700" cy="49512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Calibri"/>
              <a:ea typeface="Calibri"/>
              <a:cs typeface="Calibri"/>
              <a:sym typeface="Calibri"/>
            </a:endParaRPr>
          </a:p>
        </p:txBody>
      </p:sp>
      <p:pic>
        <p:nvPicPr>
          <p:cNvPr id="466" name="Shape 466"/>
          <p:cNvPicPr preferRelativeResize="0"/>
          <p:nvPr/>
        </p:nvPicPr>
        <p:blipFill rotWithShape="1">
          <a:blip r:embed="rId5">
            <a:alphaModFix/>
          </a:blip>
          <a:srcRect/>
          <a:stretch/>
        </p:blipFill>
        <p:spPr>
          <a:xfrm>
            <a:off x="2408925" y="4084787"/>
            <a:ext cx="552449" cy="333374"/>
          </a:xfrm>
          <a:prstGeom prst="rect">
            <a:avLst/>
          </a:prstGeom>
          <a:noFill/>
          <a:ln>
            <a:noFill/>
          </a:ln>
        </p:spPr>
      </p:pic>
      <p:pic>
        <p:nvPicPr>
          <p:cNvPr id="467" name="Shape 467"/>
          <p:cNvPicPr preferRelativeResize="0"/>
          <p:nvPr/>
        </p:nvPicPr>
        <p:blipFill rotWithShape="1">
          <a:blip r:embed="rId5">
            <a:alphaModFix/>
          </a:blip>
          <a:srcRect/>
          <a:stretch/>
        </p:blipFill>
        <p:spPr>
          <a:xfrm>
            <a:off x="2408925" y="4817762"/>
            <a:ext cx="552449" cy="333374"/>
          </a:xfrm>
          <a:prstGeom prst="rect">
            <a:avLst/>
          </a:prstGeom>
          <a:noFill/>
          <a:ln>
            <a:noFill/>
          </a:ln>
        </p:spPr>
      </p:pic>
      <p:pic>
        <p:nvPicPr>
          <p:cNvPr id="468" name="Shape 468"/>
          <p:cNvPicPr preferRelativeResize="0"/>
          <p:nvPr/>
        </p:nvPicPr>
        <p:blipFill rotWithShape="1">
          <a:blip r:embed="rId5">
            <a:alphaModFix/>
          </a:blip>
          <a:srcRect/>
          <a:stretch/>
        </p:blipFill>
        <p:spPr>
          <a:xfrm>
            <a:off x="2408925" y="5550737"/>
            <a:ext cx="552449" cy="333374"/>
          </a:xfrm>
          <a:prstGeom prst="rect">
            <a:avLst/>
          </a:prstGeom>
          <a:noFill/>
          <a:ln>
            <a:no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298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2"/>
        <p:cNvGrpSpPr/>
        <p:nvPr/>
      </p:nvGrpSpPr>
      <p:grpSpPr>
        <a:xfrm>
          <a:off x="0" y="0"/>
          <a:ext cx="0" cy="0"/>
          <a:chOff x="0" y="0"/>
          <a:chExt cx="0" cy="0"/>
        </a:xfrm>
      </p:grpSpPr>
      <p:pic>
        <p:nvPicPr>
          <p:cNvPr id="473" name="Shape 473"/>
          <p:cNvPicPr preferRelativeResize="0"/>
          <p:nvPr/>
        </p:nvPicPr>
        <p:blipFill rotWithShape="1">
          <a:blip r:embed="rId3">
            <a:alphaModFix/>
          </a:blip>
          <a:srcRect/>
          <a:stretch/>
        </p:blipFill>
        <p:spPr>
          <a:xfrm>
            <a:off x="4264512" y="2050175"/>
            <a:ext cx="3369370" cy="3211649"/>
          </a:xfrm>
          <a:prstGeom prst="rect">
            <a:avLst/>
          </a:prstGeom>
          <a:noFill/>
          <a:ln>
            <a:noFill/>
          </a:ln>
        </p:spPr>
      </p:pic>
      <p:sp>
        <p:nvSpPr>
          <p:cNvPr id="474" name="Shape 474"/>
          <p:cNvSpPr txBox="1">
            <a:spLocks noGrp="1"/>
          </p:cNvSpPr>
          <p:nvPr>
            <p:ph type="title"/>
          </p:nvPr>
        </p:nvSpPr>
        <p:spPr>
          <a:xfrm>
            <a:off x="0" y="11352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Create Email and Text Groups</a:t>
            </a:r>
          </a:p>
        </p:txBody>
      </p:sp>
      <p:pic>
        <p:nvPicPr>
          <p:cNvPr id="475" name="Shape 475"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
        <p:nvSpPr>
          <p:cNvPr id="476" name="Shape 476"/>
          <p:cNvSpPr txBox="1"/>
          <p:nvPr/>
        </p:nvSpPr>
        <p:spPr>
          <a:xfrm>
            <a:off x="146700" y="1256525"/>
            <a:ext cx="7936200" cy="369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800" b="0" i="0" u="none" strike="noStrike" cap="none">
                <a:solidFill>
                  <a:srgbClr val="000000"/>
                </a:solidFill>
                <a:latin typeface="Calibri"/>
                <a:ea typeface="Calibri"/>
                <a:cs typeface="Calibri"/>
                <a:sym typeface="Calibri"/>
              </a:rPr>
              <a:t>It’s easy to add new groups and add and update members in groups</a:t>
            </a:r>
          </a:p>
        </p:txBody>
      </p:sp>
      <p:pic>
        <p:nvPicPr>
          <p:cNvPr id="477" name="Shape 477"/>
          <p:cNvPicPr preferRelativeResize="0"/>
          <p:nvPr/>
        </p:nvPicPr>
        <p:blipFill rotWithShape="1">
          <a:blip r:embed="rId5">
            <a:alphaModFix/>
          </a:blip>
          <a:srcRect/>
          <a:stretch/>
        </p:blipFill>
        <p:spPr>
          <a:xfrm>
            <a:off x="205050" y="2050175"/>
            <a:ext cx="3581948" cy="3211649"/>
          </a:xfrm>
          <a:prstGeom prst="rect">
            <a:avLst/>
          </a:prstGeom>
          <a:noFill/>
          <a:ln>
            <a:noFill/>
          </a:ln>
        </p:spPr>
      </p:pic>
      <p:sp>
        <p:nvSpPr>
          <p:cNvPr id="478" name="Shape 478"/>
          <p:cNvSpPr/>
          <p:nvPr/>
        </p:nvSpPr>
        <p:spPr>
          <a:xfrm>
            <a:off x="146700" y="2003000"/>
            <a:ext cx="3682499" cy="33327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79" name="Shape 479"/>
          <p:cNvSpPr/>
          <p:nvPr/>
        </p:nvSpPr>
        <p:spPr>
          <a:xfrm>
            <a:off x="4188775" y="1989650"/>
            <a:ext cx="3501299" cy="33327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075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3"/>
        <p:cNvGrpSpPr/>
        <p:nvPr/>
      </p:nvGrpSpPr>
      <p:grpSpPr>
        <a:xfrm>
          <a:off x="0" y="0"/>
          <a:ext cx="0" cy="0"/>
          <a:chOff x="0" y="0"/>
          <a:chExt cx="0" cy="0"/>
        </a:xfrm>
      </p:grpSpPr>
      <p:pic>
        <p:nvPicPr>
          <p:cNvPr id="484" name="Shape 484"/>
          <p:cNvPicPr preferRelativeResize="0"/>
          <p:nvPr/>
        </p:nvPicPr>
        <p:blipFill rotWithShape="1">
          <a:blip r:embed="rId3">
            <a:alphaModFix/>
          </a:blip>
          <a:srcRect/>
          <a:stretch/>
        </p:blipFill>
        <p:spPr>
          <a:xfrm>
            <a:off x="609387" y="1266349"/>
            <a:ext cx="3358818" cy="4696198"/>
          </a:xfrm>
          <a:prstGeom prst="rect">
            <a:avLst/>
          </a:prstGeom>
          <a:noFill/>
          <a:ln>
            <a:noFill/>
          </a:ln>
        </p:spPr>
      </p:pic>
      <p:pic>
        <p:nvPicPr>
          <p:cNvPr id="485" name="Shape 485"/>
          <p:cNvPicPr preferRelativeResize="0"/>
          <p:nvPr/>
        </p:nvPicPr>
        <p:blipFill rotWithShape="1">
          <a:blip r:embed="rId4">
            <a:alphaModFix/>
          </a:blip>
          <a:srcRect/>
          <a:stretch/>
        </p:blipFill>
        <p:spPr>
          <a:xfrm>
            <a:off x="4289725" y="2034386"/>
            <a:ext cx="3562350" cy="2295524"/>
          </a:xfrm>
          <a:prstGeom prst="rect">
            <a:avLst/>
          </a:prstGeom>
          <a:noFill/>
          <a:ln>
            <a:noFill/>
          </a:ln>
        </p:spPr>
      </p:pic>
      <p:sp>
        <p:nvSpPr>
          <p:cNvPr id="486" name="Shape 486"/>
          <p:cNvSpPr txBox="1"/>
          <p:nvPr/>
        </p:nvSpPr>
        <p:spPr>
          <a:xfrm>
            <a:off x="0" y="192990"/>
            <a:ext cx="8235973" cy="76944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Send an Email</a:t>
            </a:r>
          </a:p>
        </p:txBody>
      </p:sp>
      <p:pic>
        <p:nvPicPr>
          <p:cNvPr id="487" name="Shape 487" descr="logo.png"/>
          <p:cNvPicPr preferRelativeResize="0"/>
          <p:nvPr/>
        </p:nvPicPr>
        <p:blipFill rotWithShape="1">
          <a:blip r:embed="rId5">
            <a:alphaModFix/>
          </a:blip>
          <a:srcRect/>
          <a:stretch/>
        </p:blipFill>
        <p:spPr>
          <a:xfrm>
            <a:off x="8318838" y="2482447"/>
            <a:ext cx="755187" cy="755187"/>
          </a:xfrm>
          <a:prstGeom prst="rect">
            <a:avLst/>
          </a:prstGeom>
          <a:noFill/>
          <a:ln>
            <a:noFill/>
          </a:ln>
        </p:spPr>
      </p:pic>
      <p:sp>
        <p:nvSpPr>
          <p:cNvPr id="488" name="Shape 488"/>
          <p:cNvSpPr/>
          <p:nvPr/>
        </p:nvSpPr>
        <p:spPr>
          <a:xfrm>
            <a:off x="521875" y="1144200"/>
            <a:ext cx="3505799" cy="4874399"/>
          </a:xfrm>
          <a:prstGeom prst="frame">
            <a:avLst>
              <a:gd name="adj1" fmla="val 2611"/>
            </a:avLst>
          </a:prstGeom>
          <a:solidFill>
            <a:srgbClr val="6EC3BA"/>
          </a:solidFill>
          <a:ln>
            <a:noFill/>
          </a:ln>
          <a:effectLst>
            <a:outerShdw blurRad="39999" dist="23000" dir="5400000" rotWithShape="0">
              <a:srgbClr val="000000">
                <a:alpha val="33725"/>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89" name="Shape 489"/>
          <p:cNvSpPr/>
          <p:nvPr/>
        </p:nvSpPr>
        <p:spPr>
          <a:xfrm>
            <a:off x="4200650" y="1932150"/>
            <a:ext cx="3706199" cy="2464199"/>
          </a:xfrm>
          <a:prstGeom prst="frame">
            <a:avLst>
              <a:gd name="adj1" fmla="val 2611"/>
            </a:avLst>
          </a:prstGeom>
          <a:solidFill>
            <a:srgbClr val="6EC3BA"/>
          </a:solidFill>
          <a:ln>
            <a:noFill/>
          </a:ln>
          <a:effectLst>
            <a:outerShdw blurRad="39999" dist="23000" dir="5400000" rotWithShape="0">
              <a:srgbClr val="000000">
                <a:alpha val="33725"/>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038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3"/>
        <p:cNvGrpSpPr/>
        <p:nvPr/>
      </p:nvGrpSpPr>
      <p:grpSpPr>
        <a:xfrm>
          <a:off x="0" y="0"/>
          <a:ext cx="0" cy="0"/>
          <a:chOff x="0" y="0"/>
          <a:chExt cx="0" cy="0"/>
        </a:xfrm>
      </p:grpSpPr>
      <p:sp>
        <p:nvSpPr>
          <p:cNvPr id="494" name="Shape 494"/>
          <p:cNvSpPr txBox="1"/>
          <p:nvPr/>
        </p:nvSpPr>
        <p:spPr>
          <a:xfrm>
            <a:off x="0" y="395694"/>
            <a:ext cx="8241861" cy="76944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25573"/>
              </a:buClr>
              <a:buSzPct val="25000"/>
              <a:buFont typeface="Arial"/>
              <a:buNone/>
            </a:pPr>
            <a:r>
              <a:rPr lang="en-US" sz="4400" b="1" i="0" u="none" strike="noStrike" cap="none">
                <a:solidFill>
                  <a:srgbClr val="125573"/>
                </a:solidFill>
                <a:latin typeface="Arial"/>
                <a:ea typeface="Arial"/>
                <a:cs typeface="Arial"/>
                <a:sym typeface="Arial"/>
              </a:rPr>
              <a:t>Send a Text Message</a:t>
            </a:r>
          </a:p>
        </p:txBody>
      </p:sp>
      <p:pic>
        <p:nvPicPr>
          <p:cNvPr id="495" name="Shape 495" descr="Screen Shot 2015-03-06 at 12.20.20 PM.png"/>
          <p:cNvPicPr preferRelativeResize="0"/>
          <p:nvPr/>
        </p:nvPicPr>
        <p:blipFill rotWithShape="1">
          <a:blip r:embed="rId3">
            <a:alphaModFix/>
          </a:blip>
          <a:srcRect/>
          <a:stretch/>
        </p:blipFill>
        <p:spPr>
          <a:xfrm>
            <a:off x="1366045" y="1376820"/>
            <a:ext cx="5404984" cy="4859526"/>
          </a:xfrm>
          <a:prstGeom prst="rect">
            <a:avLst/>
          </a:prstGeom>
          <a:noFill/>
          <a:ln>
            <a:noFill/>
          </a:ln>
        </p:spPr>
      </p:pic>
      <p:pic>
        <p:nvPicPr>
          <p:cNvPr id="496" name="Shape 496" descr="logo.png"/>
          <p:cNvPicPr preferRelativeResize="0"/>
          <p:nvPr/>
        </p:nvPicPr>
        <p:blipFill rotWithShape="1">
          <a:blip r:embed="rId4">
            <a:alphaModFix/>
          </a:blip>
          <a:srcRect/>
          <a:stretch/>
        </p:blipFill>
        <p:spPr>
          <a:xfrm>
            <a:off x="8318838" y="2482447"/>
            <a:ext cx="755187" cy="755187"/>
          </a:xfrm>
          <a:prstGeom prst="rect">
            <a:avLst/>
          </a:prstGeom>
          <a:noFill/>
          <a:ln>
            <a:noFill/>
          </a:ln>
        </p:spPr>
      </p:pic>
      <p:sp>
        <p:nvSpPr>
          <p:cNvPr id="497" name="Shape 497"/>
          <p:cNvSpPr/>
          <p:nvPr/>
        </p:nvSpPr>
        <p:spPr>
          <a:xfrm>
            <a:off x="1284031" y="1329052"/>
            <a:ext cx="5486998" cy="4948500"/>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98" name="Shape 498"/>
          <p:cNvSpPr txBox="1"/>
          <p:nvPr/>
        </p:nvSpPr>
        <p:spPr>
          <a:xfrm>
            <a:off x="2332250" y="1653450"/>
            <a:ext cx="1521000" cy="299399"/>
          </a:xfrm>
          <a:prstGeom prst="rect">
            <a:avLst/>
          </a:prstGeom>
          <a:solidFill>
            <a:srgbClr val="FFFFFF"/>
          </a:solid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48535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286430"/>
            <a:ext cx="8241862" cy="1143000"/>
          </a:xfrm>
        </p:spPr>
        <p:txBody>
          <a:bodyPr anchor="t">
            <a:normAutofit/>
          </a:bodyPr>
          <a:lstStyle/>
          <a:p>
            <a:r>
              <a:rPr lang="en-US" b="1" dirty="0" smtClean="0">
                <a:solidFill>
                  <a:srgbClr val="125573"/>
                </a:solidFill>
                <a:latin typeface="Avenir Medium"/>
                <a:cs typeface="Avenir Medium"/>
              </a:rPr>
              <a:t>Administrator Menu</a:t>
            </a:r>
            <a:endParaRPr lang="en-US" b="1" dirty="0">
              <a:solidFill>
                <a:srgbClr val="125573"/>
              </a:solidFill>
              <a:latin typeface="Avenir Medium"/>
              <a:cs typeface="Avenir Medium"/>
            </a:endParaRPr>
          </a:p>
        </p:txBody>
      </p:sp>
      <p:sp>
        <p:nvSpPr>
          <p:cNvPr id="11" name="TextBox 10"/>
          <p:cNvSpPr txBox="1"/>
          <p:nvPr/>
        </p:nvSpPr>
        <p:spPr>
          <a:xfrm>
            <a:off x="4765394" y="2637469"/>
            <a:ext cx="3165718" cy="1200329"/>
          </a:xfrm>
          <a:prstGeom prst="rect">
            <a:avLst/>
          </a:prstGeom>
          <a:noFill/>
        </p:spPr>
        <p:txBody>
          <a:bodyPr wrap="square" rtlCol="0">
            <a:spAutoFit/>
          </a:bodyPr>
          <a:lstStyle/>
          <a:p>
            <a:pPr algn="ctr"/>
            <a:r>
              <a:rPr lang="en-US" dirty="0" smtClean="0">
                <a:latin typeface="Avenir Light"/>
                <a:cs typeface="Avenir Light"/>
              </a:rPr>
              <a:t>Administrators can manage all officer functions as well as study hours, manage users, and external websites</a:t>
            </a:r>
            <a:endParaRPr lang="en-US" dirty="0">
              <a:latin typeface="Avenir Light"/>
              <a:cs typeface="Avenir Light"/>
            </a:endParaRPr>
          </a:p>
        </p:txBody>
      </p:sp>
      <p:pic>
        <p:nvPicPr>
          <p:cNvPr id="7" name="Picture 6" descr="logo.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18838" y="2482447"/>
            <a:ext cx="755187" cy="755187"/>
          </a:xfrm>
          <a:prstGeom prst="rect">
            <a:avLst/>
          </a:prstGeom>
        </p:spPr>
      </p:pic>
      <p:sp>
        <p:nvSpPr>
          <p:cNvPr id="6" name="Frame 5"/>
          <p:cNvSpPr/>
          <p:nvPr/>
        </p:nvSpPr>
        <p:spPr>
          <a:xfrm>
            <a:off x="4765394" y="2567561"/>
            <a:ext cx="3165718" cy="1340145"/>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34897" y="1593370"/>
            <a:ext cx="2561043" cy="4252953"/>
          </a:xfrm>
          <a:prstGeom prst="rect">
            <a:avLst/>
          </a:prstGeom>
        </p:spPr>
      </p:pic>
      <p:sp>
        <p:nvSpPr>
          <p:cNvPr id="9" name="Frame 8"/>
          <p:cNvSpPr/>
          <p:nvPr/>
        </p:nvSpPr>
        <p:spPr>
          <a:xfrm>
            <a:off x="1435904" y="1517515"/>
            <a:ext cx="2759027" cy="4403920"/>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1702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Manage Points</a:t>
            </a:r>
          </a:p>
        </p:txBody>
      </p:sp>
      <p:pic>
        <p:nvPicPr>
          <p:cNvPr id="448" name="Shape 448"/>
          <p:cNvPicPr preferRelativeResize="0"/>
          <p:nvPr/>
        </p:nvPicPr>
        <p:blipFill rotWithShape="1">
          <a:blip r:embed="rId3">
            <a:alphaModFix/>
          </a:blip>
          <a:srcRect/>
          <a:stretch/>
        </p:blipFill>
        <p:spPr>
          <a:xfrm>
            <a:off x="201770" y="1297119"/>
            <a:ext cx="7826057" cy="4893961"/>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727" y="-59548"/>
            <a:ext cx="8239327" cy="1493460"/>
          </a:xfrm>
        </p:spPr>
        <p:txBody>
          <a:bodyPr>
            <a:normAutofit/>
          </a:bodyPr>
          <a:lstStyle/>
          <a:p>
            <a:r>
              <a:rPr lang="en-US" sz="3900" dirty="0" smtClean="0"/>
              <a:t>Add Points Possibilities and Categories</a:t>
            </a:r>
            <a:endParaRPr lang="en-US" sz="3900" dirty="0"/>
          </a:p>
        </p:txBody>
      </p:sp>
      <p:sp>
        <p:nvSpPr>
          <p:cNvPr id="7" name="Frame 6"/>
          <p:cNvSpPr/>
          <p:nvPr/>
        </p:nvSpPr>
        <p:spPr>
          <a:xfrm>
            <a:off x="1391054" y="4688732"/>
            <a:ext cx="5126477" cy="2066173"/>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98460" y="1513013"/>
            <a:ext cx="3056776" cy="2895300"/>
          </a:xfrm>
          <a:prstGeom prst="rect">
            <a:avLst/>
          </a:prstGeom>
        </p:spPr>
      </p:pic>
      <p:pic>
        <p:nvPicPr>
          <p:cNvPr id="9" name="Picture 8"/>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13615" y="1460279"/>
            <a:ext cx="2353003" cy="2857899"/>
          </a:xfrm>
          <a:prstGeom prst="rect">
            <a:avLst/>
          </a:prstGeom>
        </p:spPr>
      </p:pic>
      <p:sp>
        <p:nvSpPr>
          <p:cNvPr id="10" name="Frame 9"/>
          <p:cNvSpPr/>
          <p:nvPr/>
        </p:nvSpPr>
        <p:spPr>
          <a:xfrm>
            <a:off x="507705" y="1390152"/>
            <a:ext cx="2546780" cy="2928026"/>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4698459" y="1460279"/>
            <a:ext cx="3151761" cy="3063084"/>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64644" y="4773602"/>
            <a:ext cx="4900104" cy="192446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5137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Manage Points By Person</a:t>
            </a:r>
          </a:p>
        </p:txBody>
      </p:sp>
      <p:pic>
        <p:nvPicPr>
          <p:cNvPr id="463" name="Shape 463"/>
          <p:cNvPicPr preferRelativeResize="0"/>
          <p:nvPr/>
        </p:nvPicPr>
        <p:blipFill rotWithShape="1">
          <a:blip r:embed="rId3">
            <a:alphaModFix/>
          </a:blip>
          <a:srcRect/>
          <a:stretch/>
        </p:blipFill>
        <p:spPr>
          <a:xfrm>
            <a:off x="218032" y="1274617"/>
            <a:ext cx="7793535" cy="5211876"/>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Edit Points Per Person</a:t>
            </a:r>
          </a:p>
        </p:txBody>
      </p:sp>
      <p:pic>
        <p:nvPicPr>
          <p:cNvPr id="469" name="Shape 469"/>
          <p:cNvPicPr preferRelativeResize="0"/>
          <p:nvPr/>
        </p:nvPicPr>
        <p:blipFill rotWithShape="1">
          <a:blip r:embed="rId3">
            <a:alphaModFix/>
          </a:blip>
          <a:srcRect/>
          <a:stretch/>
        </p:blipFill>
        <p:spPr>
          <a:xfrm>
            <a:off x="1873099" y="1255557"/>
            <a:ext cx="4483401" cy="5463897"/>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Manage Appeals</a:t>
            </a:r>
          </a:p>
        </p:txBody>
      </p:sp>
      <p:pic>
        <p:nvPicPr>
          <p:cNvPr id="475" name="Shape 475"/>
          <p:cNvPicPr preferRelativeResize="0"/>
          <p:nvPr/>
        </p:nvPicPr>
        <p:blipFill rotWithShape="1">
          <a:blip r:embed="rId3">
            <a:alphaModFix/>
          </a:blip>
          <a:srcRect/>
          <a:stretch/>
        </p:blipFill>
        <p:spPr>
          <a:xfrm>
            <a:off x="1471662" y="1394101"/>
            <a:ext cx="5286273" cy="5037281"/>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100" b="1" i="0" u="none" strike="noStrike" cap="none" dirty="0">
                <a:solidFill>
                  <a:srgbClr val="174360"/>
                </a:solidFill>
                <a:latin typeface="Arial"/>
                <a:ea typeface="Arial"/>
                <a:cs typeface="Arial"/>
                <a:sym typeface="Arial"/>
              </a:rPr>
              <a:t>How do I log into my </a:t>
            </a:r>
            <a:r>
              <a:rPr lang="en-US" sz="4100" b="1" i="0" u="none" strike="noStrike" cap="none" dirty="0" err="1">
                <a:solidFill>
                  <a:srgbClr val="174360"/>
                </a:solidFill>
                <a:latin typeface="Arial"/>
                <a:ea typeface="Arial"/>
                <a:cs typeface="Arial"/>
                <a:sym typeface="Arial"/>
              </a:rPr>
              <a:t>GINsystem</a:t>
            </a:r>
            <a:r>
              <a:rPr lang="en-US" sz="4100" b="1" i="0" u="none" strike="noStrike" cap="none" dirty="0">
                <a:solidFill>
                  <a:srgbClr val="174360"/>
                </a:solidFill>
                <a:latin typeface="Arial"/>
                <a:ea typeface="Arial"/>
                <a:cs typeface="Arial"/>
                <a:sym typeface="Arial"/>
              </a:rPr>
              <a:t>?</a:t>
            </a:r>
          </a:p>
        </p:txBody>
      </p:sp>
      <p:sp>
        <p:nvSpPr>
          <p:cNvPr id="121" name="Shape 121"/>
          <p:cNvSpPr txBox="1">
            <a:spLocks noGrp="1"/>
          </p:cNvSpPr>
          <p:nvPr>
            <p:ph type="body" idx="1"/>
          </p:nvPr>
        </p:nvSpPr>
        <p:spPr>
          <a:xfrm>
            <a:off x="451550" y="1394912"/>
            <a:ext cx="7394712" cy="1238268"/>
          </a:xfrm>
          <a:prstGeom prst="rect">
            <a:avLst/>
          </a:prstGeom>
          <a:noFill/>
          <a:ln>
            <a:noFill/>
          </a:ln>
        </p:spPr>
        <p:txBody>
          <a:bodyPr lIns="91425" tIns="45700" rIns="91425" bIns="45700" anchor="t" anchorCtr="0">
            <a:noAutofit/>
          </a:bodyPr>
          <a:lstStyle/>
          <a:p>
            <a:pPr marL="0" marR="0" lvl="0" indent="0" algn="ctr" rtl="0">
              <a:spcBef>
                <a:spcPts val="0"/>
              </a:spcBef>
              <a:buClr>
                <a:srgbClr val="89C688"/>
              </a:buClr>
              <a:buSzPct val="25000"/>
              <a:buFont typeface="Arial"/>
              <a:buNone/>
            </a:pPr>
            <a:r>
              <a:rPr lang="en-US" sz="2200" b="1" i="0" u="none" strike="noStrike" cap="none" dirty="0">
                <a:solidFill>
                  <a:srgbClr val="89C688"/>
                </a:solidFill>
                <a:latin typeface="Arial"/>
                <a:ea typeface="Arial"/>
                <a:cs typeface="Arial"/>
                <a:sym typeface="Arial"/>
              </a:rPr>
              <a:t>All members of</a:t>
            </a:r>
            <a:r>
              <a:rPr lang="en-US" sz="2200" b="1" i="0" u="none" strike="noStrike" cap="none" dirty="0" smtClean="0">
                <a:solidFill>
                  <a:srgbClr val="89C688"/>
                </a:solidFill>
                <a:latin typeface="Arial"/>
                <a:ea typeface="Arial"/>
                <a:cs typeface="Arial"/>
                <a:sym typeface="Arial"/>
              </a:rPr>
              <a:t> Golden Key will </a:t>
            </a:r>
            <a:r>
              <a:rPr lang="en-US" sz="2200" b="1" i="0" u="none" strike="noStrike" cap="none" dirty="0">
                <a:solidFill>
                  <a:srgbClr val="89C688"/>
                </a:solidFill>
                <a:latin typeface="Arial"/>
                <a:ea typeface="Arial"/>
                <a:cs typeface="Arial"/>
                <a:sym typeface="Arial"/>
              </a:rPr>
              <a:t>log into their GINsystem using their</a:t>
            </a:r>
            <a:r>
              <a:rPr lang="en-US" sz="2200" b="1" i="0" u="none" strike="noStrike" cap="none" dirty="0" smtClean="0">
                <a:solidFill>
                  <a:srgbClr val="89C688"/>
                </a:solidFill>
                <a:latin typeface="Arial"/>
                <a:ea typeface="Arial"/>
                <a:cs typeface="Arial"/>
                <a:sym typeface="Arial"/>
              </a:rPr>
              <a:t> Golden Key Username </a:t>
            </a:r>
            <a:r>
              <a:rPr lang="en-US" sz="2200" b="1" i="0" u="none" strike="noStrike" cap="none" dirty="0">
                <a:solidFill>
                  <a:srgbClr val="89C688"/>
                </a:solidFill>
                <a:latin typeface="Arial"/>
                <a:ea typeface="Arial"/>
                <a:cs typeface="Arial"/>
                <a:sym typeface="Arial"/>
              </a:rPr>
              <a:t>and Password from their chapter website </a:t>
            </a:r>
          </a:p>
        </p:txBody>
      </p:sp>
      <p:pic>
        <p:nvPicPr>
          <p:cNvPr id="122" name="Shape 122"/>
          <p:cNvPicPr preferRelativeResize="0"/>
          <p:nvPr/>
        </p:nvPicPr>
        <p:blipFill rotWithShape="1">
          <a:blip r:embed="rId3">
            <a:alphaModFix/>
          </a:blip>
          <a:srcRect/>
          <a:stretch/>
        </p:blipFill>
        <p:spPr>
          <a:xfrm>
            <a:off x="3882737" y="4134471"/>
            <a:ext cx="990599" cy="279399"/>
          </a:xfrm>
          <a:prstGeom prst="rect">
            <a:avLst/>
          </a:prstGeom>
          <a:noFill/>
          <a:ln>
            <a:noFill/>
          </a:ln>
        </p:spPr>
      </p:pic>
      <p:pic>
        <p:nvPicPr>
          <p:cNvPr id="123" name="Shape 123"/>
          <p:cNvPicPr preferRelativeResize="0"/>
          <p:nvPr/>
        </p:nvPicPr>
        <p:blipFill rotWithShape="1">
          <a:blip r:embed="rId3">
            <a:alphaModFix/>
          </a:blip>
          <a:srcRect/>
          <a:stretch/>
        </p:blipFill>
        <p:spPr>
          <a:xfrm>
            <a:off x="3882737" y="4740317"/>
            <a:ext cx="990599" cy="279399"/>
          </a:xfrm>
          <a:prstGeom prst="rect">
            <a:avLst/>
          </a:prstGeom>
          <a:noFill/>
          <a:ln>
            <a:noFill/>
          </a:ln>
        </p:spPr>
      </p:pic>
      <p:pic>
        <p:nvPicPr>
          <p:cNvPr id="8" name="Picture 7" descr="gklog.png"/>
          <p:cNvPicPr>
            <a:picLocks noChangeAspect="1"/>
          </p:cNvPicPr>
          <p:nvPr/>
        </p:nvPicPr>
        <p:blipFill>
          <a:blip r:embed="rId4"/>
          <a:stretch>
            <a:fillRect/>
          </a:stretch>
        </p:blipFill>
        <p:spPr>
          <a:xfrm>
            <a:off x="434955" y="3236429"/>
            <a:ext cx="7411307" cy="89804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9"/>
        <p:cNvGrpSpPr/>
        <p:nvPr/>
      </p:nvGrpSpPr>
      <p:grpSpPr>
        <a:xfrm>
          <a:off x="0" y="0"/>
          <a:ext cx="0" cy="0"/>
          <a:chOff x="0" y="0"/>
          <a:chExt cx="0" cy="0"/>
        </a:xfrm>
      </p:grpSpPr>
      <p:pic>
        <p:nvPicPr>
          <p:cNvPr id="480" name="Shape 480"/>
          <p:cNvPicPr preferRelativeResize="0"/>
          <p:nvPr/>
        </p:nvPicPr>
        <p:blipFill rotWithShape="1">
          <a:blip r:embed="rId3">
            <a:alphaModFix/>
          </a:blip>
          <a:srcRect/>
          <a:stretch/>
        </p:blipFill>
        <p:spPr>
          <a:xfrm>
            <a:off x="569385" y="1206704"/>
            <a:ext cx="4413530" cy="5316298"/>
          </a:xfrm>
          <a:prstGeom prst="rect">
            <a:avLst/>
          </a:prstGeom>
          <a:noFill/>
          <a:ln>
            <a:noFill/>
          </a:ln>
        </p:spPr>
      </p:pic>
      <p:sp>
        <p:nvSpPr>
          <p:cNvPr id="481" name="Shape 481"/>
          <p:cNvSpPr txBox="1">
            <a:spLocks noGrp="1"/>
          </p:cNvSpPr>
          <p:nvPr>
            <p:ph type="title"/>
          </p:nvPr>
        </p:nvSpPr>
        <p:spPr>
          <a:xfrm>
            <a:off x="0" y="63703"/>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Manage Study Hours</a:t>
            </a:r>
          </a:p>
        </p:txBody>
      </p:sp>
      <p:sp>
        <p:nvSpPr>
          <p:cNvPr id="482" name="Shape 482"/>
          <p:cNvSpPr/>
          <p:nvPr/>
        </p:nvSpPr>
        <p:spPr>
          <a:xfrm>
            <a:off x="475454" y="1123416"/>
            <a:ext cx="4583870" cy="5483792"/>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483" name="Shape 483"/>
          <p:cNvSpPr txBox="1"/>
          <p:nvPr/>
        </p:nvSpPr>
        <p:spPr>
          <a:xfrm>
            <a:off x="5949658" y="2444108"/>
            <a:ext cx="1619531" cy="203132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Arial"/>
                <a:ea typeface="Arial"/>
                <a:cs typeface="Arial"/>
                <a:sym typeface="Arial"/>
              </a:rPr>
              <a:t>Add study locations throughout your campus for members to track their studying</a:t>
            </a:r>
          </a:p>
        </p:txBody>
      </p:sp>
      <p:sp>
        <p:nvSpPr>
          <p:cNvPr id="484" name="Shape 484"/>
          <p:cNvSpPr/>
          <p:nvPr/>
        </p:nvSpPr>
        <p:spPr>
          <a:xfrm>
            <a:off x="5704753" y="2290338"/>
            <a:ext cx="2071615" cy="2311160"/>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88"/>
        <p:cNvGrpSpPr/>
        <p:nvPr/>
      </p:nvGrpSpPr>
      <p:grpSpPr>
        <a:xfrm>
          <a:off x="0" y="0"/>
          <a:ext cx="0" cy="0"/>
          <a:chOff x="0" y="0"/>
          <a:chExt cx="0" cy="0"/>
        </a:xfrm>
      </p:grpSpPr>
      <p:pic>
        <p:nvPicPr>
          <p:cNvPr id="489" name="Shape 489"/>
          <p:cNvPicPr preferRelativeResize="0"/>
          <p:nvPr/>
        </p:nvPicPr>
        <p:blipFill rotWithShape="1">
          <a:blip r:embed="rId3">
            <a:alphaModFix/>
          </a:blip>
          <a:srcRect/>
          <a:stretch/>
        </p:blipFill>
        <p:spPr>
          <a:xfrm>
            <a:off x="4208669" y="1284300"/>
            <a:ext cx="3837053" cy="4146509"/>
          </a:xfrm>
          <a:prstGeom prst="rect">
            <a:avLst/>
          </a:prstGeom>
          <a:noFill/>
          <a:ln>
            <a:noFill/>
          </a:ln>
        </p:spPr>
      </p:pic>
      <p:sp>
        <p:nvSpPr>
          <p:cNvPr id="490" name="Shape 490"/>
          <p:cNvSpPr txBox="1">
            <a:spLocks noGrp="1"/>
          </p:cNvSpPr>
          <p:nvPr>
            <p:ph type="title"/>
          </p:nvPr>
        </p:nvSpPr>
        <p:spPr>
          <a:xfrm>
            <a:off x="0" y="-5081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Manage Study Hours</a:t>
            </a:r>
          </a:p>
        </p:txBody>
      </p:sp>
      <p:pic>
        <p:nvPicPr>
          <p:cNvPr id="491" name="Shape 491"/>
          <p:cNvPicPr preferRelativeResize="0"/>
          <p:nvPr/>
        </p:nvPicPr>
        <p:blipFill rotWithShape="1">
          <a:blip r:embed="rId4">
            <a:alphaModFix/>
          </a:blip>
          <a:srcRect/>
          <a:stretch/>
        </p:blipFill>
        <p:spPr>
          <a:xfrm>
            <a:off x="317887" y="1284300"/>
            <a:ext cx="3874111" cy="4146509"/>
          </a:xfrm>
          <a:prstGeom prst="rect">
            <a:avLst/>
          </a:prstGeom>
          <a:noFill/>
          <a:ln>
            <a:noFill/>
          </a:ln>
        </p:spPr>
      </p:pic>
      <p:sp>
        <p:nvSpPr>
          <p:cNvPr id="492" name="Shape 492"/>
          <p:cNvSpPr/>
          <p:nvPr/>
        </p:nvSpPr>
        <p:spPr>
          <a:xfrm>
            <a:off x="164711" y="1176400"/>
            <a:ext cx="4043956" cy="4362052"/>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493" name="Shape 493"/>
          <p:cNvSpPr/>
          <p:nvPr/>
        </p:nvSpPr>
        <p:spPr>
          <a:xfrm>
            <a:off x="2191601" y="5621735"/>
            <a:ext cx="3758056" cy="1061886"/>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494" name="Shape 494"/>
          <p:cNvSpPr txBox="1"/>
          <p:nvPr/>
        </p:nvSpPr>
        <p:spPr>
          <a:xfrm>
            <a:off x="2368572" y="5727055"/>
            <a:ext cx="3450690"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Arial"/>
                <a:ea typeface="Arial"/>
                <a:cs typeface="Arial"/>
                <a:sym typeface="Arial"/>
              </a:rPr>
              <a:t>View the number of hours studied by person and by study location</a:t>
            </a:r>
          </a:p>
        </p:txBody>
      </p:sp>
      <p:sp>
        <p:nvSpPr>
          <p:cNvPr id="495" name="Shape 495"/>
          <p:cNvSpPr/>
          <p:nvPr/>
        </p:nvSpPr>
        <p:spPr>
          <a:xfrm>
            <a:off x="4108719" y="1176400"/>
            <a:ext cx="4043956" cy="4362052"/>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139485" y="0"/>
            <a:ext cx="8235973" cy="1143000"/>
          </a:xfrm>
          <a:prstGeom prst="rect">
            <a:avLst/>
          </a:prstGeom>
          <a:noFill/>
          <a:ln>
            <a:noFill/>
          </a:ln>
        </p:spPr>
        <p:txBody>
          <a:bodyPr lIns="91425" tIns="45700" rIns="91425" bIns="45700" anchor="t" anchorCtr="0">
            <a:noAutofit/>
          </a:bodyPr>
          <a:lstStyle/>
          <a:p>
            <a:pPr marL="0" marR="0" lvl="0" indent="0" algn="ctr" rtl="0">
              <a:spcBef>
                <a:spcPts val="0"/>
              </a:spcBef>
              <a:buClr>
                <a:srgbClr val="125573"/>
              </a:buClr>
              <a:buSzPct val="25000"/>
              <a:buFont typeface="Arial"/>
              <a:buNone/>
            </a:pPr>
            <a:r>
              <a:rPr lang="en-US" sz="4400" b="1" i="0" u="none" strike="noStrike" cap="none">
                <a:solidFill>
                  <a:srgbClr val="125573"/>
                </a:solidFill>
                <a:latin typeface="Arial"/>
                <a:ea typeface="Arial"/>
                <a:cs typeface="Arial"/>
                <a:sym typeface="Arial"/>
              </a:rPr>
              <a:t>Manage Users</a:t>
            </a:r>
          </a:p>
        </p:txBody>
      </p:sp>
      <p:pic>
        <p:nvPicPr>
          <p:cNvPr id="503" name="Shape 503"/>
          <p:cNvPicPr preferRelativeResize="0"/>
          <p:nvPr/>
        </p:nvPicPr>
        <p:blipFill rotWithShape="1">
          <a:blip r:embed="rId3">
            <a:alphaModFix/>
          </a:blip>
          <a:srcRect/>
          <a:stretch/>
        </p:blipFill>
        <p:spPr>
          <a:xfrm>
            <a:off x="1453562" y="1081007"/>
            <a:ext cx="6210212" cy="5345723"/>
          </a:xfrm>
          <a:prstGeom prst="rect">
            <a:avLst/>
          </a:prstGeom>
          <a:noFill/>
          <a:ln>
            <a:noFill/>
          </a:ln>
        </p:spPr>
      </p:pic>
      <p:sp>
        <p:nvSpPr>
          <p:cNvPr id="6" name="Shape 497"/>
          <p:cNvSpPr/>
          <p:nvPr/>
        </p:nvSpPr>
        <p:spPr>
          <a:xfrm>
            <a:off x="1374486" y="978829"/>
            <a:ext cx="6467655" cy="5700939"/>
          </a:xfrm>
          <a:prstGeom prst="frame">
            <a:avLst>
              <a:gd name="adj1" fmla="val 2611"/>
            </a:avLst>
          </a:prstGeom>
          <a:solidFill>
            <a:srgbClr val="6EC3BA"/>
          </a:solidFill>
          <a:ln>
            <a:noFill/>
          </a:ln>
          <a:effectLst>
            <a:outerShdw blurRad="39999" dist="23000" dir="5400000" rotWithShape="0">
              <a:srgbClr val="000000">
                <a:alpha val="3411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07"/>
        <p:cNvGrpSpPr/>
        <p:nvPr/>
      </p:nvGrpSpPr>
      <p:grpSpPr>
        <a:xfrm>
          <a:off x="0" y="0"/>
          <a:ext cx="0" cy="0"/>
          <a:chOff x="0" y="0"/>
          <a:chExt cx="0" cy="0"/>
        </a:xfrm>
      </p:grpSpPr>
      <p:pic>
        <p:nvPicPr>
          <p:cNvPr id="508" name="Shape 508" descr="sigmakappaginsettings.png"/>
          <p:cNvPicPr preferRelativeResize="0"/>
          <p:nvPr/>
        </p:nvPicPr>
        <p:blipFill rotWithShape="1">
          <a:blip r:embed="rId3">
            <a:alphaModFix/>
          </a:blip>
          <a:srcRect/>
          <a:stretch/>
        </p:blipFill>
        <p:spPr>
          <a:xfrm>
            <a:off x="2015205" y="1068083"/>
            <a:ext cx="4826724" cy="5760896"/>
          </a:xfrm>
          <a:prstGeom prst="rect">
            <a:avLst/>
          </a:prstGeom>
          <a:noFill/>
          <a:ln>
            <a:noFill/>
          </a:ln>
        </p:spPr>
      </p:pic>
      <p:sp>
        <p:nvSpPr>
          <p:cNvPr id="509" name="Shape 509"/>
          <p:cNvSpPr txBox="1">
            <a:spLocks noGrp="1"/>
          </p:cNvSpPr>
          <p:nvPr>
            <p:ph type="title"/>
          </p:nvPr>
        </p:nvSpPr>
        <p:spPr>
          <a:xfrm>
            <a:off x="0"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Manage Settings</a:t>
            </a:r>
          </a:p>
        </p:txBody>
      </p:sp>
      <p:sp>
        <p:nvSpPr>
          <p:cNvPr id="511" name="Shape 511"/>
          <p:cNvSpPr/>
          <p:nvPr/>
        </p:nvSpPr>
        <p:spPr>
          <a:xfrm>
            <a:off x="1904817" y="957247"/>
            <a:ext cx="5047500" cy="5900752"/>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6"/>
        <p:cNvGrpSpPr/>
        <p:nvPr/>
      </p:nvGrpSpPr>
      <p:grpSpPr>
        <a:xfrm>
          <a:off x="0" y="0"/>
          <a:ext cx="0" cy="0"/>
          <a:chOff x="0" y="0"/>
          <a:chExt cx="0" cy="0"/>
        </a:xfrm>
      </p:grpSpPr>
      <p:pic>
        <p:nvPicPr>
          <p:cNvPr id="3" name="Picture 2" descr="Screen Shot 2017-03-23 at 2.36.28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36198" y="1718747"/>
            <a:ext cx="6060502" cy="4373040"/>
          </a:xfrm>
          <a:prstGeom prst="rect">
            <a:avLst/>
          </a:prstGeom>
        </p:spPr>
      </p:pic>
      <p:sp>
        <p:nvSpPr>
          <p:cNvPr id="7" name="Shape 480"/>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dirty="0" smtClean="0">
                <a:solidFill>
                  <a:srgbClr val="174360"/>
                </a:solidFill>
                <a:latin typeface="Arial"/>
                <a:ea typeface="Arial"/>
                <a:cs typeface="Arial"/>
                <a:sym typeface="Arial"/>
              </a:rPr>
              <a:t>Manage Emergency Check-In</a:t>
            </a:r>
            <a:endParaRPr lang="en-US" sz="4400" b="1" i="0" u="none" strike="noStrike" cap="none" dirty="0">
              <a:solidFill>
                <a:srgbClr val="174360"/>
              </a:solidFill>
              <a:latin typeface="Arial"/>
              <a:ea typeface="Arial"/>
              <a:cs typeface="Arial"/>
              <a:sym typeface="Arial"/>
            </a:endParaRPr>
          </a:p>
        </p:txBody>
      </p:sp>
      <p:sp>
        <p:nvSpPr>
          <p:cNvPr id="10" name="Shape 475"/>
          <p:cNvSpPr/>
          <p:nvPr/>
        </p:nvSpPr>
        <p:spPr>
          <a:xfrm>
            <a:off x="926000" y="1567982"/>
            <a:ext cx="6186000" cy="4617665"/>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pic>
        <p:nvPicPr>
          <p:cNvPr id="2" name="Picture 1" descr="Screen Shot 2017-02-21 at 12.45.06 PM.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51499" y="1718747"/>
            <a:ext cx="1978193" cy="27052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135523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hape 480"/>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dirty="0" smtClean="0">
                <a:solidFill>
                  <a:srgbClr val="174360"/>
                </a:solidFill>
                <a:latin typeface="Arial"/>
                <a:ea typeface="Arial"/>
                <a:cs typeface="Arial"/>
                <a:sym typeface="Arial"/>
              </a:rPr>
              <a:t>Manage Emergency Check-In: By Person</a:t>
            </a:r>
            <a:endParaRPr lang="en-US" sz="4400" b="1" i="0" u="none" strike="noStrike" cap="none" dirty="0">
              <a:solidFill>
                <a:srgbClr val="174360"/>
              </a:solidFill>
              <a:latin typeface="Arial"/>
              <a:ea typeface="Arial"/>
              <a:cs typeface="Arial"/>
              <a:sym typeface="Arial"/>
            </a:endParaRPr>
          </a:p>
        </p:txBody>
      </p:sp>
      <p:grpSp>
        <p:nvGrpSpPr>
          <p:cNvPr id="10" name="Group 9"/>
          <p:cNvGrpSpPr/>
          <p:nvPr/>
        </p:nvGrpSpPr>
        <p:grpSpPr>
          <a:xfrm>
            <a:off x="431285" y="1633169"/>
            <a:ext cx="7413225" cy="4759454"/>
            <a:chOff x="567256" y="1633169"/>
            <a:chExt cx="7081306" cy="4528570"/>
          </a:xfrm>
        </p:grpSpPr>
        <p:grpSp>
          <p:nvGrpSpPr>
            <p:cNvPr id="9" name="Group 8"/>
            <p:cNvGrpSpPr/>
            <p:nvPr/>
          </p:nvGrpSpPr>
          <p:grpSpPr>
            <a:xfrm>
              <a:off x="682710" y="1748353"/>
              <a:ext cx="6835970" cy="4228079"/>
              <a:chOff x="1197794" y="2005811"/>
              <a:chExt cx="5849097" cy="3649424"/>
            </a:xfrm>
          </p:grpSpPr>
          <p:pic>
            <p:nvPicPr>
              <p:cNvPr id="7" name="Picture 6" descr="Screen Shot 2017-02-21 at 12.43.55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97794" y="2020242"/>
                <a:ext cx="5849097" cy="3634993"/>
              </a:xfrm>
              <a:prstGeom prst="rect">
                <a:avLst/>
              </a:prstGeom>
            </p:spPr>
          </p:pic>
          <p:pic>
            <p:nvPicPr>
              <p:cNvPr id="8" name="Picture 7" descr="Screen Shot 2017-02-21 at 12.45.47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71530" y="2005811"/>
                <a:ext cx="1654451" cy="297159"/>
              </a:xfrm>
              <a:prstGeom prst="rect">
                <a:avLst/>
              </a:prstGeom>
            </p:spPr>
          </p:pic>
        </p:grpSp>
        <p:sp>
          <p:nvSpPr>
            <p:cNvPr id="6" name="Shape 475"/>
            <p:cNvSpPr/>
            <p:nvPr/>
          </p:nvSpPr>
          <p:spPr>
            <a:xfrm>
              <a:off x="567256" y="1633169"/>
              <a:ext cx="7081306" cy="4528570"/>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83366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480"/>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dirty="0" smtClean="0">
                <a:solidFill>
                  <a:srgbClr val="174360"/>
                </a:solidFill>
                <a:latin typeface="Arial"/>
                <a:ea typeface="Arial"/>
                <a:cs typeface="Arial"/>
                <a:sym typeface="Arial"/>
              </a:rPr>
              <a:t>Manage Emergency Check-In: By Location</a:t>
            </a:r>
            <a:endParaRPr lang="en-US" sz="4400" b="1" i="0" u="none" strike="noStrike" cap="none" dirty="0">
              <a:solidFill>
                <a:srgbClr val="174360"/>
              </a:solidFill>
              <a:latin typeface="Arial"/>
              <a:ea typeface="Arial"/>
              <a:cs typeface="Arial"/>
              <a:sym typeface="Arial"/>
            </a:endParaRPr>
          </a:p>
        </p:txBody>
      </p:sp>
      <p:sp>
        <p:nvSpPr>
          <p:cNvPr id="6" name="Shape 475"/>
          <p:cNvSpPr/>
          <p:nvPr/>
        </p:nvSpPr>
        <p:spPr>
          <a:xfrm>
            <a:off x="851445" y="1538100"/>
            <a:ext cx="6380084" cy="4984396"/>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grpSp>
        <p:nvGrpSpPr>
          <p:cNvPr id="2" name="Group 1"/>
          <p:cNvGrpSpPr/>
          <p:nvPr/>
        </p:nvGrpSpPr>
        <p:grpSpPr>
          <a:xfrm>
            <a:off x="985763" y="1700940"/>
            <a:ext cx="6108957" cy="4710220"/>
            <a:chOff x="1106667" y="1717213"/>
            <a:chExt cx="6772795" cy="5178807"/>
          </a:xfrm>
        </p:grpSpPr>
        <p:pic>
          <p:nvPicPr>
            <p:cNvPr id="5" name="Picture 4" descr="2017-02-14_1213_1024.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06667" y="1717213"/>
              <a:ext cx="6772795" cy="5178807"/>
            </a:xfrm>
            <a:prstGeom prst="rect">
              <a:avLst/>
            </a:prstGeom>
          </p:spPr>
        </p:pic>
        <p:pic>
          <p:nvPicPr>
            <p:cNvPr id="7" name="Picture 6" descr="Screen Shot 2017-02-21 at 12.45.06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38955" y="1718747"/>
              <a:ext cx="1978193" cy="270522"/>
            </a:xfrm>
            <a:prstGeom prst="rect">
              <a:avLst/>
            </a:prstGeom>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66698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48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dirty="0" smtClean="0">
                <a:solidFill>
                  <a:srgbClr val="174360"/>
                </a:solidFill>
                <a:latin typeface="Arial"/>
                <a:ea typeface="Arial"/>
                <a:cs typeface="Arial"/>
                <a:sym typeface="Arial"/>
              </a:rPr>
              <a:t>Manage Emergency Check-In: Mobile Application</a:t>
            </a:r>
            <a:endParaRPr lang="en-US" sz="4400" b="1" i="0" u="none" strike="noStrike" cap="none" dirty="0">
              <a:solidFill>
                <a:srgbClr val="174360"/>
              </a:solidFill>
              <a:latin typeface="Arial"/>
              <a:ea typeface="Arial"/>
              <a:cs typeface="Arial"/>
              <a:sym typeface="Arial"/>
            </a:endParaRPr>
          </a:p>
        </p:txBody>
      </p:sp>
      <p:grpSp>
        <p:nvGrpSpPr>
          <p:cNvPr id="10" name="Group 9"/>
          <p:cNvGrpSpPr/>
          <p:nvPr/>
        </p:nvGrpSpPr>
        <p:grpSpPr>
          <a:xfrm>
            <a:off x="679800" y="1688344"/>
            <a:ext cx="2812561" cy="4853999"/>
            <a:chOff x="625520" y="1618736"/>
            <a:chExt cx="2947618" cy="5282553"/>
          </a:xfrm>
        </p:grpSpPr>
        <p:pic>
          <p:nvPicPr>
            <p:cNvPr id="6" name="Picture 5" descr="map_720.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97675" y="1688345"/>
              <a:ext cx="2875463" cy="5111934"/>
            </a:xfrm>
            <a:prstGeom prst="rect">
              <a:avLst/>
            </a:prstGeom>
          </p:spPr>
        </p:pic>
        <p:sp>
          <p:nvSpPr>
            <p:cNvPr id="7" name="Shape 475"/>
            <p:cNvSpPr/>
            <p:nvPr/>
          </p:nvSpPr>
          <p:spPr>
            <a:xfrm>
              <a:off x="625520" y="1618736"/>
              <a:ext cx="2947618" cy="5282553"/>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r>
                <a:rPr lang="en-US" sz="1800" dirty="0" smtClean="0">
                  <a:solidFill>
                    <a:schemeClr val="dk1"/>
                  </a:solidFill>
                  <a:latin typeface="Calibri"/>
                  <a:ea typeface="Calibri"/>
                  <a:cs typeface="Calibri"/>
                  <a:sym typeface="Calibri"/>
                </a:rPr>
                <a:t>v</a:t>
              </a:r>
              <a:endParaRPr sz="1800" dirty="0">
                <a:solidFill>
                  <a:schemeClr val="dk1"/>
                </a:solidFill>
                <a:latin typeface="Calibri"/>
                <a:ea typeface="Calibri"/>
                <a:cs typeface="Calibri"/>
                <a:sym typeface="Calibri"/>
              </a:endParaRPr>
            </a:p>
          </p:txBody>
        </p:sp>
      </p:grpSp>
      <p:grpSp>
        <p:nvGrpSpPr>
          <p:cNvPr id="9" name="Group 8"/>
          <p:cNvGrpSpPr/>
          <p:nvPr/>
        </p:nvGrpSpPr>
        <p:grpSpPr>
          <a:xfrm>
            <a:off x="4403061" y="1688343"/>
            <a:ext cx="2812561" cy="4853999"/>
            <a:chOff x="4594948" y="1626833"/>
            <a:chExt cx="2947618" cy="5282553"/>
          </a:xfrm>
        </p:grpSpPr>
        <p:pic>
          <p:nvPicPr>
            <p:cNvPr id="5" name="Picture 4" descr="img_9202__1__720.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09379" y="1688345"/>
              <a:ext cx="2875463" cy="5111934"/>
            </a:xfrm>
            <a:prstGeom prst="rect">
              <a:avLst/>
            </a:prstGeom>
          </p:spPr>
        </p:pic>
        <p:sp>
          <p:nvSpPr>
            <p:cNvPr id="8" name="Shape 475"/>
            <p:cNvSpPr/>
            <p:nvPr/>
          </p:nvSpPr>
          <p:spPr>
            <a:xfrm>
              <a:off x="4594948" y="1626833"/>
              <a:ext cx="2947618" cy="5282553"/>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dirty="0">
                <a:solidFill>
                  <a:schemeClr val="dk1"/>
                </a:solidFill>
                <a:latin typeface="Calibri"/>
                <a:ea typeface="Calibri"/>
                <a:cs typeface="Calibri"/>
                <a:sym typeface="Calibri"/>
              </a:endParaRP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6455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hape 480"/>
          <p:cNvSpPr txBox="1">
            <a:spLocks noGrp="1"/>
          </p:cNvSpPr>
          <p:nvPr>
            <p:ph type="title"/>
          </p:nvPr>
        </p:nvSpPr>
        <p:spPr>
          <a:xfrm>
            <a:off x="0" y="31289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dirty="0" smtClean="0">
                <a:solidFill>
                  <a:srgbClr val="174360"/>
                </a:solidFill>
                <a:latin typeface="Arial"/>
                <a:ea typeface="Arial"/>
                <a:cs typeface="Arial"/>
                <a:sym typeface="Arial"/>
              </a:rPr>
              <a:t>Emergency Check-In: </a:t>
            </a:r>
            <a:br>
              <a:rPr lang="en-US" sz="4400" b="1" i="0" u="none" strike="noStrike" cap="none" dirty="0" smtClean="0">
                <a:solidFill>
                  <a:srgbClr val="174360"/>
                </a:solidFill>
                <a:latin typeface="Arial"/>
                <a:ea typeface="Arial"/>
                <a:cs typeface="Arial"/>
                <a:sym typeface="Arial"/>
              </a:rPr>
            </a:br>
            <a:r>
              <a:rPr lang="en-US" sz="4400" b="1" i="0" u="none" strike="noStrike" cap="none" dirty="0" smtClean="0">
                <a:solidFill>
                  <a:srgbClr val="174360"/>
                </a:solidFill>
                <a:latin typeface="Arial"/>
                <a:ea typeface="Arial"/>
                <a:cs typeface="Arial"/>
                <a:sym typeface="Arial"/>
              </a:rPr>
              <a:t>(Member Menu)</a:t>
            </a:r>
            <a:endParaRPr lang="en-US" sz="4400" b="1" i="0" u="none" strike="noStrike" cap="none" dirty="0">
              <a:solidFill>
                <a:srgbClr val="174360"/>
              </a:solidFill>
              <a:latin typeface="Arial"/>
              <a:ea typeface="Arial"/>
              <a:cs typeface="Arial"/>
              <a:sym typeface="Arial"/>
            </a:endParaRPr>
          </a:p>
        </p:txBody>
      </p:sp>
      <p:grpSp>
        <p:nvGrpSpPr>
          <p:cNvPr id="16" name="Group 15"/>
          <p:cNvGrpSpPr/>
          <p:nvPr/>
        </p:nvGrpSpPr>
        <p:grpSpPr>
          <a:xfrm>
            <a:off x="852972" y="1688344"/>
            <a:ext cx="2812561" cy="4897196"/>
            <a:chOff x="679800" y="1688344"/>
            <a:chExt cx="2812561" cy="4853999"/>
          </a:xfrm>
        </p:grpSpPr>
        <p:sp>
          <p:nvSpPr>
            <p:cNvPr id="8" name="Shape 475"/>
            <p:cNvSpPr/>
            <p:nvPr/>
          </p:nvSpPr>
          <p:spPr>
            <a:xfrm>
              <a:off x="679800" y="1688344"/>
              <a:ext cx="2812561" cy="4853999"/>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r>
                <a:rPr lang="en-US" sz="1800" dirty="0" smtClean="0">
                  <a:solidFill>
                    <a:schemeClr val="dk1"/>
                  </a:solidFill>
                  <a:latin typeface="Calibri"/>
                  <a:ea typeface="Calibri"/>
                  <a:cs typeface="Calibri"/>
                  <a:sym typeface="Calibri"/>
                </a:rPr>
                <a:t>v</a:t>
              </a:r>
              <a:endParaRPr sz="1800" dirty="0">
                <a:solidFill>
                  <a:schemeClr val="dk1"/>
                </a:solidFill>
                <a:latin typeface="Calibri"/>
                <a:ea typeface="Calibri"/>
                <a:cs typeface="Calibri"/>
                <a:sym typeface="Calibri"/>
              </a:endParaRPr>
            </a:p>
          </p:txBody>
        </p:sp>
        <p:pic>
          <p:nvPicPr>
            <p:cNvPr id="12" name="Picture 11" descr="img_9200__2__720.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6386" y="1766736"/>
              <a:ext cx="2642188" cy="4697222"/>
            </a:xfrm>
            <a:prstGeom prst="rect">
              <a:avLst/>
            </a:prstGeom>
          </p:spPr>
        </p:pic>
      </p:grpSp>
      <p:grpSp>
        <p:nvGrpSpPr>
          <p:cNvPr id="15" name="Group 14"/>
          <p:cNvGrpSpPr/>
          <p:nvPr/>
        </p:nvGrpSpPr>
        <p:grpSpPr>
          <a:xfrm>
            <a:off x="4602876" y="1731541"/>
            <a:ext cx="2812561" cy="4853999"/>
            <a:chOff x="4371976" y="1731541"/>
            <a:chExt cx="2812561" cy="4853999"/>
          </a:xfrm>
        </p:grpSpPr>
        <p:sp>
          <p:nvSpPr>
            <p:cNvPr id="13" name="Shape 475"/>
            <p:cNvSpPr/>
            <p:nvPr/>
          </p:nvSpPr>
          <p:spPr>
            <a:xfrm>
              <a:off x="4371976" y="1731541"/>
              <a:ext cx="2812561" cy="4853999"/>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dirty="0">
                <a:solidFill>
                  <a:schemeClr val="dk1"/>
                </a:solidFill>
                <a:latin typeface="Calibri"/>
                <a:ea typeface="Calibri"/>
                <a:cs typeface="Calibri"/>
                <a:sym typeface="Calibri"/>
              </a:endParaRPr>
            </a:p>
          </p:txBody>
        </p:sp>
        <p:pic>
          <p:nvPicPr>
            <p:cNvPr id="14" name="Picture 13" descr="img_9201__3__720.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44131" y="1781388"/>
              <a:ext cx="2678037" cy="4760955"/>
            </a:xfrm>
            <a:prstGeom prst="rect">
              <a:avLst/>
            </a:prstGeom>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94936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22"/>
        <p:cNvGrpSpPr/>
        <p:nvPr/>
      </p:nvGrpSpPr>
      <p:grpSpPr>
        <a:xfrm>
          <a:off x="0" y="0"/>
          <a:ext cx="0" cy="0"/>
          <a:chOff x="0" y="0"/>
          <a:chExt cx="0" cy="0"/>
        </a:xfrm>
      </p:grpSpPr>
      <p:pic>
        <p:nvPicPr>
          <p:cNvPr id="523" name="Shape 523"/>
          <p:cNvPicPr preferRelativeResize="0"/>
          <p:nvPr/>
        </p:nvPicPr>
        <p:blipFill rotWithShape="1">
          <a:blip r:embed="rId3">
            <a:alphaModFix/>
          </a:blip>
          <a:srcRect/>
          <a:stretch/>
        </p:blipFill>
        <p:spPr>
          <a:xfrm>
            <a:off x="208056" y="1240274"/>
            <a:ext cx="5486399" cy="4783455"/>
          </a:xfrm>
          <a:prstGeom prst="rect">
            <a:avLst/>
          </a:prstGeom>
          <a:noFill/>
          <a:ln>
            <a:noFill/>
          </a:ln>
        </p:spPr>
      </p:pic>
      <p:sp>
        <p:nvSpPr>
          <p:cNvPr id="524" name="Shape 524"/>
          <p:cNvSpPr txBox="1"/>
          <p:nvPr/>
        </p:nvSpPr>
        <p:spPr>
          <a:xfrm>
            <a:off x="0" y="401558"/>
            <a:ext cx="8255217"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a:solidFill>
                  <a:srgbClr val="125573"/>
                </a:solidFill>
                <a:latin typeface="Arial"/>
                <a:ea typeface="Arial"/>
                <a:cs typeface="Arial"/>
                <a:sym typeface="Arial"/>
              </a:rPr>
              <a:t>Mobile Applications</a:t>
            </a:r>
          </a:p>
        </p:txBody>
      </p:sp>
      <p:sp>
        <p:nvSpPr>
          <p:cNvPr id="525" name="Shape 525"/>
          <p:cNvSpPr txBox="1"/>
          <p:nvPr/>
        </p:nvSpPr>
        <p:spPr>
          <a:xfrm>
            <a:off x="5790192" y="2726599"/>
            <a:ext cx="2316565" cy="203132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Arial"/>
                <a:ea typeface="Arial"/>
                <a:cs typeface="Arial"/>
                <a:sym typeface="Arial"/>
              </a:rPr>
              <a:t>Manage all officer functions from on the go!  Members can also view all GIN communications, and answer questions</a:t>
            </a:r>
          </a:p>
        </p:txBody>
      </p:sp>
      <p:sp>
        <p:nvSpPr>
          <p:cNvPr id="526" name="Shape 526"/>
          <p:cNvSpPr/>
          <p:nvPr/>
        </p:nvSpPr>
        <p:spPr>
          <a:xfrm>
            <a:off x="5790192" y="2463800"/>
            <a:ext cx="2276248" cy="2556923"/>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100" b="1" i="0" u="none" strike="noStrike" cap="none">
                <a:solidFill>
                  <a:srgbClr val="174360"/>
                </a:solidFill>
                <a:latin typeface="Arial"/>
                <a:ea typeface="Arial"/>
                <a:cs typeface="Arial"/>
                <a:sym typeface="Arial"/>
              </a:rPr>
              <a:t>How do I add new users to the GINsystem?</a:t>
            </a:r>
          </a:p>
        </p:txBody>
      </p:sp>
      <p:sp>
        <p:nvSpPr>
          <p:cNvPr id="143" name="Shape 143"/>
          <p:cNvSpPr txBox="1">
            <a:spLocks noGrp="1"/>
          </p:cNvSpPr>
          <p:nvPr>
            <p:ph type="body" idx="1"/>
          </p:nvPr>
        </p:nvSpPr>
        <p:spPr>
          <a:xfrm>
            <a:off x="457200" y="1600200"/>
            <a:ext cx="7772400" cy="44200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89C688"/>
              </a:buClr>
              <a:buSzPct val="25000"/>
              <a:buFont typeface="Arial"/>
              <a:buNone/>
            </a:pPr>
            <a:r>
              <a:rPr lang="en-US" sz="3200" b="0" i="0" u="none" strike="noStrike" cap="none" dirty="0">
                <a:solidFill>
                  <a:srgbClr val="89C688"/>
                </a:solidFill>
                <a:latin typeface="Arial"/>
                <a:ea typeface="Arial"/>
                <a:cs typeface="Arial"/>
                <a:sym typeface="Arial"/>
              </a:rPr>
              <a:t>All users add themselves!</a:t>
            </a:r>
          </a:p>
          <a:p>
            <a:pPr marL="0" marR="0" lvl="0" indent="0" algn="ctr" rtl="0">
              <a:spcBef>
                <a:spcPts val="640"/>
              </a:spcBef>
              <a:spcAft>
                <a:spcPts val="0"/>
              </a:spcAft>
              <a:buClr>
                <a:schemeClr val="dk1"/>
              </a:buClr>
              <a:buSzPct val="25000"/>
              <a:buFont typeface="Arial"/>
              <a:buNone/>
            </a:pPr>
            <a:endParaRPr sz="3200" b="0" i="0" u="none" strike="noStrike" cap="none" dirty="0">
              <a:solidFill>
                <a:srgbClr val="78BD76"/>
              </a:solidFill>
              <a:latin typeface="Arial"/>
              <a:ea typeface="Arial"/>
              <a:cs typeface="Arial"/>
              <a:sym typeface="Arial"/>
            </a:endParaRP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dirty="0">
                <a:solidFill>
                  <a:schemeClr val="dk1"/>
                </a:solidFill>
                <a:latin typeface="Arial"/>
                <a:ea typeface="Arial"/>
                <a:cs typeface="Arial"/>
                <a:sym typeface="Arial"/>
              </a:rPr>
              <a:t>Login with their</a:t>
            </a:r>
            <a:r>
              <a:rPr lang="en-US" sz="3200" b="0" i="0" u="none" strike="noStrike" cap="none" dirty="0" smtClean="0">
                <a:solidFill>
                  <a:schemeClr val="dk1"/>
                </a:solidFill>
                <a:latin typeface="Arial"/>
                <a:ea typeface="Arial"/>
                <a:cs typeface="Arial"/>
                <a:sym typeface="Arial"/>
              </a:rPr>
              <a:t> </a:t>
            </a:r>
            <a:r>
              <a:rPr lang="en-US" dirty="0" smtClean="0"/>
              <a:t>Golden Key </a:t>
            </a:r>
            <a:r>
              <a:rPr lang="en-US" sz="3200" b="0" i="0" u="none" strike="noStrike" cap="none" dirty="0" smtClean="0">
                <a:solidFill>
                  <a:schemeClr val="dk1"/>
                </a:solidFill>
                <a:latin typeface="Arial"/>
                <a:ea typeface="Arial"/>
                <a:cs typeface="Arial"/>
                <a:sym typeface="Arial"/>
              </a:rPr>
              <a:t>username </a:t>
            </a:r>
            <a:r>
              <a:rPr lang="en-US" sz="3200" b="0" i="0" u="none" strike="noStrike" cap="none" dirty="0">
                <a:solidFill>
                  <a:schemeClr val="dk1"/>
                </a:solidFill>
                <a:latin typeface="Arial"/>
                <a:ea typeface="Arial"/>
                <a:cs typeface="Arial"/>
                <a:sym typeface="Arial"/>
              </a:rPr>
              <a:t>and password</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dirty="0">
                <a:solidFill>
                  <a:schemeClr val="dk1"/>
                </a:solidFill>
                <a:latin typeface="Arial"/>
                <a:ea typeface="Arial"/>
                <a:cs typeface="Arial"/>
                <a:sym typeface="Arial"/>
              </a:rPr>
              <a:t>Accept terms of use</a:t>
            </a:r>
          </a:p>
          <a:p>
            <a:pPr marL="514350" marR="0" lvl="0" indent="-514350" algn="l" rtl="0">
              <a:spcBef>
                <a:spcPts val="640"/>
              </a:spcBef>
              <a:spcAft>
                <a:spcPts val="0"/>
              </a:spcAft>
              <a:buClr>
                <a:schemeClr val="dk1"/>
              </a:buClr>
              <a:buSzPct val="100000"/>
              <a:buFont typeface="Arial"/>
              <a:buAutoNum type="arabicPeriod"/>
            </a:pPr>
            <a:r>
              <a:rPr lang="en-US" sz="3200" b="0" i="0" u="none" strike="noStrike" cap="none" dirty="0">
                <a:solidFill>
                  <a:schemeClr val="dk1"/>
                </a:solidFill>
                <a:latin typeface="Arial"/>
                <a:ea typeface="Arial"/>
                <a:cs typeface="Arial"/>
                <a:sym typeface="Arial"/>
              </a:rPr>
              <a:t>Verify and Save profile information</a:t>
            </a:r>
          </a:p>
          <a:p>
            <a:pPr marL="0" marR="0" lvl="0" indent="0" algn="ctr" rtl="0">
              <a:spcBef>
                <a:spcPts val="640"/>
              </a:spcBef>
              <a:buClr>
                <a:schemeClr val="dk1"/>
              </a:buClr>
              <a:buSzPct val="25000"/>
              <a:buFont typeface="Arial"/>
              <a:buNone/>
            </a:pPr>
            <a:endParaRPr sz="3200" b="0" i="0" u="none" strike="noStrike" cap="none" dirty="0">
              <a:solidFill>
                <a:srgbClr val="78BD76"/>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60226" cy="1143000"/>
          </a:xfrm>
        </p:spPr>
        <p:txBody>
          <a:bodyPr/>
          <a:lstStyle/>
          <a:p>
            <a:r>
              <a:rPr lang="en-US" dirty="0" smtClean="0"/>
              <a:t>Chapter Websites</a:t>
            </a:r>
            <a:endParaRPr lang="en-US" dirty="0"/>
          </a:p>
        </p:txBody>
      </p:sp>
      <p:sp>
        <p:nvSpPr>
          <p:cNvPr id="3" name="Content Placeholder 2"/>
          <p:cNvSpPr>
            <a:spLocks noGrp="1"/>
          </p:cNvSpPr>
          <p:nvPr>
            <p:ph idx="1"/>
          </p:nvPr>
        </p:nvSpPr>
        <p:spPr>
          <a:xfrm>
            <a:off x="487201" y="1435257"/>
            <a:ext cx="7293012" cy="4525963"/>
          </a:xfrm>
        </p:spPr>
        <p:txBody>
          <a:bodyPr>
            <a:normAutofit/>
          </a:bodyPr>
          <a:lstStyle/>
          <a:p>
            <a:r>
              <a:rPr lang="en-US" dirty="0"/>
              <a:t>3</a:t>
            </a:r>
            <a:r>
              <a:rPr lang="en-US" sz="3200" dirty="0" smtClean="0"/>
              <a:t> Custom Designs</a:t>
            </a:r>
            <a:endParaRPr lang="en-US" sz="3200" dirty="0" smtClean="0"/>
          </a:p>
          <a:p>
            <a:r>
              <a:rPr lang="en-US" dirty="0" smtClean="0"/>
              <a:t>Golden Key </a:t>
            </a:r>
            <a:r>
              <a:rPr lang="en-US" sz="3200" dirty="0" smtClean="0"/>
              <a:t>Branding</a:t>
            </a:r>
            <a:endParaRPr lang="en-US" sz="3200" dirty="0" smtClean="0"/>
          </a:p>
          <a:p>
            <a:r>
              <a:rPr lang="en-US" sz="3200" dirty="0" smtClean="0"/>
              <a:t>P.A.R</a:t>
            </a:r>
          </a:p>
          <a:p>
            <a:r>
              <a:rPr lang="en-US" sz="3200" dirty="0" smtClean="0"/>
              <a:t>Let’s take a look…</a:t>
            </a:r>
            <a:endParaRPr lang="en-US" sz="3200" dirty="0"/>
          </a:p>
        </p:txBody>
      </p:sp>
      <p:sp>
        <p:nvSpPr>
          <p:cNvPr id="4" name="TextBox 3"/>
          <p:cNvSpPr txBox="1"/>
          <p:nvPr/>
        </p:nvSpPr>
        <p:spPr>
          <a:xfrm>
            <a:off x="8974667" y="3683000"/>
            <a:ext cx="184666"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46037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935163" y="1520825"/>
            <a:ext cx="5080000" cy="3810000"/>
          </a:xfrm>
          <a:prstGeom prst="rect">
            <a:avLst/>
          </a:prstGeom>
          <a:noFill/>
          <a:ln w="9525">
            <a:noFill/>
            <a:miter lim="800000"/>
            <a:headEnd/>
            <a:tailEnd/>
          </a:ln>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8471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543050" y="1393825"/>
            <a:ext cx="5080000" cy="3810000"/>
          </a:xfrm>
          <a:prstGeom prst="rect">
            <a:avLst/>
          </a:prstGeom>
          <a:noFill/>
          <a:ln w="9525">
            <a:noFill/>
            <a:miter lim="800000"/>
            <a:headEnd/>
            <a:tailEnd/>
          </a:ln>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81418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543050" y="1214438"/>
            <a:ext cx="5080000" cy="3810000"/>
          </a:xfrm>
          <a:prstGeom prst="rect">
            <a:avLst/>
          </a:prstGeom>
          <a:noFill/>
          <a:ln w="9525">
            <a:noFill/>
            <a:miter lim="800000"/>
            <a:headEnd/>
            <a:tailEnd/>
          </a:ln>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76296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94763" y="1254413"/>
            <a:ext cx="3124200" cy="4737100"/>
          </a:xfrm>
          <a:prstGeom prst="rect">
            <a:avLst/>
          </a:prstGeom>
        </p:spPr>
      </p:pic>
      <p:sp>
        <p:nvSpPr>
          <p:cNvPr id="5" name="Up Arrow 4"/>
          <p:cNvSpPr/>
          <p:nvPr/>
        </p:nvSpPr>
        <p:spPr>
          <a:xfrm rot="18096553">
            <a:off x="5694478" y="4572262"/>
            <a:ext cx="838200" cy="2091731"/>
          </a:xfrm>
          <a:prstGeom prst="upArrow">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0"/>
            <a:ext cx="8229600" cy="1143000"/>
          </a:xfrm>
        </p:spPr>
        <p:txBody>
          <a:bodyPr/>
          <a:lstStyle/>
          <a:p>
            <a:r>
              <a:rPr lang="nl-NL" b="1" dirty="0" smtClean="0"/>
              <a:t>How do I edit my website?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5592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kk.png"/>
          <p:cNvPicPr>
            <a:picLocks noChangeAspect="1"/>
          </p:cNvPicPr>
          <p:nvPr/>
        </p:nvPicPr>
        <p:blipFill>
          <a:blip r:embed="rId2"/>
          <a:stretch>
            <a:fillRect/>
          </a:stretch>
        </p:blipFill>
        <p:spPr>
          <a:xfrm>
            <a:off x="264240" y="625820"/>
            <a:ext cx="7221430" cy="578897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4939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khs.png"/>
          <p:cNvPicPr>
            <a:picLocks noChangeAspect="1"/>
          </p:cNvPicPr>
          <p:nvPr/>
        </p:nvPicPr>
        <p:blipFill>
          <a:blip r:embed="rId2"/>
          <a:stretch>
            <a:fillRect/>
          </a:stretch>
        </p:blipFill>
        <p:spPr>
          <a:xfrm>
            <a:off x="784198" y="1468431"/>
            <a:ext cx="6237354" cy="379963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3318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5-05-13 at 2.27.37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0008" y="996875"/>
            <a:ext cx="7580207" cy="484650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48097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0119" y="2250248"/>
            <a:ext cx="3635546" cy="2480097"/>
          </a:xfrm>
        </p:spPr>
        <p:txBody>
          <a:bodyPr/>
          <a:lstStyle/>
          <a:p>
            <a:r>
              <a:rPr lang="en-US" sz="3200" dirty="0" smtClean="0"/>
              <a:t>Edit Slide</a:t>
            </a:r>
          </a:p>
          <a:p>
            <a:r>
              <a:rPr lang="en-US" sz="3200" dirty="0" smtClean="0"/>
              <a:t>Crop Slide</a:t>
            </a:r>
          </a:p>
          <a:p>
            <a:r>
              <a:rPr lang="en-US" sz="3200" dirty="0" smtClean="0"/>
              <a:t>Move Slide</a:t>
            </a:r>
          </a:p>
          <a:p>
            <a:r>
              <a:rPr lang="en-US" sz="3200" dirty="0" smtClean="0"/>
              <a:t>Delete Slide</a:t>
            </a:r>
          </a:p>
          <a:p>
            <a:endParaRPr lang="en-US" dirty="0"/>
          </a:p>
        </p:txBody>
      </p:sp>
      <p:pic>
        <p:nvPicPr>
          <p:cNvPr id="4" name="Picture 3" descr="gke.png"/>
          <p:cNvPicPr>
            <a:picLocks noChangeAspect="1"/>
          </p:cNvPicPr>
          <p:nvPr/>
        </p:nvPicPr>
        <p:blipFill>
          <a:blip r:embed="rId3"/>
          <a:stretch>
            <a:fillRect/>
          </a:stretch>
        </p:blipFill>
        <p:spPr>
          <a:xfrm>
            <a:off x="1247114" y="1828800"/>
            <a:ext cx="2984500" cy="3200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0495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a:defRPr/>
            </a:pPr>
            <a:r>
              <a:rPr lang="nl-NL" spc="-150" dirty="0"/>
              <a:t>Photo Editor</a:t>
            </a:r>
          </a:p>
        </p:txBody>
      </p:sp>
      <p:pic>
        <p:nvPicPr>
          <p:cNvPr id="4" name="Picture 3" descr="Screen Shot 2015-05-13 at 2.31.23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0017" y="1260092"/>
            <a:ext cx="6856057" cy="519787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6042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100" b="1" i="0" u="none" strike="noStrike" cap="none">
                <a:solidFill>
                  <a:srgbClr val="174360"/>
                </a:solidFill>
                <a:latin typeface="Arial"/>
                <a:ea typeface="Arial"/>
                <a:cs typeface="Arial"/>
                <a:sym typeface="Arial"/>
              </a:rPr>
              <a:t>Member Types and Access Levels </a:t>
            </a:r>
          </a:p>
        </p:txBody>
      </p:sp>
      <p:pic>
        <p:nvPicPr>
          <p:cNvPr id="151" name="Shape 151"/>
          <p:cNvPicPr preferRelativeResize="0"/>
          <p:nvPr/>
        </p:nvPicPr>
        <p:blipFill rotWithShape="1">
          <a:blip r:embed="rId3">
            <a:alphaModFix/>
          </a:blip>
          <a:srcRect/>
          <a:stretch/>
        </p:blipFill>
        <p:spPr>
          <a:xfrm>
            <a:off x="399865" y="1655289"/>
            <a:ext cx="7474797" cy="4018275"/>
          </a:xfrm>
          <a:prstGeom prst="rect">
            <a:avLst/>
          </a:prstGeom>
          <a:noFill/>
          <a:ln>
            <a:noFill/>
          </a:ln>
        </p:spPr>
      </p:pic>
      <p:sp>
        <p:nvSpPr>
          <p:cNvPr id="152" name="Shape 152"/>
          <p:cNvSpPr/>
          <p:nvPr/>
        </p:nvSpPr>
        <p:spPr>
          <a:xfrm>
            <a:off x="399865" y="1655289"/>
            <a:ext cx="7474797" cy="4028687"/>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5-05-13 at 2.32.55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0007" y="450033"/>
            <a:ext cx="7760211" cy="593156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18788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5-05-13 at 2.37.10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90010" y="467830"/>
            <a:ext cx="7510205" cy="587013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52367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49"/>
            <a:ext cx="8229600" cy="1143000"/>
          </a:xfrm>
        </p:spPr>
        <p:txBody>
          <a:bodyPr/>
          <a:lstStyle/>
          <a:p>
            <a:r>
              <a:rPr lang="en-US" dirty="0" smtClean="0"/>
              <a:t>Homepage Photo</a:t>
            </a:r>
            <a:endParaRPr lang="en-US" dirty="0"/>
          </a:p>
        </p:txBody>
      </p:sp>
      <p:pic>
        <p:nvPicPr>
          <p:cNvPr id="5" name="Picture 4" descr="gkhp.png"/>
          <p:cNvPicPr>
            <a:picLocks noChangeAspect="1"/>
          </p:cNvPicPr>
          <p:nvPr/>
        </p:nvPicPr>
        <p:blipFill>
          <a:blip r:embed="rId2"/>
          <a:stretch>
            <a:fillRect/>
          </a:stretch>
        </p:blipFill>
        <p:spPr>
          <a:xfrm>
            <a:off x="605196" y="2080678"/>
            <a:ext cx="6953361" cy="319036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97309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Interior Page Slideshow</a:t>
            </a:r>
            <a:endParaRPr lang="en-US" dirty="0"/>
          </a:p>
        </p:txBody>
      </p:sp>
      <p:pic>
        <p:nvPicPr>
          <p:cNvPr id="5" name="Picture 4" descr="gkip.png"/>
          <p:cNvPicPr>
            <a:picLocks noChangeAspect="1"/>
          </p:cNvPicPr>
          <p:nvPr/>
        </p:nvPicPr>
        <p:blipFill>
          <a:blip r:embed="rId2"/>
          <a:stretch>
            <a:fillRect/>
          </a:stretch>
        </p:blipFill>
        <p:spPr>
          <a:xfrm>
            <a:off x="417669" y="1394102"/>
            <a:ext cx="7251697" cy="435242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13650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Chapter News</a:t>
            </a:r>
            <a:endParaRPr lang="en-US" dirty="0"/>
          </a:p>
        </p:txBody>
      </p:sp>
      <p:pic>
        <p:nvPicPr>
          <p:cNvPr id="4" name="Picture 3" descr="gkn.png"/>
          <p:cNvPicPr>
            <a:picLocks noChangeAspect="1"/>
          </p:cNvPicPr>
          <p:nvPr/>
        </p:nvPicPr>
        <p:blipFill>
          <a:blip r:embed="rId2"/>
          <a:stretch>
            <a:fillRect/>
          </a:stretch>
        </p:blipFill>
        <p:spPr>
          <a:xfrm>
            <a:off x="596672" y="2190167"/>
            <a:ext cx="7183506" cy="256365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02262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Chapter News</a:t>
            </a:r>
            <a:br>
              <a:rPr lang="en-US" dirty="0" smtClean="0"/>
            </a:br>
            <a:r>
              <a:rPr lang="en-US" sz="3200" dirty="0" smtClean="0"/>
              <a:t>Option 1 - Twitter</a:t>
            </a:r>
            <a:endParaRPr lang="en-US" sz="3200" dirty="0"/>
          </a:p>
        </p:txBody>
      </p:sp>
      <p:pic>
        <p:nvPicPr>
          <p:cNvPr id="5" name="Picture 4" descr="gknt.png"/>
          <p:cNvPicPr>
            <a:picLocks noChangeAspect="1"/>
          </p:cNvPicPr>
          <p:nvPr/>
        </p:nvPicPr>
        <p:blipFill>
          <a:blip r:embed="rId2"/>
          <a:stretch>
            <a:fillRect/>
          </a:stretch>
        </p:blipFill>
        <p:spPr>
          <a:xfrm>
            <a:off x="690434" y="2313543"/>
            <a:ext cx="7089743" cy="239700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62138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Chapter News</a:t>
            </a:r>
            <a:r>
              <a:rPr lang="en-US" dirty="0" smtClean="0"/>
              <a:t/>
            </a:r>
            <a:br>
              <a:rPr lang="en-US" dirty="0" smtClean="0"/>
            </a:br>
            <a:r>
              <a:rPr lang="en-US" dirty="0" smtClean="0"/>
              <a:t> </a:t>
            </a:r>
            <a:r>
              <a:rPr lang="en-US" sz="3600" dirty="0" smtClean="0"/>
              <a:t>Option 2 – Non</a:t>
            </a:r>
            <a:r>
              <a:rPr lang="en-US" sz="3600" dirty="0"/>
              <a:t>-</a:t>
            </a:r>
            <a:r>
              <a:rPr lang="en-US" sz="3600" dirty="0" smtClean="0"/>
              <a:t>Twitter</a:t>
            </a:r>
            <a:endParaRPr lang="en-US" sz="3600" dirty="0"/>
          </a:p>
        </p:txBody>
      </p:sp>
      <p:pic>
        <p:nvPicPr>
          <p:cNvPr id="5" name="Picture 4" descr="gkntt.png"/>
          <p:cNvPicPr>
            <a:picLocks noChangeAspect="1"/>
          </p:cNvPicPr>
          <p:nvPr/>
        </p:nvPicPr>
        <p:blipFill>
          <a:blip r:embed="rId2"/>
          <a:stretch>
            <a:fillRect/>
          </a:stretch>
        </p:blipFill>
        <p:spPr>
          <a:xfrm>
            <a:off x="716007" y="1503045"/>
            <a:ext cx="6740264" cy="500669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8261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pic>
        <p:nvPicPr>
          <p:cNvPr id="5" name="Picture 4" descr="gks.png"/>
          <p:cNvPicPr>
            <a:picLocks noChangeAspect="1"/>
          </p:cNvPicPr>
          <p:nvPr/>
        </p:nvPicPr>
        <p:blipFill>
          <a:blip r:embed="rId2"/>
          <a:stretch>
            <a:fillRect/>
          </a:stretch>
        </p:blipFill>
        <p:spPr>
          <a:xfrm>
            <a:off x="613718" y="1889898"/>
            <a:ext cx="7115315" cy="378128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4965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Locked Content</a:t>
            </a:r>
            <a:endParaRPr lang="en-US" dirty="0"/>
          </a:p>
        </p:txBody>
      </p:sp>
      <p:pic>
        <p:nvPicPr>
          <p:cNvPr id="5" name="Picture 4" descr="gkl.png"/>
          <p:cNvPicPr>
            <a:picLocks noChangeAspect="1"/>
          </p:cNvPicPr>
          <p:nvPr/>
        </p:nvPicPr>
        <p:blipFill>
          <a:blip r:embed="rId2"/>
          <a:stretch>
            <a:fillRect/>
          </a:stretch>
        </p:blipFill>
        <p:spPr>
          <a:xfrm>
            <a:off x="227801" y="2265892"/>
            <a:ext cx="8001799" cy="209712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66855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Partially Locked Content</a:t>
            </a:r>
            <a:endParaRPr lang="en-US" dirty="0"/>
          </a:p>
        </p:txBody>
      </p:sp>
      <p:pic>
        <p:nvPicPr>
          <p:cNvPr id="5" name="Picture 4" descr="gkpl.png"/>
          <p:cNvPicPr>
            <a:picLocks noChangeAspect="1"/>
          </p:cNvPicPr>
          <p:nvPr/>
        </p:nvPicPr>
        <p:blipFill>
          <a:blip r:embed="rId2"/>
          <a:stretch>
            <a:fillRect/>
          </a:stretch>
        </p:blipFill>
        <p:spPr>
          <a:xfrm>
            <a:off x="997294" y="1551164"/>
            <a:ext cx="6194735" cy="411008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7015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2714" y="1550427"/>
            <a:ext cx="7630628" cy="4550200"/>
          </a:xfrm>
          <a:prstGeom prst="rect">
            <a:avLst/>
          </a:prstGeom>
        </p:spPr>
      </p:pic>
      <p:sp>
        <p:nvSpPr>
          <p:cNvPr id="158" name="Shape 158"/>
          <p:cNvSpPr txBox="1"/>
          <p:nvPr/>
        </p:nvSpPr>
        <p:spPr>
          <a:xfrm>
            <a:off x="0" y="291994"/>
            <a:ext cx="8229600" cy="1143000"/>
          </a:xfrm>
          <a:prstGeom prst="rect">
            <a:avLst/>
          </a:prstGeom>
          <a:noFill/>
          <a:ln>
            <a:noFill/>
          </a:ln>
        </p:spPr>
        <p:txBody>
          <a:bodyPr lIns="91425" tIns="45700" rIns="91425" bIns="45700" anchor="t" anchorCtr="0">
            <a:noAutofit/>
          </a:bodyPr>
          <a:lstStyle/>
          <a:p>
            <a:pPr marL="0" marR="0" lvl="0" indent="0" algn="ctr" rtl="0">
              <a:spcBef>
                <a:spcPts val="0"/>
              </a:spcBef>
              <a:buClr>
                <a:srgbClr val="174360"/>
              </a:buClr>
              <a:buSzPct val="25000"/>
              <a:buFont typeface="Arial"/>
              <a:buNone/>
            </a:pPr>
            <a:r>
              <a:rPr lang="en-US" sz="4400" b="1">
                <a:solidFill>
                  <a:srgbClr val="174360"/>
                </a:solidFill>
                <a:latin typeface="Arial"/>
                <a:ea typeface="Arial"/>
                <a:cs typeface="Arial"/>
                <a:sym typeface="Arial"/>
              </a:rPr>
              <a:t>Home Page</a:t>
            </a:r>
          </a:p>
        </p:txBody>
      </p:sp>
      <p:sp>
        <p:nvSpPr>
          <p:cNvPr id="160" name="Shape 160"/>
          <p:cNvSpPr/>
          <p:nvPr/>
        </p:nvSpPr>
        <p:spPr>
          <a:xfrm>
            <a:off x="178513" y="1425275"/>
            <a:ext cx="7914028" cy="4750919"/>
          </a:xfrm>
          <a:prstGeom prst="frame">
            <a:avLst>
              <a:gd name="adj1" fmla="val 2611"/>
            </a:avLst>
          </a:prstGeom>
          <a:solidFill>
            <a:srgbClr val="6EC3BA"/>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New Pages</a:t>
            </a:r>
            <a:endParaRPr lang="en-US" dirty="0"/>
          </a:p>
        </p:txBody>
      </p:sp>
      <p:pic>
        <p:nvPicPr>
          <p:cNvPr id="7" name="Picture 6" descr="gkk.png"/>
          <p:cNvPicPr>
            <a:picLocks noChangeAspect="1"/>
          </p:cNvPicPr>
          <p:nvPr/>
        </p:nvPicPr>
        <p:blipFill>
          <a:blip r:embed="rId2"/>
          <a:stretch>
            <a:fillRect/>
          </a:stretch>
        </p:blipFill>
        <p:spPr>
          <a:xfrm>
            <a:off x="946152" y="1394102"/>
            <a:ext cx="6526300" cy="5231729"/>
          </a:xfrm>
          <a:prstGeom prst="rect">
            <a:avLst/>
          </a:prstGeom>
        </p:spPr>
      </p:pic>
      <p:sp>
        <p:nvSpPr>
          <p:cNvPr id="5" name="Up Arrow 4"/>
          <p:cNvSpPr/>
          <p:nvPr/>
        </p:nvSpPr>
        <p:spPr>
          <a:xfrm rot="14283463">
            <a:off x="2752843" y="3627976"/>
            <a:ext cx="466563" cy="997880"/>
          </a:xfrm>
          <a:prstGeom prst="upArrow">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413768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ko.png"/>
          <p:cNvPicPr>
            <a:picLocks noChangeAspect="1"/>
          </p:cNvPicPr>
          <p:nvPr/>
        </p:nvPicPr>
        <p:blipFill>
          <a:blip r:embed="rId2"/>
          <a:stretch>
            <a:fillRect/>
          </a:stretch>
        </p:blipFill>
        <p:spPr>
          <a:xfrm>
            <a:off x="213096" y="1009997"/>
            <a:ext cx="7694939" cy="472136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92716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Officers</a:t>
            </a:r>
            <a:endParaRPr lang="en-US" dirty="0"/>
          </a:p>
        </p:txBody>
      </p:sp>
      <p:pic>
        <p:nvPicPr>
          <p:cNvPr id="8" name="Picture 7" descr="Screen Shot 2015-05-13 at 2.56.02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0012" y="1230091"/>
            <a:ext cx="7330229" cy="504036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498380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0555"/>
            <a:ext cx="8229600" cy="1143000"/>
          </a:xfrm>
        </p:spPr>
        <p:txBody>
          <a:bodyPr>
            <a:normAutofit fontScale="90000"/>
          </a:bodyPr>
          <a:lstStyle/>
          <a:p>
            <a:r>
              <a:rPr lang="en-US" sz="4900" dirty="0" smtClean="0"/>
              <a:t>Chapter Officers</a:t>
            </a:r>
            <a:r>
              <a:rPr lang="en-US" dirty="0" smtClean="0"/>
              <a:t/>
            </a:r>
            <a:br>
              <a:rPr lang="en-US" dirty="0" smtClean="0"/>
            </a:br>
            <a:r>
              <a:rPr lang="en-US" sz="3600" dirty="0" smtClean="0"/>
              <a:t>Three Layouts</a:t>
            </a:r>
            <a:endParaRPr lang="en-US" sz="3600" dirty="0"/>
          </a:p>
        </p:txBody>
      </p:sp>
      <p:pic>
        <p:nvPicPr>
          <p:cNvPr id="5" name="Picture 4" descr="Screen Shot 2015-05-13 at 3.12.21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7428" y="1436518"/>
            <a:ext cx="6922092" cy="50945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91218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Photo Gallery</a:t>
            </a:r>
            <a:endParaRPr lang="en-US" dirty="0"/>
          </a:p>
        </p:txBody>
      </p:sp>
      <p:pic>
        <p:nvPicPr>
          <p:cNvPr id="3" name="Picture 2"/>
          <p:cNvPicPr>
            <a:picLocks noChangeAspect="1"/>
          </p:cNvPicPr>
          <p:nvPr/>
        </p:nvPicPr>
        <p:blipFill rotWithShape="1">
          <a:blip r:embed="rId2"/>
          <a:srcRect t="2545" b="3421"/>
          <a:stretch/>
        </p:blipFill>
        <p:spPr>
          <a:xfrm>
            <a:off x="70555" y="1417638"/>
            <a:ext cx="8113889" cy="459369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2022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8241862" cy="1143000"/>
          </a:xfrm>
        </p:spPr>
        <p:txBody>
          <a:bodyPr>
            <a:normAutofit/>
          </a:bodyPr>
          <a:lstStyle/>
          <a:p>
            <a:r>
              <a:rPr lang="en-US" dirty="0" smtClean="0"/>
              <a:t>Photo Albums</a:t>
            </a:r>
            <a:endParaRPr lang="en-US" dirty="0"/>
          </a:p>
        </p:txBody>
      </p:sp>
      <p:pic>
        <p:nvPicPr>
          <p:cNvPr id="5" name="Picture 4" descr="gkalb.png"/>
          <p:cNvPicPr>
            <a:picLocks noChangeAspect="1"/>
          </p:cNvPicPr>
          <p:nvPr/>
        </p:nvPicPr>
        <p:blipFill>
          <a:blip r:embed="rId2"/>
          <a:stretch>
            <a:fillRect/>
          </a:stretch>
        </p:blipFill>
        <p:spPr>
          <a:xfrm>
            <a:off x="579624" y="1825704"/>
            <a:ext cx="6893694" cy="374828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35780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Resources</a:t>
            </a:r>
            <a:endParaRPr lang="en-US" dirty="0"/>
          </a:p>
        </p:txBody>
      </p:sp>
      <p:sp>
        <p:nvSpPr>
          <p:cNvPr id="3" name="Content Placeholder 2"/>
          <p:cNvSpPr>
            <a:spLocks noGrp="1"/>
          </p:cNvSpPr>
          <p:nvPr>
            <p:ph idx="1"/>
          </p:nvPr>
        </p:nvSpPr>
        <p:spPr>
          <a:xfrm>
            <a:off x="0" y="1124124"/>
            <a:ext cx="8241862" cy="539956"/>
          </a:xfrm>
        </p:spPr>
        <p:txBody>
          <a:bodyPr>
            <a:noAutofit/>
          </a:bodyPr>
          <a:lstStyle/>
          <a:p>
            <a:pPr marL="0" indent="0" algn="ctr">
              <a:buNone/>
            </a:pPr>
            <a:r>
              <a:rPr lang="en-US" sz="3200" dirty="0" err="1" smtClean="0"/>
              <a:t>GINsystem.com</a:t>
            </a:r>
            <a:r>
              <a:rPr lang="en-US" sz="3200" dirty="0" err="1" smtClean="0"/>
              <a:t>/goldenkey</a:t>
            </a:r>
            <a:endParaRPr lang="en-US" sz="3200" dirty="0"/>
          </a:p>
        </p:txBody>
      </p:sp>
      <p:pic>
        <p:nvPicPr>
          <p:cNvPr id="5" name="Picture 4" descr="gktr.png"/>
          <p:cNvPicPr>
            <a:picLocks noChangeAspect="1"/>
          </p:cNvPicPr>
          <p:nvPr/>
        </p:nvPicPr>
        <p:blipFill>
          <a:blip r:embed="rId3"/>
          <a:stretch>
            <a:fillRect/>
          </a:stretch>
        </p:blipFill>
        <p:spPr>
          <a:xfrm>
            <a:off x="1176295" y="1886303"/>
            <a:ext cx="6068005" cy="463629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20451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25573"/>
                </a:solidFill>
              </a:rPr>
              <a:t>Questions?</a:t>
            </a:r>
            <a:endParaRPr lang="en-US" dirty="0">
              <a:solidFill>
                <a:srgbClr val="125573"/>
              </a:solidFill>
            </a:endParaRPr>
          </a:p>
        </p:txBody>
      </p:sp>
      <p:sp>
        <p:nvSpPr>
          <p:cNvPr id="3" name="Content Placeholder 2"/>
          <p:cNvSpPr>
            <a:spLocks noGrp="1"/>
          </p:cNvSpPr>
          <p:nvPr>
            <p:ph idx="1"/>
          </p:nvPr>
        </p:nvSpPr>
        <p:spPr>
          <a:xfrm>
            <a:off x="2834776" y="5448431"/>
            <a:ext cx="4392054" cy="481758"/>
          </a:xfrm>
        </p:spPr>
        <p:txBody>
          <a:bodyPr>
            <a:noAutofit/>
          </a:bodyPr>
          <a:lstStyle/>
          <a:p>
            <a:pPr marL="0" indent="0" algn="ctr">
              <a:buNone/>
            </a:pPr>
            <a:r>
              <a:rPr lang="en-US" sz="2000" dirty="0" err="1" smtClean="0"/>
              <a:t>Theta@GINsystem.com</a:t>
            </a:r>
            <a:endParaRPr lang="en-US" sz="2000" dirty="0"/>
          </a:p>
        </p:txBody>
      </p:sp>
      <p:pic>
        <p:nvPicPr>
          <p:cNvPr id="5" name="Picture 4" descr="Blue Phone Circle-256x256.png"/>
          <p:cNvPicPr>
            <a:picLocks noChangeAspect="1"/>
          </p:cNvPicPr>
          <p:nvPr/>
        </p:nvPicPr>
        <p:blipFill>
          <a:blip r:embed="rId2"/>
          <a:stretch>
            <a:fillRect/>
          </a:stretch>
        </p:blipFill>
        <p:spPr>
          <a:xfrm>
            <a:off x="1807756" y="1832537"/>
            <a:ext cx="1335524" cy="1335524"/>
          </a:xfrm>
          <a:prstGeom prst="rect">
            <a:avLst/>
          </a:prstGeom>
        </p:spPr>
      </p:pic>
      <p:pic>
        <p:nvPicPr>
          <p:cNvPr id="6" name="Picture 5" descr="messages_5122x.png"/>
          <p:cNvPicPr>
            <a:picLocks noChangeAspect="1"/>
          </p:cNvPicPr>
          <p:nvPr/>
        </p:nvPicPr>
        <p:blipFill>
          <a:blip r:embed="rId3"/>
          <a:stretch>
            <a:fillRect/>
          </a:stretch>
        </p:blipFill>
        <p:spPr>
          <a:xfrm>
            <a:off x="1807756" y="3340330"/>
            <a:ext cx="1335524" cy="1335524"/>
          </a:xfrm>
          <a:prstGeom prst="rect">
            <a:avLst/>
          </a:prstGeom>
        </p:spPr>
      </p:pic>
      <p:pic>
        <p:nvPicPr>
          <p:cNvPr id="7" name="Picture 6" descr="EMail-icon-300x300.jpg"/>
          <p:cNvPicPr>
            <a:picLocks noChangeAspect="1"/>
          </p:cNvPicPr>
          <p:nvPr/>
        </p:nvPicPr>
        <p:blipFill>
          <a:blip r:embed="rId4"/>
          <a:stretch>
            <a:fillRect/>
          </a:stretch>
        </p:blipFill>
        <p:spPr>
          <a:xfrm>
            <a:off x="1807756" y="4979243"/>
            <a:ext cx="1277904" cy="1277904"/>
          </a:xfrm>
          <a:prstGeom prst="rect">
            <a:avLst/>
          </a:prstGeom>
        </p:spPr>
      </p:pic>
      <p:sp>
        <p:nvSpPr>
          <p:cNvPr id="8" name="Rectangle 7"/>
          <p:cNvSpPr/>
          <p:nvPr/>
        </p:nvSpPr>
        <p:spPr>
          <a:xfrm>
            <a:off x="2927863" y="1156028"/>
            <a:ext cx="2102940" cy="523220"/>
          </a:xfrm>
          <a:prstGeom prst="rect">
            <a:avLst/>
          </a:prstGeom>
        </p:spPr>
        <p:txBody>
          <a:bodyPr wrap="none">
            <a:spAutoFit/>
          </a:bodyPr>
          <a:lstStyle/>
          <a:p>
            <a:pPr algn="ctr"/>
            <a:r>
              <a:rPr lang="en-US" sz="2800" b="1" i="1" dirty="0">
                <a:solidFill>
                  <a:srgbClr val="89C689"/>
                </a:solidFill>
                <a:latin typeface="Avenir Medium"/>
                <a:cs typeface="Avenir Medium"/>
              </a:rPr>
              <a:t>Contact us!</a:t>
            </a:r>
          </a:p>
        </p:txBody>
      </p:sp>
      <p:sp>
        <p:nvSpPr>
          <p:cNvPr id="9" name="Rectangle 8"/>
          <p:cNvSpPr/>
          <p:nvPr/>
        </p:nvSpPr>
        <p:spPr>
          <a:xfrm>
            <a:off x="3382015" y="2146356"/>
            <a:ext cx="4073237" cy="707886"/>
          </a:xfrm>
          <a:prstGeom prst="rect">
            <a:avLst/>
          </a:prstGeom>
        </p:spPr>
        <p:txBody>
          <a:bodyPr wrap="square">
            <a:spAutoFit/>
          </a:bodyPr>
          <a:lstStyle/>
          <a:p>
            <a:pPr algn="ctr"/>
            <a:r>
              <a:rPr lang="en-US" sz="2000" dirty="0" smtClean="0">
                <a:latin typeface="Avenir Light"/>
                <a:cs typeface="Avenir Light"/>
              </a:rPr>
              <a:t>888-GIN-SYSTEM       </a:t>
            </a:r>
          </a:p>
          <a:p>
            <a:pPr algn="ctr"/>
            <a:r>
              <a:rPr lang="en-US" sz="2000" dirty="0" smtClean="0">
                <a:latin typeface="Avenir Light"/>
                <a:cs typeface="Avenir Light"/>
              </a:rPr>
              <a:t> </a:t>
            </a:r>
            <a:r>
              <a:rPr lang="en-US" sz="2000" dirty="0">
                <a:latin typeface="Avenir Light"/>
                <a:cs typeface="Avenir Light"/>
              </a:rPr>
              <a:t>(446-7978)</a:t>
            </a:r>
          </a:p>
        </p:txBody>
      </p:sp>
      <p:sp>
        <p:nvSpPr>
          <p:cNvPr id="10" name="Rectangle 9"/>
          <p:cNvSpPr/>
          <p:nvPr/>
        </p:nvSpPr>
        <p:spPr>
          <a:xfrm>
            <a:off x="3480505" y="3607711"/>
            <a:ext cx="3876259" cy="707886"/>
          </a:xfrm>
          <a:prstGeom prst="rect">
            <a:avLst/>
          </a:prstGeom>
        </p:spPr>
        <p:txBody>
          <a:bodyPr wrap="square">
            <a:spAutoFit/>
          </a:bodyPr>
          <a:lstStyle/>
          <a:p>
            <a:pPr lvl="4"/>
            <a:r>
              <a:rPr lang="en-US" sz="2000" dirty="0">
                <a:latin typeface="Avenir Light"/>
                <a:cs typeface="Avenir Light"/>
              </a:rPr>
              <a:t>Chat M-F 10 AM-6 PM </a:t>
            </a:r>
            <a:r>
              <a:rPr lang="en-US" sz="2000">
                <a:latin typeface="Avenir Light"/>
                <a:cs typeface="Avenir Light"/>
              </a:rPr>
              <a:t>EST </a:t>
            </a:r>
            <a:endParaRPr lang="en-US" sz="2000" smtClean="0">
              <a:latin typeface="Avenir Light"/>
              <a:cs typeface="Avenir Light"/>
            </a:endParaRPr>
          </a:p>
          <a:p>
            <a:pPr lvl="4"/>
            <a:r>
              <a:rPr lang="en-US" sz="2000" dirty="0" smtClean="0">
                <a:latin typeface="Avenir Light"/>
                <a:cs typeface="Avenir Light"/>
              </a:rPr>
              <a:t>at </a:t>
            </a:r>
            <a:r>
              <a:rPr lang="en-US" sz="2000" dirty="0" err="1">
                <a:latin typeface="Avenir Light"/>
                <a:cs typeface="Avenir Light"/>
              </a:rPr>
              <a:t>GINsystem.com</a:t>
            </a:r>
            <a:endParaRPr lang="en-US" sz="2000" dirty="0">
              <a:latin typeface="Avenir Light"/>
              <a:cs typeface="Avenir Ligh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56892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0" y="29266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Case Study #1 </a:t>
            </a:r>
          </a:p>
        </p:txBody>
      </p:sp>
      <p:sp>
        <p:nvSpPr>
          <p:cNvPr id="765" name="Shape 765"/>
          <p:cNvSpPr txBox="1"/>
          <p:nvPr/>
        </p:nvSpPr>
        <p:spPr>
          <a:xfrm>
            <a:off x="651164" y="2201424"/>
            <a:ext cx="6927271"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dk1"/>
                </a:solidFill>
                <a:latin typeface="Arial"/>
                <a:ea typeface="Arial"/>
                <a:cs typeface="Arial"/>
                <a:sym typeface="Arial"/>
              </a:rPr>
              <a:t>Sister Sally has struggled with academics for some time. The sorority’s obligation is to provide Sally with the tools to succeed. What tools on the GINsystem can help to improve Sally’s academic performance?</a:t>
            </a:r>
          </a:p>
        </p:txBody>
      </p:sp>
      <p:cxnSp>
        <p:nvCxnSpPr>
          <p:cNvPr id="766" name="Shape 766"/>
          <p:cNvCxnSpPr/>
          <p:nvPr/>
        </p:nvCxnSpPr>
        <p:spPr>
          <a:xfrm>
            <a:off x="651164" y="1870364"/>
            <a:ext cx="6927271" cy="0"/>
          </a:xfrm>
          <a:prstGeom prst="straightConnector1">
            <a:avLst/>
          </a:prstGeom>
          <a:noFill/>
          <a:ln w="25400" cap="flat" cmpd="sng">
            <a:solidFill>
              <a:schemeClr val="accent1"/>
            </a:solidFill>
            <a:prstDash val="solid"/>
            <a:round/>
            <a:headEnd type="none" w="med" len="med"/>
            <a:tailEnd type="none" w="med" len="med"/>
          </a:ln>
          <a:effectLst>
            <a:outerShdw blurRad="39999" dist="20000" dir="5400000" rotWithShape="0">
              <a:srgbClr val="000000">
                <a:alpha val="37647"/>
              </a:srgbClr>
            </a:outerShdw>
          </a:effectLst>
        </p:spPr>
      </p:cxnSp>
      <p:cxnSp>
        <p:nvCxnSpPr>
          <p:cNvPr id="767" name="Shape 767"/>
          <p:cNvCxnSpPr/>
          <p:nvPr/>
        </p:nvCxnSpPr>
        <p:spPr>
          <a:xfrm>
            <a:off x="678868" y="3990108"/>
            <a:ext cx="6927271" cy="0"/>
          </a:xfrm>
          <a:prstGeom prst="straightConnector1">
            <a:avLst/>
          </a:prstGeom>
          <a:noFill/>
          <a:ln w="25400" cap="flat" cmpd="sng">
            <a:solidFill>
              <a:schemeClr val="accent1"/>
            </a:solidFill>
            <a:prstDash val="solid"/>
            <a:round/>
            <a:headEnd type="none" w="med" len="med"/>
            <a:tailEnd type="none" w="med" len="med"/>
          </a:ln>
          <a:effectLst>
            <a:outerShdw blurRad="39999" dist="20000" dir="5400000" rotWithShape="0">
              <a:srgbClr val="000000">
                <a:alpha val="37647"/>
              </a:srgbClr>
            </a:outerShdw>
          </a:effectLst>
        </p:spPr>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How GIN helps Sister Sally</a:t>
            </a:r>
          </a:p>
        </p:txBody>
      </p:sp>
      <p:sp>
        <p:nvSpPr>
          <p:cNvPr id="773" name="Shape 773"/>
          <p:cNvSpPr txBox="1"/>
          <p:nvPr/>
        </p:nvSpPr>
        <p:spPr>
          <a:xfrm>
            <a:off x="221673" y="1884217"/>
            <a:ext cx="7772400" cy="3693318"/>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400" u="sng">
                <a:solidFill>
                  <a:schemeClr val="dk1"/>
                </a:solidFill>
                <a:latin typeface="Arial"/>
                <a:ea typeface="Arial"/>
                <a:cs typeface="Arial"/>
                <a:sym typeface="Arial"/>
              </a:rPr>
              <a:t>Tutor Matching Service </a:t>
            </a:r>
            <a:r>
              <a:rPr lang="en-US" sz="2400">
                <a:solidFill>
                  <a:schemeClr val="dk1"/>
                </a:solidFill>
                <a:latin typeface="Arial"/>
                <a:ea typeface="Arial"/>
                <a:cs typeface="Arial"/>
                <a:sym typeface="Arial"/>
              </a:rPr>
              <a:t>– Find an online tutor directly from GIN</a:t>
            </a:r>
          </a:p>
          <a:p>
            <a:pPr marL="0" marR="0" lvl="0" indent="0" algn="l" rtl="0">
              <a:spcBef>
                <a:spcPts val="0"/>
              </a:spcBef>
              <a:buNone/>
            </a:pPr>
            <a:endParaRPr sz="24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2400" u="sng">
                <a:solidFill>
                  <a:schemeClr val="dk1"/>
                </a:solidFill>
                <a:latin typeface="Arial"/>
                <a:ea typeface="Arial"/>
                <a:cs typeface="Arial"/>
                <a:sym typeface="Arial"/>
              </a:rPr>
              <a:t>Study Hours Tracking </a:t>
            </a:r>
            <a:r>
              <a:rPr lang="en-US" sz="2400">
                <a:solidFill>
                  <a:schemeClr val="dk1"/>
                </a:solidFill>
                <a:latin typeface="Arial"/>
                <a:ea typeface="Arial"/>
                <a:cs typeface="Arial"/>
                <a:sym typeface="Arial"/>
              </a:rPr>
              <a:t>– Track hours studied so that administrators can help work with her and know how much she is studying </a:t>
            </a:r>
          </a:p>
          <a:p>
            <a:pPr marL="0" marR="0" lvl="0" indent="0" algn="l" rtl="0">
              <a:spcBef>
                <a:spcPts val="0"/>
              </a:spcBef>
              <a:buNone/>
            </a:pPr>
            <a:endParaRPr sz="24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2400" u="sng">
                <a:solidFill>
                  <a:schemeClr val="dk1"/>
                </a:solidFill>
                <a:latin typeface="Arial"/>
                <a:ea typeface="Arial"/>
                <a:cs typeface="Arial"/>
                <a:sym typeface="Arial"/>
              </a:rPr>
              <a:t>Who’s In My Classes </a:t>
            </a:r>
            <a:r>
              <a:rPr lang="en-US" sz="2400">
                <a:solidFill>
                  <a:schemeClr val="dk1"/>
                </a:solidFill>
                <a:latin typeface="Arial"/>
                <a:ea typeface="Arial"/>
                <a:cs typeface="Arial"/>
                <a:sym typeface="Arial"/>
              </a:rPr>
              <a:t>– Find a sister in your class that can help you study </a:t>
            </a:r>
          </a:p>
          <a:p>
            <a:pPr marL="285750" marR="0" lvl="0" indent="-285750" algn="l" rtl="0">
              <a:spcBef>
                <a:spcPts val="0"/>
              </a:spcBef>
              <a:buClr>
                <a:schemeClr val="dk1"/>
              </a:buClr>
              <a:buFont typeface="Arial"/>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extBox 15"/>
          <p:cNvSpPr txBox="1"/>
          <p:nvPr/>
        </p:nvSpPr>
        <p:spPr>
          <a:xfrm>
            <a:off x="4242429" y="2604246"/>
            <a:ext cx="2797611" cy="1477328"/>
          </a:xfrm>
          <a:prstGeom prst="rect">
            <a:avLst/>
          </a:prstGeom>
          <a:noFill/>
        </p:spPr>
        <p:txBody>
          <a:bodyPr wrap="square" rtlCol="0">
            <a:spAutoFit/>
          </a:bodyPr>
          <a:lstStyle/>
          <a:p>
            <a:r>
              <a:rPr lang="en-US" dirty="0" smtClean="0">
                <a:latin typeface="Avenir Light"/>
                <a:cs typeface="Avenir Light"/>
              </a:rPr>
              <a:t>Members are able to view all information in the </a:t>
            </a:r>
            <a:r>
              <a:rPr lang="en-US" dirty="0" err="1" smtClean="0">
                <a:latin typeface="Avenir Light"/>
                <a:cs typeface="Avenir Light"/>
              </a:rPr>
              <a:t>GINsystem</a:t>
            </a:r>
            <a:r>
              <a:rPr lang="en-US" dirty="0" smtClean="0">
                <a:latin typeface="Avenir Light"/>
                <a:cs typeface="Avenir Light"/>
              </a:rPr>
              <a:t> that is intended for their member type</a:t>
            </a:r>
            <a:endParaRPr lang="en-US" dirty="0">
              <a:latin typeface="Avenir Light"/>
              <a:cs typeface="Avenir Light"/>
            </a:endParaRPr>
          </a:p>
        </p:txBody>
      </p:sp>
      <p:sp>
        <p:nvSpPr>
          <p:cNvPr id="17" name="Frame 16"/>
          <p:cNvSpPr/>
          <p:nvPr/>
        </p:nvSpPr>
        <p:spPr>
          <a:xfrm>
            <a:off x="4104390" y="2425414"/>
            <a:ext cx="3055285" cy="1813299"/>
          </a:xfrm>
          <a:prstGeom prst="frame">
            <a:avLst>
              <a:gd name="adj1" fmla="val 2611"/>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0" y="41867"/>
            <a:ext cx="8229600" cy="890553"/>
          </a:xfrm>
        </p:spPr>
        <p:txBody>
          <a:bodyPr/>
          <a:lstStyle/>
          <a:p>
            <a:r>
              <a:rPr lang="en-US" dirty="0" smtClean="0"/>
              <a:t>Member Menu</a:t>
            </a:r>
            <a:endParaRPr lang="en-US" dirty="0"/>
          </a:p>
        </p:txBody>
      </p:sp>
      <p:sp>
        <p:nvSpPr>
          <p:cNvPr id="7" name="Frame 6"/>
          <p:cNvSpPr/>
          <p:nvPr/>
        </p:nvSpPr>
        <p:spPr>
          <a:xfrm>
            <a:off x="1055078" y="844062"/>
            <a:ext cx="2592794" cy="5931875"/>
          </a:xfrm>
          <a:prstGeom prst="frame">
            <a:avLst>
              <a:gd name="adj1" fmla="val 2611"/>
            </a:avLst>
          </a:prstGeom>
          <a:solidFill>
            <a:srgbClr val="6EC3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53994" y="932420"/>
            <a:ext cx="2418907" cy="564148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17793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Case Study #2</a:t>
            </a:r>
          </a:p>
        </p:txBody>
      </p:sp>
      <p:cxnSp>
        <p:nvCxnSpPr>
          <p:cNvPr id="779" name="Shape 779"/>
          <p:cNvCxnSpPr/>
          <p:nvPr/>
        </p:nvCxnSpPr>
        <p:spPr>
          <a:xfrm>
            <a:off x="651164" y="1870364"/>
            <a:ext cx="6927271" cy="0"/>
          </a:xfrm>
          <a:prstGeom prst="straightConnector1">
            <a:avLst/>
          </a:prstGeom>
          <a:noFill/>
          <a:ln w="25400" cap="flat" cmpd="sng">
            <a:solidFill>
              <a:schemeClr val="accent1"/>
            </a:solidFill>
            <a:prstDash val="solid"/>
            <a:round/>
            <a:headEnd type="none" w="med" len="med"/>
            <a:tailEnd type="none" w="med" len="med"/>
          </a:ln>
          <a:effectLst>
            <a:outerShdw blurRad="39999" dist="20000" dir="5400000" rotWithShape="0">
              <a:srgbClr val="000000">
                <a:alpha val="37647"/>
              </a:srgbClr>
            </a:outerShdw>
          </a:effectLst>
        </p:spPr>
      </p:cxnSp>
      <p:cxnSp>
        <p:nvCxnSpPr>
          <p:cNvPr id="780" name="Shape 780"/>
          <p:cNvCxnSpPr/>
          <p:nvPr/>
        </p:nvCxnSpPr>
        <p:spPr>
          <a:xfrm>
            <a:off x="651162" y="4765098"/>
            <a:ext cx="6927271" cy="0"/>
          </a:xfrm>
          <a:prstGeom prst="straightConnector1">
            <a:avLst/>
          </a:prstGeom>
          <a:noFill/>
          <a:ln w="25400" cap="flat" cmpd="sng">
            <a:solidFill>
              <a:schemeClr val="accent1"/>
            </a:solidFill>
            <a:prstDash val="solid"/>
            <a:round/>
            <a:headEnd type="none" w="med" len="med"/>
            <a:tailEnd type="none" w="med" len="med"/>
          </a:ln>
          <a:effectLst>
            <a:outerShdw blurRad="39999" dist="20000" dir="5400000" rotWithShape="0">
              <a:srgbClr val="000000">
                <a:alpha val="37647"/>
              </a:srgbClr>
            </a:outerShdw>
          </a:effectLst>
        </p:spPr>
      </p:cxnSp>
      <p:sp>
        <p:nvSpPr>
          <p:cNvPr id="781" name="Shape 781"/>
          <p:cNvSpPr txBox="1"/>
          <p:nvPr/>
        </p:nvSpPr>
        <p:spPr>
          <a:xfrm>
            <a:off x="491835" y="2207938"/>
            <a:ext cx="7245926" cy="224676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dk1"/>
                </a:solidFill>
                <a:latin typeface="Arial"/>
                <a:ea typeface="Arial"/>
                <a:cs typeface="Arial"/>
                <a:sym typeface="Arial"/>
              </a:rPr>
              <a:t>Gamma Iota Nu chapter is ordering T-shirts for the upcoming philanthropy event. The previous T-shirt chair lost the piece of paper with everyone’s T-shirt size. This lead to members grabbing whatever shirt they thought would be best and members not receiving what they actually ordered. How can the GINsystem help to stream line this process so there is less headache?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85"/>
        <p:cNvGrpSpPr/>
        <p:nvPr/>
      </p:nvGrpSpPr>
      <p:grpSpPr>
        <a:xfrm>
          <a:off x="0" y="0"/>
          <a:ext cx="0" cy="0"/>
          <a:chOff x="0" y="0"/>
          <a:chExt cx="0" cy="0"/>
        </a:xfrm>
      </p:grpSpPr>
      <p:sp>
        <p:nvSpPr>
          <p:cNvPr id="786" name="Shape 786"/>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How GIN helps Gamma Iota Nu</a:t>
            </a:r>
          </a:p>
        </p:txBody>
      </p:sp>
      <p:sp>
        <p:nvSpPr>
          <p:cNvPr id="787" name="Shape 787"/>
          <p:cNvSpPr txBox="1"/>
          <p:nvPr/>
        </p:nvSpPr>
        <p:spPr>
          <a:xfrm>
            <a:off x="249381" y="2261391"/>
            <a:ext cx="7412182" cy="1631215"/>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000" u="sng">
                <a:solidFill>
                  <a:schemeClr val="dk1"/>
                </a:solidFill>
                <a:latin typeface="Arial"/>
                <a:ea typeface="Arial"/>
                <a:cs typeface="Arial"/>
                <a:sym typeface="Arial"/>
              </a:rPr>
              <a:t>Questions Feature- </a:t>
            </a:r>
            <a:r>
              <a:rPr lang="en-US" sz="2000">
                <a:solidFill>
                  <a:schemeClr val="dk1"/>
                </a:solidFill>
                <a:latin typeface="Arial"/>
                <a:ea typeface="Arial"/>
                <a:cs typeface="Arial"/>
                <a:sym typeface="Arial"/>
              </a:rPr>
              <a:t>View everyone’s answers and export the results directly to Excel for apparel provider </a:t>
            </a:r>
          </a:p>
          <a:p>
            <a:pPr marL="0" marR="0" lvl="0" indent="0" algn="l" rtl="0">
              <a:spcBef>
                <a:spcPts val="0"/>
              </a:spcBef>
              <a:buNone/>
            </a:pPr>
            <a:endParaRPr sz="20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2000">
                <a:solidFill>
                  <a:schemeClr val="dk1"/>
                </a:solidFill>
                <a:latin typeface="Arial"/>
                <a:ea typeface="Arial"/>
                <a:cs typeface="Arial"/>
                <a:sym typeface="Arial"/>
              </a:rPr>
              <a:t> </a:t>
            </a:r>
            <a:r>
              <a:rPr lang="en-US" sz="2000" u="sng">
                <a:solidFill>
                  <a:schemeClr val="dk1"/>
                </a:solidFill>
                <a:latin typeface="Arial"/>
                <a:ea typeface="Arial"/>
                <a:cs typeface="Arial"/>
                <a:sym typeface="Arial"/>
              </a:rPr>
              <a:t>Files Section </a:t>
            </a:r>
            <a:r>
              <a:rPr lang="en-US" sz="2000">
                <a:solidFill>
                  <a:schemeClr val="dk1"/>
                </a:solidFill>
                <a:latin typeface="Arial"/>
                <a:ea typeface="Arial"/>
                <a:cs typeface="Arial"/>
                <a:sym typeface="Arial"/>
              </a:rPr>
              <a:t>– Add the T-Shirt Proofs into the Files section so members can reference the files at any time </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0" y="25110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4400" b="1" i="0" u="none" strike="noStrike" cap="none">
                <a:solidFill>
                  <a:srgbClr val="174360"/>
                </a:solidFill>
                <a:latin typeface="Arial"/>
                <a:ea typeface="Arial"/>
                <a:cs typeface="Arial"/>
                <a:sym typeface="Arial"/>
              </a:rPr>
              <a:t>Case Study #3</a:t>
            </a:r>
          </a:p>
        </p:txBody>
      </p:sp>
      <p:sp>
        <p:nvSpPr>
          <p:cNvPr id="793" name="Shape 793"/>
          <p:cNvSpPr/>
          <p:nvPr/>
        </p:nvSpPr>
        <p:spPr>
          <a:xfrm>
            <a:off x="928254" y="2173116"/>
            <a:ext cx="6594763"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dk1"/>
                </a:solidFill>
                <a:latin typeface="Arial"/>
                <a:ea typeface="Arial"/>
                <a:cs typeface="Arial"/>
                <a:sym typeface="Arial"/>
              </a:rPr>
              <a:t>Alumnae Sister Ashley want to be able to help their local chapter during their recruitment process. How can the chapter best communicate their needs to local alumnae members?</a:t>
            </a:r>
          </a:p>
        </p:txBody>
      </p:sp>
      <p:cxnSp>
        <p:nvCxnSpPr>
          <p:cNvPr id="794" name="Shape 794"/>
          <p:cNvCxnSpPr/>
          <p:nvPr/>
        </p:nvCxnSpPr>
        <p:spPr>
          <a:xfrm>
            <a:off x="651164" y="1870364"/>
            <a:ext cx="6927271" cy="0"/>
          </a:xfrm>
          <a:prstGeom prst="straightConnector1">
            <a:avLst/>
          </a:prstGeom>
          <a:noFill/>
          <a:ln w="25400" cap="flat" cmpd="sng">
            <a:solidFill>
              <a:schemeClr val="accent1"/>
            </a:solidFill>
            <a:prstDash val="solid"/>
            <a:round/>
            <a:headEnd type="none" w="med" len="med"/>
            <a:tailEnd type="none" w="med" len="med"/>
          </a:ln>
          <a:effectLst>
            <a:outerShdw blurRad="39999" dist="20000" dir="5400000" rotWithShape="0">
              <a:srgbClr val="000000">
                <a:alpha val="37647"/>
              </a:srgbClr>
            </a:outerShdw>
          </a:effectLst>
        </p:spPr>
      </p:cxnSp>
      <p:cxnSp>
        <p:nvCxnSpPr>
          <p:cNvPr id="795" name="Shape 795"/>
          <p:cNvCxnSpPr/>
          <p:nvPr/>
        </p:nvCxnSpPr>
        <p:spPr>
          <a:xfrm>
            <a:off x="762000" y="4045526"/>
            <a:ext cx="6927271" cy="0"/>
          </a:xfrm>
          <a:prstGeom prst="straightConnector1">
            <a:avLst/>
          </a:prstGeom>
          <a:noFill/>
          <a:ln w="25400" cap="flat" cmpd="sng">
            <a:solidFill>
              <a:schemeClr val="accent1"/>
            </a:solidFill>
            <a:prstDash val="solid"/>
            <a:round/>
            <a:headEnd type="none" w="med" len="med"/>
            <a:tailEnd type="none" w="med" len="med"/>
          </a:ln>
          <a:effectLst>
            <a:outerShdw blurRad="39999" dist="20000" dir="5400000" rotWithShape="0">
              <a:srgbClr val="000000">
                <a:alpha val="37647"/>
              </a:srgbClr>
            </a:outerShdw>
          </a:effectLst>
        </p:spPr>
      </p:cxn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0" y="180109"/>
            <a:ext cx="8243454" cy="1383734"/>
          </a:xfrm>
          <a:prstGeom prst="rect">
            <a:avLst/>
          </a:prstGeom>
          <a:noFill/>
          <a:ln>
            <a:noFill/>
          </a:ln>
        </p:spPr>
        <p:txBody>
          <a:bodyPr lIns="91425" tIns="45700" rIns="91425" bIns="45700" anchor="ctr" anchorCtr="0">
            <a:noAutofit/>
          </a:bodyPr>
          <a:lstStyle/>
          <a:p>
            <a:pPr marL="0" marR="0" lvl="0" indent="0" algn="ctr" rtl="0">
              <a:spcBef>
                <a:spcPts val="0"/>
              </a:spcBef>
              <a:buClr>
                <a:srgbClr val="174360"/>
              </a:buClr>
              <a:buSzPct val="25000"/>
              <a:buFont typeface="Arial"/>
              <a:buNone/>
            </a:pPr>
            <a:r>
              <a:rPr lang="en-US" sz="3959" b="1" i="0" u="none" strike="noStrike" cap="none">
                <a:solidFill>
                  <a:srgbClr val="174360"/>
                </a:solidFill>
                <a:latin typeface="Arial"/>
                <a:ea typeface="Arial"/>
                <a:cs typeface="Arial"/>
                <a:sym typeface="Arial"/>
              </a:rPr>
              <a:t>How GIN helps </a:t>
            </a:r>
            <a:br>
              <a:rPr lang="en-US" sz="3959" b="1" i="0" u="none" strike="noStrike" cap="none">
                <a:solidFill>
                  <a:srgbClr val="174360"/>
                </a:solidFill>
                <a:latin typeface="Arial"/>
                <a:ea typeface="Arial"/>
                <a:cs typeface="Arial"/>
                <a:sym typeface="Arial"/>
              </a:rPr>
            </a:br>
            <a:r>
              <a:rPr lang="en-US" sz="3959" b="1" i="0" u="none" strike="noStrike" cap="none">
                <a:solidFill>
                  <a:srgbClr val="174360"/>
                </a:solidFill>
                <a:latin typeface="Arial"/>
                <a:ea typeface="Arial"/>
                <a:cs typeface="Arial"/>
                <a:sym typeface="Arial"/>
              </a:rPr>
              <a:t>Alumnae Sister Ashley </a:t>
            </a:r>
          </a:p>
        </p:txBody>
      </p:sp>
      <p:sp>
        <p:nvSpPr>
          <p:cNvPr id="801" name="Shape 801"/>
          <p:cNvSpPr txBox="1"/>
          <p:nvPr/>
        </p:nvSpPr>
        <p:spPr>
          <a:xfrm>
            <a:off x="277089" y="2170666"/>
            <a:ext cx="7412182" cy="224676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2000" u="sng">
                <a:solidFill>
                  <a:schemeClr val="dk1"/>
                </a:solidFill>
                <a:latin typeface="Arial"/>
                <a:ea typeface="Arial"/>
                <a:cs typeface="Arial"/>
                <a:sym typeface="Arial"/>
              </a:rPr>
              <a:t>Calendar Feature- </a:t>
            </a:r>
            <a:r>
              <a:rPr lang="en-US" sz="2000">
                <a:solidFill>
                  <a:schemeClr val="dk1"/>
                </a:solidFill>
                <a:latin typeface="Arial"/>
                <a:ea typeface="Arial"/>
                <a:cs typeface="Arial"/>
                <a:sym typeface="Arial"/>
              </a:rPr>
              <a:t> Chapters can share recruitment events with alumnae and alumnae can export events or sync the GIN calendar</a:t>
            </a:r>
          </a:p>
          <a:p>
            <a:pPr marL="0" marR="0" lvl="0" indent="0" algn="l" rtl="0">
              <a:spcBef>
                <a:spcPts val="0"/>
              </a:spcBef>
              <a:buNone/>
            </a:pPr>
            <a:endParaRPr sz="2000">
              <a:solidFill>
                <a:schemeClr val="dk1"/>
              </a:solidFill>
              <a:latin typeface="Arial"/>
              <a:ea typeface="Arial"/>
              <a:cs typeface="Arial"/>
              <a:sym typeface="Arial"/>
            </a:endParaRPr>
          </a:p>
          <a:p>
            <a:pPr marL="285750" marR="0" lvl="0" indent="-285750" algn="l" rtl="0">
              <a:spcBef>
                <a:spcPts val="0"/>
              </a:spcBef>
              <a:buClr>
                <a:schemeClr val="dk1"/>
              </a:buClr>
              <a:buSzPct val="100000"/>
              <a:buFont typeface="Arial"/>
              <a:buChar char="•"/>
            </a:pPr>
            <a:r>
              <a:rPr lang="en-US" sz="2000">
                <a:solidFill>
                  <a:schemeClr val="dk1"/>
                </a:solidFill>
                <a:latin typeface="Arial"/>
                <a:ea typeface="Arial"/>
                <a:cs typeface="Arial"/>
                <a:sym typeface="Arial"/>
              </a:rPr>
              <a:t> </a:t>
            </a:r>
            <a:r>
              <a:rPr lang="en-US" sz="2000" u="sng">
                <a:solidFill>
                  <a:schemeClr val="dk1"/>
                </a:solidFill>
                <a:latin typeface="Arial"/>
                <a:ea typeface="Arial"/>
                <a:cs typeface="Arial"/>
                <a:sym typeface="Arial"/>
              </a:rPr>
              <a:t>Announcements</a:t>
            </a:r>
            <a:r>
              <a:rPr lang="en-US" sz="2000">
                <a:solidFill>
                  <a:schemeClr val="dk1"/>
                </a:solidFill>
                <a:latin typeface="Arial"/>
                <a:ea typeface="Arial"/>
                <a:cs typeface="Arial"/>
                <a:sym typeface="Arial"/>
              </a:rPr>
              <a:t>–  Chapter Officers can send announcements to alumnae to inform their alumnae members about events or their need for recruitment help </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6"/>
        <p:cNvGrpSpPr/>
        <p:nvPr/>
      </p:nvGrpSpPr>
      <p:grpSpPr>
        <a:xfrm>
          <a:off x="0" y="0"/>
          <a:ext cx="0" cy="0"/>
          <a:chOff x="0" y="0"/>
          <a:chExt cx="0" cy="0"/>
        </a:xfrm>
      </p:grpSpPr>
      <p:sp>
        <p:nvSpPr>
          <p:cNvPr id="187" name="Shape 187"/>
          <p:cNvSpPr txBox="1"/>
          <p:nvPr/>
        </p:nvSpPr>
        <p:spPr>
          <a:xfrm>
            <a:off x="0" y="174639"/>
            <a:ext cx="8241861" cy="1073882"/>
          </a:xfrm>
          <a:prstGeom prst="rect">
            <a:avLst/>
          </a:prstGeom>
          <a:noFill/>
          <a:ln>
            <a:noFill/>
          </a:ln>
        </p:spPr>
        <p:txBody>
          <a:bodyPr lIns="91425" tIns="45700" rIns="91425" bIns="45700" anchor="ctr" anchorCtr="0">
            <a:noAutofit/>
          </a:bodyPr>
          <a:lstStyle/>
          <a:p>
            <a:pPr marL="0" marR="0" lvl="0" indent="0" algn="ctr" rtl="0">
              <a:spcBef>
                <a:spcPts val="0"/>
              </a:spcBef>
              <a:buClr>
                <a:srgbClr val="125573"/>
              </a:buClr>
              <a:buSzPct val="25000"/>
              <a:buFont typeface="Arial"/>
              <a:buNone/>
            </a:pPr>
            <a:r>
              <a:rPr lang="en-US" sz="4400" b="1" dirty="0" smtClean="0">
                <a:solidFill>
                  <a:srgbClr val="125573"/>
                </a:solidFill>
                <a:latin typeface="Arial"/>
                <a:ea typeface="Arial"/>
                <a:cs typeface="Arial"/>
                <a:sym typeface="Arial"/>
              </a:rPr>
              <a:t>Contact List</a:t>
            </a:r>
            <a:endParaRPr lang="en-US" sz="4400" b="1" dirty="0">
              <a:solidFill>
                <a:srgbClr val="125573"/>
              </a:solidFill>
              <a:latin typeface="Arial"/>
              <a:ea typeface="Arial"/>
              <a:cs typeface="Arial"/>
              <a:sym typeface="Arial"/>
            </a:endParaRPr>
          </a:p>
        </p:txBody>
      </p:sp>
      <p:pic>
        <p:nvPicPr>
          <p:cNvPr id="190" name="Shape 190" descr="logo.png"/>
          <p:cNvPicPr preferRelativeResize="0"/>
          <p:nvPr/>
        </p:nvPicPr>
        <p:blipFill rotWithShape="1">
          <a:blip r:embed="rId3">
            <a:alphaModFix/>
          </a:blip>
          <a:srcRect/>
          <a:stretch/>
        </p:blipFill>
        <p:spPr>
          <a:xfrm>
            <a:off x="8318838" y="2482447"/>
            <a:ext cx="755187" cy="755187"/>
          </a:xfrm>
          <a:prstGeom prst="rect">
            <a:avLst/>
          </a:prstGeom>
          <a:noFill/>
          <a:ln>
            <a:noFill/>
          </a:ln>
        </p:spPr>
      </p:pic>
      <p:pic>
        <p:nvPicPr>
          <p:cNvPr id="2" name="Picture 1"/>
          <p:cNvPicPr>
            <a:picLocks noChangeAspect="1"/>
          </p:cNvPicPr>
          <p:nvPr/>
        </p:nvPicPr>
        <p:blipFill>
          <a:blip r:embed="rId4"/>
          <a:stretch>
            <a:fillRect/>
          </a:stretch>
        </p:blipFill>
        <p:spPr>
          <a:xfrm>
            <a:off x="1702009" y="1100130"/>
            <a:ext cx="4837841" cy="55385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892</Words>
  <Application>Microsoft Macintosh PowerPoint</Application>
  <PresentationFormat>On-screen Show (4:3)</PresentationFormat>
  <Paragraphs>158</Paragraphs>
  <Slides>83</Slides>
  <Notes>42</Notes>
  <HiddenSlides>0</HiddenSlides>
  <MMClips>0</MMClips>
  <ScaleCrop>false</ScaleCrop>
  <HeadingPairs>
    <vt:vector size="4" baseType="variant">
      <vt:variant>
        <vt:lpstr>Design Template</vt:lpstr>
      </vt:variant>
      <vt:variant>
        <vt:i4>1</vt:i4>
      </vt:variant>
      <vt:variant>
        <vt:lpstr>Slide Titles</vt:lpstr>
      </vt:variant>
      <vt:variant>
        <vt:i4>83</vt:i4>
      </vt:variant>
    </vt:vector>
  </HeadingPairs>
  <TitlesOfParts>
    <vt:vector size="84" baseType="lpstr">
      <vt:lpstr>Office Theme</vt:lpstr>
      <vt:lpstr>Golden Key GINsystem and Website Training</vt:lpstr>
      <vt:lpstr>Slide 2</vt:lpstr>
      <vt:lpstr>Slide 3</vt:lpstr>
      <vt:lpstr>How do I log into my GINsystem?</vt:lpstr>
      <vt:lpstr>How do I add new users to the GINsystem?</vt:lpstr>
      <vt:lpstr>Member Types and Access Levels </vt:lpstr>
      <vt:lpstr>Slide 7</vt:lpstr>
      <vt:lpstr>Member Menu</vt:lpstr>
      <vt:lpstr>Slide 9</vt:lpstr>
      <vt:lpstr>Slide 10</vt:lpstr>
      <vt:lpstr>Slide 11</vt:lpstr>
      <vt:lpstr>Slide 12</vt:lpstr>
      <vt:lpstr>Academics Tab:  My Study Hours</vt:lpstr>
      <vt:lpstr>Academics Tab: Go Board</vt:lpstr>
      <vt:lpstr>My Points</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Group Emails and Texts</vt:lpstr>
      <vt:lpstr>Create Email and Text Groups</vt:lpstr>
      <vt:lpstr>Slide 32</vt:lpstr>
      <vt:lpstr>Slide 33</vt:lpstr>
      <vt:lpstr>Administrator Menu</vt:lpstr>
      <vt:lpstr>Manage Points</vt:lpstr>
      <vt:lpstr>Add Points Possibilities and Categories</vt:lpstr>
      <vt:lpstr>Manage Points By Person</vt:lpstr>
      <vt:lpstr>Edit Points Per Person</vt:lpstr>
      <vt:lpstr>Manage Appeals</vt:lpstr>
      <vt:lpstr>Manage Study Hours</vt:lpstr>
      <vt:lpstr>Manage Study Hours</vt:lpstr>
      <vt:lpstr>Manage Users</vt:lpstr>
      <vt:lpstr>Manage Settings</vt:lpstr>
      <vt:lpstr>Manage Emergency Check-In</vt:lpstr>
      <vt:lpstr>Manage Emergency Check-In: By Person</vt:lpstr>
      <vt:lpstr>Manage Emergency Check-In: By Location</vt:lpstr>
      <vt:lpstr>Manage Emergency Check-In: Mobile Application</vt:lpstr>
      <vt:lpstr>Emergency Check-In:  (Member Menu)</vt:lpstr>
      <vt:lpstr>Slide 49</vt:lpstr>
      <vt:lpstr>Chapter Websites</vt:lpstr>
      <vt:lpstr>Slide 51</vt:lpstr>
      <vt:lpstr>Slide 52</vt:lpstr>
      <vt:lpstr>Slide 53</vt:lpstr>
      <vt:lpstr>How do I edit my website?</vt:lpstr>
      <vt:lpstr>Slide 55</vt:lpstr>
      <vt:lpstr>Slide 56</vt:lpstr>
      <vt:lpstr>Slide 57</vt:lpstr>
      <vt:lpstr>Slide 58</vt:lpstr>
      <vt:lpstr>Photo Editor</vt:lpstr>
      <vt:lpstr>Slide 60</vt:lpstr>
      <vt:lpstr>Slide 61</vt:lpstr>
      <vt:lpstr>Homepage Photo</vt:lpstr>
      <vt:lpstr>Interior Page Slideshow</vt:lpstr>
      <vt:lpstr>Chapter News</vt:lpstr>
      <vt:lpstr>Chapter News Option 1 - Twitter</vt:lpstr>
      <vt:lpstr>Chapter News  Option 2 – Non-Twitter</vt:lpstr>
      <vt:lpstr>Social Media</vt:lpstr>
      <vt:lpstr>Locked Content</vt:lpstr>
      <vt:lpstr>Partially Locked Content</vt:lpstr>
      <vt:lpstr>Add New Pages</vt:lpstr>
      <vt:lpstr>Slide 71</vt:lpstr>
      <vt:lpstr>Chapter Officers</vt:lpstr>
      <vt:lpstr>Chapter Officers Three Layouts</vt:lpstr>
      <vt:lpstr>Photo Gallery</vt:lpstr>
      <vt:lpstr>Photo Albums</vt:lpstr>
      <vt:lpstr>Training Resources</vt:lpstr>
      <vt:lpstr>Questions?</vt:lpstr>
      <vt:lpstr>Case Study #1 </vt:lpstr>
      <vt:lpstr>How GIN helps Sister Sally</vt:lpstr>
      <vt:lpstr>Case Study #2</vt:lpstr>
      <vt:lpstr>How GIN helps Gamma Iota Nu</vt:lpstr>
      <vt:lpstr>Case Study #3</vt:lpstr>
      <vt:lpstr>How GIN helps  Alumnae Sister Ashley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Kappa Alpha Theta GINsystem and Website Training</dc:title>
  <cp:lastModifiedBy>GINsystem</cp:lastModifiedBy>
  <cp:revision>12</cp:revision>
  <dcterms:created xsi:type="dcterms:W3CDTF">2017-07-19T20:47:07Z</dcterms:created>
  <dcterms:modified xsi:type="dcterms:W3CDTF">2017-07-19T21:07:39Z</dcterms:modified>
</cp:coreProperties>
</file>