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Helvetica Neue"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304800" rtl="0">
              <a:spcBef>
                <a:spcPts val="0"/>
              </a:spcBef>
              <a:spcAft>
                <a:spcPts val="0"/>
              </a:spcAft>
              <a:buClr>
                <a:schemeClr val="dk1"/>
              </a:buClr>
              <a:buSzPts val="1200"/>
              <a:buFont typeface="Times New Roman"/>
              <a:buChar char=""/>
            </a:pPr>
            <a:r>
              <a:rPr lang="en-US" sz="1200" b="1">
                <a:solidFill>
                  <a:schemeClr val="dk1"/>
                </a:solidFill>
                <a:latin typeface="Times New Roman"/>
                <a:ea typeface="Times New Roman"/>
                <a:cs typeface="Times New Roman"/>
                <a:sym typeface="Times New Roman"/>
              </a:rPr>
              <a:t>social conditioning</a:t>
            </a:r>
            <a:r>
              <a:rPr lang="en-US" sz="1200">
                <a:solidFill>
                  <a:schemeClr val="dk1"/>
                </a:solidFill>
                <a:latin typeface="Times New Roman"/>
                <a:ea typeface="Times New Roman"/>
                <a:cs typeface="Times New Roman"/>
                <a:sym typeface="Times New Roman"/>
              </a:rPr>
              <a:t> – the idea of the ONE (twin flame) that is meant for only you</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love songs</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b="1">
                <a:solidFill>
                  <a:schemeClr val="dk1"/>
                </a:solidFill>
                <a:latin typeface="Times New Roman"/>
                <a:ea typeface="Times New Roman"/>
                <a:cs typeface="Times New Roman"/>
                <a:sym typeface="Times New Roman"/>
              </a:rPr>
              <a:t>daddy issues</a:t>
            </a:r>
            <a:r>
              <a:rPr lang="en-US" sz="1200">
                <a:solidFill>
                  <a:schemeClr val="dk1"/>
                </a:solidFill>
                <a:latin typeface="Times New Roman"/>
                <a:ea typeface="Times New Roman"/>
                <a:cs typeface="Times New Roman"/>
                <a:sym typeface="Times New Roman"/>
              </a:rPr>
              <a:t> – father not physically or emotionally present or abusive father</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b="1">
                <a:solidFill>
                  <a:schemeClr val="dk1"/>
                </a:solidFill>
                <a:latin typeface="Times New Roman"/>
                <a:ea typeface="Times New Roman"/>
                <a:cs typeface="Times New Roman"/>
                <a:sym typeface="Times New Roman"/>
              </a:rPr>
              <a:t>mommy issues - </a:t>
            </a:r>
            <a:r>
              <a:rPr lang="en-US" sz="1200">
                <a:solidFill>
                  <a:schemeClr val="dk1"/>
                </a:solidFill>
                <a:latin typeface="Times New Roman"/>
                <a:ea typeface="Times New Roman"/>
                <a:cs typeface="Times New Roman"/>
                <a:sym typeface="Times New Roman"/>
              </a:rPr>
              <a:t>disgruntled, tyrannical, abusive mother</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child abuse/neglect/abandonment</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seeking an external person/object/substance to fill a void</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desire for connection that never gets met or satisfied</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desire to feel </a:t>
            </a:r>
            <a:r>
              <a:rPr lang="en-US" sz="1200" b="1">
                <a:solidFill>
                  <a:schemeClr val="dk1"/>
                </a:solidFill>
                <a:latin typeface="Times New Roman"/>
                <a:ea typeface="Times New Roman"/>
                <a:cs typeface="Times New Roman"/>
                <a:sym typeface="Times New Roman"/>
              </a:rPr>
              <a:t>special </a:t>
            </a:r>
            <a:r>
              <a:rPr lang="en-US" sz="1200">
                <a:solidFill>
                  <a:schemeClr val="dk1"/>
                </a:solidFill>
                <a:latin typeface="Times New Roman"/>
                <a:ea typeface="Times New Roman"/>
                <a:cs typeface="Times New Roman"/>
                <a:sym typeface="Times New Roman"/>
              </a:rPr>
              <a:t>in someone's eyes</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Karmic and soulmate relationships</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Twin Flames</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b="1">
                <a:solidFill>
                  <a:schemeClr val="dk1"/>
                </a:solidFill>
                <a:latin typeface="Times New Roman"/>
                <a:ea typeface="Times New Roman"/>
                <a:cs typeface="Times New Roman"/>
                <a:sym typeface="Times New Roman"/>
              </a:rPr>
              <a:t>What are the signs and symptoms of Love Addiction?</a:t>
            </a:r>
            <a:endParaRPr sz="1200" b="1">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b="1">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Constantly following your love interest around (in real life or on social media)</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Hyper interested in knowing everything about your love interest’s life</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OCD</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financial mismanagement</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poor sleeping habits</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seeking external validation from ONE source</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intense bouts of depression</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DRAMA - emotional rollercoaster</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email/text spamming – willing to do anything to get a response from her man</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chaotic, irrational, 'crazy' behaviour</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other areas of life get neglected, ie. Parenting, business/work, health</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no other man gets or can hold her attention or interest</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sexual chemistry is usually SUPER heightened</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Belief in the one magical dick/pussy</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b="1">
                <a:solidFill>
                  <a:schemeClr val="dk1"/>
                </a:solidFill>
                <a:latin typeface="Times New Roman"/>
                <a:ea typeface="Times New Roman"/>
                <a:cs typeface="Times New Roman"/>
                <a:sym typeface="Times New Roman"/>
              </a:rPr>
              <a:t>How does Love Addiction show up in Platonic Friendships and Parent/Child Relationships</a:t>
            </a:r>
            <a:endParaRPr sz="1200" b="1">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b="1">
              <a:solidFill>
                <a:schemeClr val="dk1"/>
              </a:solidFill>
              <a:latin typeface="Times New Roman"/>
              <a:ea typeface="Times New Roman"/>
              <a:cs typeface="Times New Roman"/>
              <a:sym typeface="Times New Roman"/>
            </a:endParaRPr>
          </a:p>
          <a:p>
            <a:pPr marL="0" lvl="0" indent="0" rtl="0">
              <a:spcBef>
                <a:spcPts val="0"/>
              </a:spcBef>
              <a:spcAft>
                <a:spcPts val="0"/>
              </a:spcAft>
              <a:buNone/>
            </a:pPr>
            <a:r>
              <a:rPr lang="en-US" sz="1200">
                <a:solidFill>
                  <a:schemeClr val="dk1"/>
                </a:solidFill>
                <a:latin typeface="Times New Roman"/>
                <a:ea typeface="Times New Roman"/>
                <a:cs typeface="Times New Roman"/>
                <a:sym typeface="Times New Roman"/>
              </a:rPr>
              <a:t>I attracted several female friends in elementary school and highschool and even to this day who become almost obsessed with me.  Initially, I enjoyed the attention.  But after awhile, I get super annoyed and want to get this ‘leech’ off me!  I’ve ended friendships abruptly and callously because I couldn’t take the stress of being the focus of this woman’s attention!</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r>
              <a:rPr lang="en-US" sz="1200" b="1">
                <a:solidFill>
                  <a:schemeClr val="dk1"/>
                </a:solidFill>
                <a:latin typeface="Times New Roman"/>
                <a:ea typeface="Times New Roman"/>
                <a:cs typeface="Times New Roman"/>
                <a:sym typeface="Times New Roman"/>
              </a:rPr>
              <a:t>What is the typical profile of a Love Addict?</a:t>
            </a:r>
            <a:endParaRPr sz="1200" b="1">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The love addict as a particular personality profile - hence it can show up in platonic friendships and even parent/child relationships</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It’s a chronic relationship pattern for love addict</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Transcends gender and sexual orientation</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she's in pain and doesn't know how to get out of pain</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she uses WC to fill a void, she wants his energy (at any cost)</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she has daddy/mommy issues</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she doesn't have her life together</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feels hopeless in general</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uses relationship with WC to cover up her pain and/or lack of progress in other areas of her life</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it's a consistent pattern for her (has occurred with more than one man in her lifetime)</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it can go into remission while she is in a monogamous relationship with her SC, then pop back up several years into the SC relationship </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this is the number one reason women cheat (they lack passion in their lives)</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r>
              <a:rPr lang="en-US" sz="1200" b="1">
                <a:solidFill>
                  <a:schemeClr val="dk1"/>
                </a:solidFill>
                <a:latin typeface="Times New Roman"/>
                <a:ea typeface="Times New Roman"/>
                <a:cs typeface="Times New Roman"/>
                <a:sym typeface="Times New Roman"/>
              </a:rPr>
              <a:t>What does it feel like?</a:t>
            </a:r>
            <a:endParaRPr sz="1200" b="1">
              <a:solidFill>
                <a:schemeClr val="dk1"/>
              </a:solidFill>
              <a:latin typeface="Times New Roman"/>
              <a:ea typeface="Times New Roman"/>
              <a:cs typeface="Times New Roman"/>
              <a:sym typeface="Times New Roman"/>
            </a:endParaRPr>
          </a:p>
          <a:p>
            <a:pPr marL="0" lvl="0" indent="0" rtl="0">
              <a:spcBef>
                <a:spcPts val="0"/>
              </a:spcBef>
              <a:spcAft>
                <a:spcPts val="0"/>
              </a:spcAft>
              <a:buNone/>
            </a:pPr>
            <a:endParaRPr sz="1200" b="1">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OCD – she obsessively thinks about him – always trying to figure him out</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begging/pleading for his love</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trying anything and everything to earn his love...and continuously failing to achieve her goal - continual rejection</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abandonment - nobody loves me</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emotional rollercoaster</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never satisfied, even when he does spend time with her</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physical pain in chest and stomach during intense bouts of depression</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intense anger/rage towards WC, may even get violent</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r>
              <a:rPr lang="en-US" sz="1200">
                <a:solidFill>
                  <a:schemeClr val="dk1"/>
                </a:solidFill>
                <a:latin typeface="Times New Roman"/>
                <a:ea typeface="Times New Roman"/>
                <a:cs typeface="Times New Roman"/>
                <a:sym typeface="Times New Roman"/>
              </a:rPr>
              <a:t>For the </a:t>
            </a:r>
            <a:r>
              <a:rPr lang="en-US" sz="1200" b="1">
                <a:solidFill>
                  <a:schemeClr val="dk1"/>
                </a:solidFill>
                <a:latin typeface="Times New Roman"/>
                <a:ea typeface="Times New Roman"/>
                <a:cs typeface="Times New Roman"/>
                <a:sym typeface="Times New Roman"/>
              </a:rPr>
              <a:t>Love Avoidant</a:t>
            </a:r>
            <a:r>
              <a:rPr lang="en-US" sz="1200">
                <a:solidFill>
                  <a:schemeClr val="dk1"/>
                </a:solidFill>
                <a:latin typeface="Times New Roman"/>
                <a:ea typeface="Times New Roman"/>
                <a:cs typeface="Times New Roman"/>
                <a:sym typeface="Times New Roman"/>
              </a:rPr>
              <a:t> - it feels suffocating (no breathing room) and annoying AF.  It feels like you can’t get a break from them without having to be rude or abrupt or callously end the friendship/relationship.</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r>
              <a:rPr lang="en-US" sz="1200">
                <a:solidFill>
                  <a:schemeClr val="dk1"/>
                </a:solidFill>
                <a:latin typeface="Times New Roman"/>
                <a:ea typeface="Times New Roman"/>
                <a:cs typeface="Times New Roman"/>
                <a:sym typeface="Times New Roman"/>
              </a:rPr>
              <a:t>It feels vampirish - like your energy is being pulled on</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r>
              <a:rPr lang="en-US" sz="1200">
                <a:solidFill>
                  <a:schemeClr val="dk1"/>
                </a:solidFill>
                <a:latin typeface="Times New Roman"/>
                <a:ea typeface="Times New Roman"/>
                <a:cs typeface="Times New Roman"/>
                <a:sym typeface="Times New Roman"/>
              </a:rPr>
              <a:t>It feels like the love addict has NO LIFE outside of you</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r>
              <a:rPr lang="en-US" sz="1200">
                <a:solidFill>
                  <a:schemeClr val="dk1"/>
                </a:solidFill>
                <a:latin typeface="Times New Roman"/>
                <a:ea typeface="Times New Roman"/>
                <a:cs typeface="Times New Roman"/>
                <a:sym typeface="Times New Roman"/>
              </a:rPr>
              <a:t>It also feels good in that it’s nice to have someone shower you with their attention and adoration</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r>
              <a:rPr lang="en-US" sz="1200" b="1">
                <a:solidFill>
                  <a:schemeClr val="dk1"/>
                </a:solidFill>
                <a:latin typeface="Times New Roman"/>
                <a:ea typeface="Times New Roman"/>
                <a:cs typeface="Times New Roman"/>
                <a:sym typeface="Times New Roman"/>
              </a:rPr>
              <a:t>Can it/should it be avoided?</a:t>
            </a:r>
            <a:endParaRPr sz="1200" b="1">
              <a:solidFill>
                <a:schemeClr val="dk1"/>
              </a:solidFill>
              <a:latin typeface="Times New Roman"/>
              <a:ea typeface="Times New Roman"/>
              <a:cs typeface="Times New Roman"/>
              <a:sym typeface="Times New Roman"/>
            </a:endParaRPr>
          </a:p>
          <a:p>
            <a:pPr marL="0" lvl="0" indent="0" rtl="0">
              <a:spcBef>
                <a:spcPts val="0"/>
              </a:spcBef>
              <a:spcAft>
                <a:spcPts val="0"/>
              </a:spcAft>
              <a:buNone/>
            </a:pPr>
            <a:endParaRPr sz="1200" b="1">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Many women choose to avoid WC relationships so as not to experience the emotional upheaval. There is nothing wrong with this choice as long as the woman can find other ways to be passionate in her life.</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r>
              <a:rPr lang="en-US" sz="1200">
                <a:solidFill>
                  <a:schemeClr val="dk1"/>
                </a:solidFill>
                <a:latin typeface="Times New Roman"/>
                <a:ea typeface="Times New Roman"/>
                <a:cs typeface="Times New Roman"/>
                <a:sym typeface="Times New Roman"/>
              </a:rPr>
              <a:t>We recommend that instead of avoiding these relationships, we can use them as growth opportunities.  </a:t>
            </a:r>
            <a:endParaRPr sz="1200">
              <a:solidFill>
                <a:schemeClr val="dk1"/>
              </a:solidFill>
              <a:latin typeface="Times New Roman"/>
              <a:ea typeface="Times New Roman"/>
              <a:cs typeface="Times New Roman"/>
              <a:sym typeface="Times New Roman"/>
            </a:endParaRPr>
          </a:p>
          <a:p>
            <a:pPr marL="457200" lvl="0" indent="0"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r>
              <a:rPr lang="en-US" sz="1200" b="1">
                <a:solidFill>
                  <a:schemeClr val="dk1"/>
                </a:solidFill>
                <a:latin typeface="Times New Roman"/>
                <a:ea typeface="Times New Roman"/>
                <a:cs typeface="Times New Roman"/>
                <a:sym typeface="Times New Roman"/>
              </a:rPr>
              <a:t>What happens when a woman succeeds in domesticating a WC?</a:t>
            </a:r>
            <a:endParaRPr sz="1200" b="1">
              <a:solidFill>
                <a:schemeClr val="dk1"/>
              </a:solidFill>
              <a:latin typeface="Times New Roman"/>
              <a:ea typeface="Times New Roman"/>
              <a:cs typeface="Times New Roman"/>
              <a:sym typeface="Times New Roman"/>
            </a:endParaRPr>
          </a:p>
          <a:p>
            <a:pPr marL="0" lvl="0" indent="0" rtl="0">
              <a:spcBef>
                <a:spcPts val="0"/>
              </a:spcBef>
              <a:spcAft>
                <a:spcPts val="0"/>
              </a:spcAft>
              <a:buNone/>
            </a:pPr>
            <a:endParaRPr sz="1200" b="1">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she gets bored</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she stops fucking him</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she may abuse him</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the cravings for WC eventually re-emerge (in most cases)</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100"/>
              <a:buFont typeface="Arial"/>
              <a:buNone/>
            </a:pPr>
            <a:r>
              <a:rPr lang="en-US" sz="1200" b="1">
                <a:solidFill>
                  <a:schemeClr val="dk1"/>
                </a:solidFill>
                <a:latin typeface="Times New Roman"/>
                <a:ea typeface="Times New Roman"/>
                <a:cs typeface="Times New Roman"/>
                <a:sym typeface="Times New Roman"/>
              </a:rPr>
              <a:t>Solutions – How to have a healthy womb choice relationship</a:t>
            </a:r>
            <a:endParaRPr sz="1200" b="1">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endParaRPr sz="1200" b="1">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womb choosing or having a passionate relationship is not inherently bad or wrong</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it doesn't have to be painful</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b="1">
                <a:solidFill>
                  <a:schemeClr val="dk1"/>
                </a:solidFill>
                <a:latin typeface="Times New Roman"/>
                <a:ea typeface="Times New Roman"/>
                <a:cs typeface="Times New Roman"/>
                <a:sym typeface="Times New Roman"/>
              </a:rPr>
              <a:t>Feminine Choice Paradigm™ and Gender Harmonics™</a:t>
            </a:r>
            <a:endParaRPr sz="1200" b="1">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don't try to domesticate him – it only camouflages the issue until it later re-emerges</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Conservationist should support Soldier in a manner that is meaningful to him</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give him (Soldier) space</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develop inner Conservationist and inner Soldier (more in part 3)</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develop swag/confidence - inner Lover</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develop clear communication skills - inner Negotiator</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attend to the rest of your life – get passionate about your business, career, parenting, hobbies, spiritual practice, etc.</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actively engage with other men (and women) in your life</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receive hugs, touch, love, support from other men and women</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endParaRPr sz="1200">
              <a:solidFill>
                <a:schemeClr val="dk1"/>
              </a:solidFill>
              <a:latin typeface="Times New Roman"/>
              <a:ea typeface="Times New Roman"/>
              <a:cs typeface="Times New Roman"/>
              <a:sym typeface="Times New Roman"/>
            </a:endParaRPr>
          </a:p>
          <a:p>
            <a:pPr marL="0" lvl="0" indent="457200" rtl="0">
              <a:spcBef>
                <a:spcPts val="0"/>
              </a:spcBef>
              <a:spcAft>
                <a:spcPts val="0"/>
              </a:spcAft>
              <a:buClr>
                <a:srgbClr val="000000"/>
              </a:buClr>
              <a:buSzPts val="1100"/>
              <a:buFont typeface="Arial"/>
              <a:buNone/>
            </a:pPr>
            <a:r>
              <a:rPr lang="en-US" sz="1200" b="1">
                <a:solidFill>
                  <a:schemeClr val="dk1"/>
                </a:solidFill>
                <a:latin typeface="Times New Roman"/>
                <a:ea typeface="Times New Roman"/>
                <a:cs typeface="Times New Roman"/>
                <a:sym typeface="Times New Roman"/>
              </a:rPr>
              <a:t>Conservationist Rituals</a:t>
            </a:r>
            <a:endParaRPr sz="1200" b="1">
              <a:solidFill>
                <a:schemeClr val="dk1"/>
              </a:solidFill>
              <a:latin typeface="Times New Roman"/>
              <a:ea typeface="Times New Roman"/>
              <a:cs typeface="Times New Roman"/>
              <a:sym typeface="Times New Roman"/>
            </a:endParaRPr>
          </a:p>
          <a:p>
            <a:pPr marL="0" lvl="0" indent="457200" rtl="0">
              <a:spcBef>
                <a:spcPts val="0"/>
              </a:spcBef>
              <a:spcAft>
                <a:spcPts val="0"/>
              </a:spcAft>
              <a:buClr>
                <a:srgbClr val="000000"/>
              </a:buClr>
              <a:buSzPts val="1100"/>
              <a:buFont typeface="Arial"/>
              <a:buNone/>
            </a:pPr>
            <a:endParaRPr sz="1200" b="1">
              <a:solidFill>
                <a:schemeClr val="dk1"/>
              </a:solidFill>
              <a:latin typeface="Times New Roman"/>
              <a:ea typeface="Times New Roman"/>
              <a:cs typeface="Times New Roman"/>
              <a:sym typeface="Times New Roman"/>
            </a:endParaRPr>
          </a:p>
          <a:p>
            <a:pPr marL="9144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Burning ritual</a:t>
            </a:r>
            <a:endParaRPr sz="1200">
              <a:solidFill>
                <a:schemeClr val="dk1"/>
              </a:solidFill>
              <a:latin typeface="Times New Roman"/>
              <a:ea typeface="Times New Roman"/>
              <a:cs typeface="Times New Roman"/>
              <a:sym typeface="Times New Roman"/>
            </a:endParaRPr>
          </a:p>
          <a:p>
            <a:pPr marL="9144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Avoiding known triggers, ie. refrain from looking at your partner’s social media pages</a:t>
            </a:r>
            <a:endParaRPr sz="1200">
              <a:solidFill>
                <a:schemeClr val="dk1"/>
              </a:solidFill>
              <a:latin typeface="Times New Roman"/>
              <a:ea typeface="Times New Roman"/>
              <a:cs typeface="Times New Roman"/>
              <a:sym typeface="Times New Roman"/>
            </a:endParaRPr>
          </a:p>
          <a:p>
            <a:pPr marL="9144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Discontinuing dysfunctional behaviours</a:t>
            </a:r>
            <a:endParaRPr sz="1200">
              <a:solidFill>
                <a:schemeClr val="dk1"/>
              </a:solidFill>
              <a:latin typeface="Times New Roman"/>
              <a:ea typeface="Times New Roman"/>
              <a:cs typeface="Times New Roman"/>
              <a:sym typeface="Times New Roman"/>
            </a:endParaRPr>
          </a:p>
          <a:p>
            <a:pPr marL="9144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Self-forgiveness</a:t>
            </a:r>
            <a:endParaRPr sz="1200">
              <a:solidFill>
                <a:schemeClr val="dk1"/>
              </a:solidFill>
              <a:latin typeface="Times New Roman"/>
              <a:ea typeface="Times New Roman"/>
              <a:cs typeface="Times New Roman"/>
              <a:sym typeface="Times New Roman"/>
            </a:endParaRPr>
          </a:p>
          <a:p>
            <a:pPr marL="9144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Journaling</a:t>
            </a:r>
            <a:endParaRPr sz="1200">
              <a:solidFill>
                <a:schemeClr val="dk1"/>
              </a:solidFill>
              <a:latin typeface="Times New Roman"/>
              <a:ea typeface="Times New Roman"/>
              <a:cs typeface="Times New Roman"/>
              <a:sym typeface="Times New Roman"/>
            </a:endParaRPr>
          </a:p>
          <a:p>
            <a:pPr marL="9144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crying/releasing </a:t>
            </a:r>
            <a:endParaRPr sz="1200">
              <a:solidFill>
                <a:schemeClr val="dk1"/>
              </a:solidFill>
              <a:latin typeface="Times New Roman"/>
              <a:ea typeface="Times New Roman"/>
              <a:cs typeface="Times New Roman"/>
              <a:sym typeface="Times New Roman"/>
            </a:endParaRPr>
          </a:p>
          <a:p>
            <a:pPr marL="9144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Learning to be OK with being alone</a:t>
            </a:r>
            <a:endParaRPr sz="1200">
              <a:solidFill>
                <a:schemeClr val="dk1"/>
              </a:solidFill>
              <a:latin typeface="Times New Roman"/>
              <a:ea typeface="Times New Roman"/>
              <a:cs typeface="Times New Roman"/>
              <a:sym typeface="Times New Roman"/>
            </a:endParaRPr>
          </a:p>
          <a:p>
            <a:pPr marL="9144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Self-discipline, conserving your energy, stick to a daily schedule of activities that serve you, monitor your thoughts</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b="1">
                <a:solidFill>
                  <a:schemeClr val="dk1"/>
                </a:solidFill>
                <a:latin typeface="Times New Roman"/>
                <a:ea typeface="Times New Roman"/>
                <a:cs typeface="Times New Roman"/>
                <a:sym typeface="Times New Roman"/>
              </a:rPr>
              <a:t>A WORD ON DETACHMENT</a:t>
            </a:r>
            <a:endParaRPr sz="1200" b="1">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It’s important to be willing to allow your partner total freedom to choose to talk to you or spend time with your OR NOT.  It’s best not to try to FORCE things to happen as a) you’re coming from ego and b) it will bacfire (sooner or later)</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Do your best </a:t>
            </a:r>
            <a:r>
              <a:rPr lang="en-US" sz="1200" b="1">
                <a:solidFill>
                  <a:schemeClr val="dk1"/>
                </a:solidFill>
                <a:latin typeface="Times New Roman"/>
                <a:ea typeface="Times New Roman"/>
                <a:cs typeface="Times New Roman"/>
                <a:sym typeface="Times New Roman"/>
              </a:rPr>
              <a:t>not to rehash</a:t>
            </a:r>
            <a:r>
              <a:rPr lang="en-US" sz="1200">
                <a:solidFill>
                  <a:schemeClr val="dk1"/>
                </a:solidFill>
                <a:latin typeface="Times New Roman"/>
                <a:ea typeface="Times New Roman"/>
                <a:cs typeface="Times New Roman"/>
                <a:sym typeface="Times New Roman"/>
              </a:rPr>
              <a:t> old stuff.  This is particularly challenging for women as our psychic wombs can hold onto grievances FOREVER.  But men are not the same and they don’t like having to argue over the same thing again and again… It gets tired. Let it go.</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You have the freedom to choose to agree or not to agree with any of your partner’s stipulations - and you can continue to love each other, while honouring each other’s autonomy. Don’t let your ego run the show or sabotage your entire relationship.  Take responsibility and get your ego to work for you, rather than against you.</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Patience - patience is a virtue.  Patience allows you to accept ‘what is’ and be at Peace, no matter what.</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Women often try to force men to talk when they don’t feel comfortable doing so.  This is unwise.  Better to let things unfold naturally.  Better to attend to your own life - first and foremost.  I know this is hard.  But this is how you let go of the addiction.</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Understand that men communicate differently than women.  And that just because we don’t like what or how he is communicating, doesn’t mean that his communication is weak or invalid.</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b="1">
                <a:solidFill>
                  <a:schemeClr val="dk1"/>
                </a:solidFill>
                <a:latin typeface="Times New Roman"/>
                <a:ea typeface="Times New Roman"/>
                <a:cs typeface="Times New Roman"/>
                <a:sym typeface="Times New Roman"/>
              </a:rPr>
              <a:t>Lover Rituals</a:t>
            </a:r>
            <a:endParaRPr sz="1200" b="1">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endParaRPr sz="1200" b="1">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Focus on what you actually desire (not so much the specific person, but the QUALITY of EXPERIENCES)</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Get into the feeling of it</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Be the woman/man who actually has the kind of relationship you want</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Increase your confidence</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Know your value (independent of what your partner or anyone else has to say about you)</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b="1">
                <a:solidFill>
                  <a:schemeClr val="dk1"/>
                </a:solidFill>
                <a:latin typeface="Times New Roman"/>
                <a:ea typeface="Times New Roman"/>
                <a:cs typeface="Times New Roman"/>
                <a:sym typeface="Times New Roman"/>
              </a:rPr>
              <a:t>Specific Solutions for men</a:t>
            </a:r>
            <a:endParaRPr sz="1200" b="1">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br>
              <a:rPr lang="en-US" sz="1200">
                <a:solidFill>
                  <a:schemeClr val="dk1"/>
                </a:solidFill>
                <a:latin typeface="Times New Roman"/>
                <a:ea typeface="Times New Roman"/>
                <a:cs typeface="Times New Roman"/>
                <a:sym typeface="Times New Roman"/>
              </a:rPr>
            </a:br>
            <a:r>
              <a:rPr lang="en-US" sz="1200">
                <a:solidFill>
                  <a:schemeClr val="dk1"/>
                </a:solidFill>
                <a:latin typeface="Times New Roman"/>
                <a:ea typeface="Times New Roman"/>
                <a:cs typeface="Times New Roman"/>
                <a:sym typeface="Times New Roman"/>
              </a:rPr>
              <a:t>How can men manage women who womb choose them?</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What does it mean when a man is ONLY being womb chosen by women?</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How can men be womb chosen by women? (Rakhem Seku will explain)</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b="1">
                <a:solidFill>
                  <a:schemeClr val="dk1"/>
                </a:solidFill>
                <a:latin typeface="Times New Roman"/>
                <a:ea typeface="Times New Roman"/>
                <a:cs typeface="Times New Roman"/>
                <a:sym typeface="Times New Roman"/>
              </a:rPr>
              <a:t>3 Way Mirror™</a:t>
            </a:r>
            <a:endParaRPr sz="1200" b="1">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 patterns/expectations pane - heal daddy and mommy issues (more in part 2)</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b="1">
                <a:solidFill>
                  <a:schemeClr val="dk1"/>
                </a:solidFill>
                <a:latin typeface="Times New Roman"/>
                <a:ea typeface="Times New Roman"/>
                <a:cs typeface="Times New Roman"/>
                <a:sym typeface="Times New Roman"/>
              </a:rPr>
              <a:t>UPLVL™/communication skills</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allow your partner to ‘vent’ or speak their truth to you and you to them</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no blaming or shaming</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listen and express empathy</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EMPATHY for your partner eg. I understand how suffocating it feels to have someone obsess over me.</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Eg. I understand how it feels to be madly, passionately in love with someone to the point where nothing else even matters.</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ask questions for understanding</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endParaRPr sz="1200">
              <a:solidFill>
                <a:schemeClr val="dk1"/>
              </a:solidFill>
              <a:latin typeface="Times New Roman"/>
              <a:ea typeface="Times New Roman"/>
              <a:cs typeface="Times New Roman"/>
              <a:sym typeface="Times New Roman"/>
            </a:endParaRPr>
          </a:p>
          <a:p>
            <a:pPr marL="0" lvl="0" indent="457200" rtl="0">
              <a:spcBef>
                <a:spcPts val="0"/>
              </a:spcBef>
              <a:spcAft>
                <a:spcPts val="0"/>
              </a:spcAft>
              <a:buClr>
                <a:srgbClr val="000000"/>
              </a:buClr>
              <a:buSzPts val="1100"/>
              <a:buFont typeface="Arial"/>
              <a:buNone/>
            </a:pPr>
            <a:r>
              <a:rPr lang="en-US" sz="1200" b="1">
                <a:solidFill>
                  <a:schemeClr val="dk1"/>
                </a:solidFill>
                <a:latin typeface="Times New Roman"/>
                <a:ea typeface="Times New Roman"/>
                <a:cs typeface="Times New Roman"/>
                <a:sym typeface="Times New Roman"/>
              </a:rPr>
              <a:t>Lacing™ (alone) or with Kenya or Rakhem</a:t>
            </a:r>
            <a:endParaRPr sz="1200" b="1">
              <a:solidFill>
                <a:schemeClr val="dk1"/>
              </a:solidFill>
              <a:latin typeface="Times New Roman"/>
              <a:ea typeface="Times New Roman"/>
              <a:cs typeface="Times New Roman"/>
              <a:sym typeface="Times New Roman"/>
            </a:endParaRPr>
          </a:p>
          <a:p>
            <a:pPr marL="0" lvl="0" indent="457200" rtl="0">
              <a:spcBef>
                <a:spcPts val="0"/>
              </a:spcBef>
              <a:spcAft>
                <a:spcPts val="0"/>
              </a:spcAft>
              <a:buClr>
                <a:srgbClr val="000000"/>
              </a:buClr>
              <a:buSzPts val="1100"/>
              <a:buFont typeface="Arial"/>
              <a:buNone/>
            </a:pPr>
            <a:endParaRPr sz="1200" b="1">
              <a:solidFill>
                <a:schemeClr val="dk1"/>
              </a:solidFill>
              <a:latin typeface="Times New Roman"/>
              <a:ea typeface="Times New Roman"/>
              <a:cs typeface="Times New Roman"/>
              <a:sym typeface="Times New Roman"/>
            </a:endParaRPr>
          </a:p>
          <a:p>
            <a:pPr marL="0" lvl="0" indent="45720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Changing the energy of your past experiences</a:t>
            </a:r>
            <a:endParaRPr sz="1200">
              <a:solidFill>
                <a:schemeClr val="dk1"/>
              </a:solidFill>
              <a:latin typeface="Times New Roman"/>
              <a:ea typeface="Times New Roman"/>
              <a:cs typeface="Times New Roman"/>
              <a:sym typeface="Times New Roman"/>
            </a:endParaRPr>
          </a:p>
          <a:p>
            <a:pPr marL="0" lvl="0" indent="45720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Lacing requires daily repetition for the change to become permanent</a:t>
            </a:r>
            <a:endParaRPr sz="1200">
              <a:solidFill>
                <a:schemeClr val="dk1"/>
              </a:solidFill>
              <a:latin typeface="Times New Roman"/>
              <a:ea typeface="Times New Roman"/>
              <a:cs typeface="Times New Roman"/>
              <a:sym typeface="Times New Roman"/>
            </a:endParaRPr>
          </a:p>
          <a:p>
            <a:pPr marL="0" lvl="0" indent="45720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Lacing, when done well, will often result in a temporary ‘death’ or ‘clearing’ experience</a:t>
            </a:r>
            <a:endParaRPr sz="1200">
              <a:solidFill>
                <a:schemeClr val="dk1"/>
              </a:solidFill>
              <a:latin typeface="Times New Roman"/>
              <a:ea typeface="Times New Roman"/>
              <a:cs typeface="Times New Roman"/>
              <a:sym typeface="Times New Roman"/>
            </a:endParaRPr>
          </a:p>
          <a:p>
            <a:pPr marL="0" lvl="0" indent="45720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Rakhem Seku will lead us in a Tantric Lacing™ at the end of Class #2 and #3</a:t>
            </a:r>
            <a:endParaRPr sz="1200">
              <a:solidFill>
                <a:schemeClr val="dk1"/>
              </a:solidFill>
              <a:latin typeface="Times New Roman"/>
              <a:ea typeface="Times New Roman"/>
              <a:cs typeface="Times New Roman"/>
              <a:sym typeface="Times New Roman"/>
            </a:endParaRPr>
          </a:p>
          <a:p>
            <a:pPr marL="0" lvl="0" indent="457200" rtl="0">
              <a:spcBef>
                <a:spcPts val="0"/>
              </a:spcBef>
              <a:spcAft>
                <a:spcPts val="0"/>
              </a:spcAft>
              <a:buClr>
                <a:srgbClr val="000000"/>
              </a:buClr>
              <a:buSzPts val="1100"/>
              <a:buFont typeface="Arial"/>
              <a:buNone/>
            </a:pPr>
            <a:endParaRPr sz="1200">
              <a:solidFill>
                <a:schemeClr val="dk1"/>
              </a:solidFill>
              <a:latin typeface="Times New Roman"/>
              <a:ea typeface="Times New Roman"/>
              <a:cs typeface="Times New Roman"/>
              <a:sym typeface="Times New Roman"/>
            </a:endParaRPr>
          </a:p>
          <a:p>
            <a:pPr marL="0" lvl="0" indent="457200" rtl="0">
              <a:spcBef>
                <a:spcPts val="0"/>
              </a:spcBef>
              <a:spcAft>
                <a:spcPts val="0"/>
              </a:spcAft>
              <a:buClr>
                <a:srgbClr val="000000"/>
              </a:buClr>
              <a:buSzPts val="1100"/>
              <a:buFont typeface="Arial"/>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endParaRPr sz="1200">
              <a:solidFill>
                <a:schemeClr val="dk1"/>
              </a:solidFill>
              <a:latin typeface="Times New Roman"/>
              <a:ea typeface="Times New Roman"/>
              <a:cs typeface="Times New Roman"/>
              <a:sym typeface="Times New Roman"/>
            </a:endParaRPr>
          </a:p>
          <a:p>
            <a:pPr marL="0" lvl="0" indent="457200" rtl="0">
              <a:spcBef>
                <a:spcPts val="0"/>
              </a:spcBef>
              <a:spcAft>
                <a:spcPts val="0"/>
              </a:spcAft>
              <a:buClr>
                <a:srgbClr val="000000"/>
              </a:buClr>
              <a:buSzPts val="1100"/>
              <a:buFont typeface="Arial"/>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b="1">
                <a:solidFill>
                  <a:schemeClr val="dk1"/>
                </a:solidFill>
                <a:latin typeface="Times New Roman"/>
                <a:ea typeface="Times New Roman"/>
                <a:cs typeface="Times New Roman"/>
                <a:sym typeface="Times New Roman"/>
              </a:rPr>
              <a:t>A Word on Detox</a:t>
            </a:r>
            <a:endParaRPr sz="1200" b="1">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endParaRPr sz="1200" b="1">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Detox can be really hard!</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You can feel any of the following:</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Depressed</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Totally unsure of your future, which direction to head in</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Should I give up on romance and just be single for the rest of my life?</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Will I ever have a happy, satisfying relationship? Or is that only for other people?</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Boredom, loneliness</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Don’t know what to do with yourself</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Having to face the pain of how empty and meaningless your life really is</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The temptation to revert to old patterns will be STRONG</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You’ll want to reach out to him/her and pick fights</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You’ll regurgitate a whole host of reasons why you feel angry at him/her and how he/she did you wrong and what a fool you were to invest your time and money in him/her</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You’ll miss him/her terribly</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You’ll feel like your spiraling downwards rather than making any progress</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r>
              <a:rPr lang="en-US" sz="1200">
                <a:solidFill>
                  <a:schemeClr val="dk1"/>
                </a:solidFill>
                <a:latin typeface="Times New Roman"/>
                <a:ea typeface="Times New Roman"/>
                <a:cs typeface="Times New Roman"/>
                <a:sym typeface="Times New Roman"/>
              </a:rPr>
              <a:t>You feel like nobody understands what you’re going through</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endParaRPr sz="1200">
              <a:solidFill>
                <a:schemeClr val="dk1"/>
              </a:solidFill>
              <a:latin typeface="Times New Roman"/>
              <a:ea typeface="Times New Roman"/>
              <a:cs typeface="Times New Roman"/>
              <a:sym typeface="Times New Roman"/>
            </a:endParaRPr>
          </a:p>
          <a:p>
            <a:pPr marL="0" lvl="0" indent="457200" rtl="0">
              <a:spcBef>
                <a:spcPts val="0"/>
              </a:spcBef>
              <a:spcAft>
                <a:spcPts val="0"/>
              </a:spcAft>
              <a:buClr>
                <a:srgbClr val="000000"/>
              </a:buClr>
              <a:buSzPts val="1100"/>
              <a:buFont typeface="Arial"/>
              <a:buNone/>
            </a:pPr>
            <a:endParaRPr sz="1200" b="1">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b="1">
                <a:solidFill>
                  <a:schemeClr val="dk1"/>
                </a:solidFill>
                <a:latin typeface="Times New Roman"/>
                <a:ea typeface="Times New Roman"/>
                <a:cs typeface="Times New Roman"/>
                <a:sym typeface="Times New Roman"/>
              </a:rPr>
              <a:t>Additional Support</a:t>
            </a:r>
            <a:endParaRPr sz="1200" b="1">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Join JLA or Lesley's private groups</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Get private coaching from Rakhem or Lesley</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b="1">
                <a:solidFill>
                  <a:schemeClr val="dk1"/>
                </a:solidFill>
                <a:latin typeface="Times New Roman"/>
                <a:ea typeface="Times New Roman"/>
                <a:cs typeface="Times New Roman"/>
                <a:sym typeface="Times New Roman"/>
              </a:rPr>
              <a:t>Homework </a:t>
            </a:r>
            <a:r>
              <a:rPr lang="en-US" sz="1200">
                <a:solidFill>
                  <a:schemeClr val="dk1"/>
                </a:solidFill>
                <a:latin typeface="Times New Roman"/>
                <a:ea typeface="Times New Roman"/>
                <a:cs typeface="Times New Roman"/>
                <a:sym typeface="Times New Roman"/>
              </a:rPr>
              <a:t>(in preparation for Class #2)</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How do you REALLY feel about men/women, starting with your father/mother?  Be brutally honest with yourself.  Bring your answers to the Class #2 - Healing Daddy/Mommy Issues.</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i="1">
                <a:solidFill>
                  <a:schemeClr val="dk1"/>
                </a:solidFill>
                <a:latin typeface="Times New Roman"/>
                <a:ea typeface="Times New Roman"/>
                <a:cs typeface="Times New Roman"/>
                <a:sym typeface="Times New Roman"/>
              </a:rPr>
              <a:t>My example:</a:t>
            </a:r>
            <a:endParaRPr sz="1200" i="1">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He’s physically and emotionally unavailable</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Unsupported - financially or otherwise</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Not fully seen</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Misunderstood</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Unappreciated</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abandoned/neglected/rejected</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Not cared for</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Taken for granted</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Ignored</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Only valued if it serves him (he’s selfish)</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Unloved</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Passed over in favour of other women</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Jealous</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anger/rage</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Abused</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I’ve done something wrong/bad (in his eyes) and it’s only a matter of time before he punishes me.</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He’s mad at me.</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I have to earn or purchase or beg for his love.</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i="1">
                <a:solidFill>
                  <a:schemeClr val="dk1"/>
                </a:solidFill>
                <a:latin typeface="Times New Roman"/>
                <a:ea typeface="Times New Roman"/>
                <a:cs typeface="Times New Roman"/>
                <a:sym typeface="Times New Roman"/>
              </a:rPr>
              <a:t>Rakhem’s example:</a:t>
            </a:r>
            <a:r>
              <a:rPr lang="en-US"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spcBef>
                <a:spcPts val="0"/>
              </a:spcBef>
              <a:spcAft>
                <a:spcPts val="0"/>
              </a:spcAft>
              <a:buNone/>
            </a:pPr>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sz="1800" b="1" i="1">
                <a:solidFill>
                  <a:schemeClr val="dk1"/>
                </a:solidFill>
                <a:latin typeface="Helvetica Neue"/>
                <a:ea typeface="Helvetica Neue"/>
                <a:cs typeface="Helvetica Neue"/>
                <a:sym typeface="Helvetica Neue"/>
              </a:rPr>
              <a:t>Clearly Identifying &amp; Healing ‘Daddy Issues’ in Women &amp; ‘Mommy Issues’ in Men </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800" b="1" i="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Discuss Homework</a:t>
            </a:r>
            <a:endParaRPr sz="1200" b="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b="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Tantric Lacing™ exercise will be conducted at end of class based upon shared results from homework.</a:t>
            </a:r>
            <a:endParaRPr sz="1200" b="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b="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b="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Unhealthy 'Womb Choice' Relationships</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A 'womb choice' relationship is one in which a woman is intensely attracted to a man from her root/sacral chakras.  As such, she often has a strong sexual desire for him that cannot be explained logically.  This type of relationship is not inherently unhealthy or painful, but in the majority of cases...it is.  Here's why.</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Patterns/Expectations pane of the 3 Way Mirror™</a:t>
            </a:r>
            <a:endParaRPr sz="1200" b="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The Love addict has a pattern or expectation of being abandoned or rejected or ignored by the object of their attention.  This likely started in childhood.</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The Love avoidant has a pattern or expectation of being smothered/suffocated by the person who is chasing/pursuing them.  This likely started in childhood.</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Daddy issues in women</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Women often 'womb choose' a man who matches the dynamic that they had with their father or male caretaker.  This is can be positive or negative.  In many cases, if the woman experienced trauma with her father, ie. Her father was physically and/or emotionally absent or abusive, then she is likely to recreate that negative dynamic with her womb choice.</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Causes</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As a young girl, she did not experience a relationship with her father where he was fully present in her life.  She doesn't even know what that fatherly energy feels like!  Thus, she subconsciously seeks to fill that void with her womb choice.  And quite often, her womb choice is just as disappointing as her dad.  Hence the ensuing drama...</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Symptoms/Behaviours</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b="1">
              <a:solidFill>
                <a:schemeClr val="dk1"/>
              </a:solidFill>
              <a:latin typeface="Helvetica Neue"/>
              <a:ea typeface="Helvetica Neue"/>
              <a:cs typeface="Helvetica Neue"/>
              <a:sym typeface="Helvetica Neue"/>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Helvetica Neue"/>
                <a:ea typeface="Helvetica Neue"/>
                <a:cs typeface="Helvetica Neue"/>
                <a:sym typeface="Helvetica Neue"/>
              </a:rPr>
              <a:t>her womb choice is not readily available to her – physically or emotionally</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Helvetica Neue"/>
                <a:ea typeface="Helvetica Neue"/>
                <a:cs typeface="Helvetica Neue"/>
                <a:sym typeface="Helvetica Neue"/>
              </a:rPr>
              <a:t>she perceives her womb choice as being 'emotionally unavailable', owing to the fact that he doesn't respond to her calls or texts/emails in a timely fashion or at all AND that he doesn't appear to be interested in listening to her talk about her problems/concerns. She feels that he is ignoring her and she complains bitterly about this.</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Helvetica Neue"/>
                <a:ea typeface="Helvetica Neue"/>
                <a:cs typeface="Helvetica Neue"/>
                <a:sym typeface="Helvetica Neue"/>
              </a:rPr>
              <a:t>If she can't get him to pay attention to her, she can turn to verbal and even physical abuse. She will pick fights with him to get a rise out of him.  She may even stalk him or spam him to get his attention.</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Helvetica Neue"/>
                <a:ea typeface="Helvetica Neue"/>
                <a:cs typeface="Helvetica Neue"/>
                <a:sym typeface="Helvetica Neue"/>
              </a:rPr>
              <a:t>She thinks about her womb choice ALL THE TIME and talks about him with her friends and associates ALL THE TIME.  He becomes the focal point of her existence.</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Helvetica Neue"/>
                <a:ea typeface="Helvetica Neue"/>
                <a:cs typeface="Helvetica Neue"/>
                <a:sym typeface="Helvetica Neue"/>
              </a:rPr>
              <a:t>If he blocks her or breaks up with her, she has a total nervous breakdown, ie. Threatens suicide, etc.</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Helvetica Neue"/>
                <a:ea typeface="Helvetica Neue"/>
                <a:cs typeface="Helvetica Neue"/>
                <a:sym typeface="Helvetica Neue"/>
              </a:rPr>
              <a:t>The only thing that can satisfy her IS attention and sex from her womb choice.</a:t>
            </a:r>
            <a:endParaRPr sz="1200">
              <a:solidFill>
                <a:schemeClr val="dk1"/>
              </a:solidFill>
              <a:latin typeface="Times New Roman"/>
              <a:ea typeface="Times New Roman"/>
              <a:cs typeface="Times New Roman"/>
              <a:sym typeface="Times New Roman"/>
            </a:endParaRPr>
          </a:p>
          <a:p>
            <a:pPr marL="457200" lvl="0" indent="-304800" rtl="0">
              <a:spcBef>
                <a:spcPts val="0"/>
              </a:spcBef>
              <a:spcAft>
                <a:spcPts val="0"/>
              </a:spcAft>
              <a:buClr>
                <a:schemeClr val="dk1"/>
              </a:buClr>
              <a:buSzPts val="1200"/>
              <a:buFont typeface="Times New Roman"/>
              <a:buChar char=""/>
            </a:pPr>
            <a:r>
              <a:rPr lang="en-US" sz="1200">
                <a:solidFill>
                  <a:schemeClr val="dk1"/>
                </a:solidFill>
                <a:latin typeface="Helvetica Neue"/>
                <a:ea typeface="Helvetica Neue"/>
                <a:cs typeface="Helvetica Neue"/>
                <a:sym typeface="Helvetica Neue"/>
              </a:rPr>
              <a:t>She is willing to spend money that should go to other important matters, in order to see her womb choice.</a:t>
            </a:r>
            <a:endParaRPr sz="1200">
              <a:solidFill>
                <a:schemeClr val="dk1"/>
              </a:solidFill>
              <a:latin typeface="Times New Roman"/>
              <a:ea typeface="Times New Roman"/>
              <a:cs typeface="Times New Roman"/>
              <a:sym typeface="Times New Roman"/>
            </a:endParaRPr>
          </a:p>
          <a:p>
            <a:pPr marL="45720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Healing</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b="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A woman with 'daddy issues' first has to admit that she has a problem and actively seek to heal it.  She needs to re-pattern her expectations of men.  She can do so by spending quality time with her biological father (if possible) or with older men (leaders) who are experienced fathers/husbands and who can treat her like their daughter.  She can ask also one of her male friends or partner(s) to re-parent her.  She can also do Lacing.™</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Mommy issues in men</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b="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Men who ONLY get womb chosen by women, tend to have 'mommy issues'.  They are also referred to by terms such as 'love avoidant', 'emotionally unavailable', players, dogs, etc.</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Causes</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b="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These are men who didn’t receive enough time, attention, and nurturing from their mothers or a mother figure in their life and thus develop themselves in order to attract intense desire from women. </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Symptoms/Behaviours</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b="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A proclivity to over develop the masculine qualities that tend to trigger intense attraction from women (i.e. high sexual skills, muscular physique, amazing word game and pick up lines, wealth and superficial material things, etc.)  These men will also have the habit of not being present with women in order to increase the desire and attraction as a further indication of them being desired by the feminine (i.e. mother).</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Healing</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b="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A man with 'mommy issues' first has to admit that he has a problem and actively seek to heal it.  He needs to re-pattern his expectations of women.  He can do so by spending quality time with his biological mother (if possible) or with older women (devotees) who are experienced mothers/wives and who can treat him like their son.  He can ask also one of his female friends or partner(s) to re-parent him.  He can also do Lacing.™</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Tantric Lacing™ Exercise</a:t>
            </a:r>
            <a:endParaRPr sz="1200" b="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Receiving something that you needed from your dad or mom via sexual energy.</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Homework </a:t>
            </a:r>
            <a:r>
              <a:rPr lang="en-US" sz="1200">
                <a:solidFill>
                  <a:schemeClr val="dk1"/>
                </a:solidFill>
                <a:latin typeface="Helvetica Neue"/>
                <a:ea typeface="Helvetica Neue"/>
                <a:cs typeface="Helvetica Neue"/>
                <a:sym typeface="Helvetica Neue"/>
              </a:rPr>
              <a:t>(in preparation for class #3)</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What were you REALLY seeking to experience during sex with your WC/love interest?</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i="1">
                <a:solidFill>
                  <a:schemeClr val="dk1"/>
                </a:solidFill>
                <a:latin typeface="Helvetica Neue"/>
                <a:ea typeface="Helvetica Neue"/>
                <a:cs typeface="Helvetica Neue"/>
                <a:sym typeface="Helvetica Neue"/>
              </a:rPr>
              <a:t>My example:</a:t>
            </a:r>
            <a:endParaRPr sz="1200" i="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Feeling deeply loved and appreciated by a man</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Heart connection</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high/ecstacy/the most intense orgasms ever!</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Free flowing of energy throughout my body</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Connection with the Divine</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Feeling like and being seen as a Goddess</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Religious experience</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Deep emotional healing</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End to boredom/misery/emptiness</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i="1">
                <a:solidFill>
                  <a:schemeClr val="dk1"/>
                </a:solidFill>
                <a:latin typeface="Helvetica Neue"/>
                <a:ea typeface="Helvetica Neue"/>
                <a:cs typeface="Helvetica Neue"/>
                <a:sym typeface="Helvetica Neue"/>
              </a:rPr>
              <a:t>Rakhem’s example:</a:t>
            </a:r>
            <a:r>
              <a:rPr lang="en-US" sz="1200">
                <a:solidFill>
                  <a:schemeClr val="dk1"/>
                </a:solidFill>
                <a:latin typeface="Helvetica Neue"/>
                <a:ea typeface="Helvetica Neue"/>
                <a:cs typeface="Helvetica Neue"/>
                <a:sym typeface="Helvetica Neue"/>
              </a:rPr>
              <a:t> </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a:spcBef>
                <a:spcPts val="0"/>
              </a:spcBef>
              <a:spcAft>
                <a:spcPts val="0"/>
              </a:spcAft>
              <a:buNone/>
            </a:pPr>
            <a:endParaRPr/>
          </a:p>
        </p:txBody>
      </p:sp>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sz="1800" b="1" i="1">
                <a:solidFill>
                  <a:schemeClr val="dk1"/>
                </a:solidFill>
                <a:latin typeface="Helvetica Neue"/>
                <a:ea typeface="Helvetica Neue"/>
                <a:cs typeface="Helvetica Neue"/>
                <a:sym typeface="Helvetica Neue"/>
              </a:rPr>
              <a:t>The Role of Sex in Love Addiction </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800" b="1" i="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Why do love addicts experience a 'high' through sex?</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Love addicts have major voids in their life.  They are lacking in passion.  And quite often, the ONLY way that they experience passion IS while having sex and/or fighting/arguing/creating drama with their womb choice.  The passion (both negative and positive) is a very real high for a love addict who feels bored/numb throughout the rest of their daily activities.</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There can also be an element of </a:t>
            </a:r>
            <a:r>
              <a:rPr lang="en-US" sz="1200" b="1">
                <a:solidFill>
                  <a:schemeClr val="dk1"/>
                </a:solidFill>
                <a:latin typeface="Helvetica Neue"/>
                <a:ea typeface="Helvetica Neue"/>
                <a:cs typeface="Helvetica Neue"/>
                <a:sym typeface="Helvetica Neue"/>
              </a:rPr>
              <a:t>sado-masochism</a:t>
            </a:r>
            <a:r>
              <a:rPr lang="en-US" sz="1200">
                <a:solidFill>
                  <a:schemeClr val="dk1"/>
                </a:solidFill>
                <a:latin typeface="Helvetica Neue"/>
                <a:ea typeface="Helvetica Neue"/>
                <a:cs typeface="Helvetica Neue"/>
                <a:sym typeface="Helvetica Neue"/>
              </a:rPr>
              <a:t> in these relationships.  The woman may get off on being/feeling humiliated by the man, ie. begging him for sex, being repeatedly rejected by him in favour of other women, etc. </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Why is this an issue?</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It's an issue because a love addict will do just about ANYTHING to get that high again and again and again...</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They will risk their reputation, their livelihood, their family, their finances, anything for that high...</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Drug withdrawal</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When the love addict can't be with her womb choice, the pain of that is like going through a drug withdrawal.  It PHYSICALLY AND EMOTIONALLY HURTS.  She may literally feel like wanting to die.  She will relive the pain of rejection/abandonment from her parent(s).  And quite often, she will become frantic and go to extreme measures to have access, ANY ACCESS, to her womb choice.</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Healing</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b="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Healing usually doesn't take place until the love addict has hit rock bottom...a few times.  Eventually, she/he will realize that this is an illness and she/he needs help.</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She/he will then start to take accountability for their life and begin to fill in the gaps; fill the void – start to engage in passionate pursuits OUTSIDE of their womb choice.</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She will cultivate her Inner Conservationist and Soldier.</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He will cultivate his Inner Soldier and Conservationist.</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How? Through sexual transmutation.</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Sexual Transmutation &amp; Gender Harmonics™</a:t>
            </a:r>
            <a:endParaRPr sz="1200" b="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b="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What does a successful womb choice relationship look and feel like?</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How do both parties benefit from this relationship?</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Forgiveness.  Understanding.</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Transitioning to crown choice, support choice or manifestation choice?</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Unconditional love.  Choosing love.  Peace.</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Tantric Lacing™ exercise</a:t>
            </a:r>
            <a:endParaRPr sz="1200" b="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See yourself having one of your most pertinent sexual/spiritual needs met.</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b="1">
                <a:solidFill>
                  <a:schemeClr val="dk1"/>
                </a:solidFill>
                <a:latin typeface="Helvetica Neue"/>
                <a:ea typeface="Helvetica Neue"/>
                <a:cs typeface="Helvetica Neue"/>
                <a:sym typeface="Helvetica Neue"/>
              </a:rPr>
              <a:t>Conclusion</a:t>
            </a:r>
            <a:endParaRPr sz="1200" b="1">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Let LOVE in.  As Abraham Hicks advises, we are the ‘real-izers’ of various frequencies.  That is, until and unless we allow ourselves to perceive LOVE, it won’t exist for us.</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Be the ‘real-izers’ of LOVE.</a:t>
            </a: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spcBef>
                <a:spcPts val="0"/>
              </a:spcBef>
              <a:spcAft>
                <a:spcPts val="0"/>
              </a:spcAft>
              <a:buClr>
                <a:schemeClr val="dk1"/>
              </a:buClr>
              <a:buSzPts val="1100"/>
              <a:buFont typeface="Arial"/>
              <a:buNone/>
            </a:pPr>
            <a:endParaRPr sz="1200">
              <a:solidFill>
                <a:schemeClr val="dk1"/>
              </a:solidFill>
              <a:latin typeface="Helvetica Neue"/>
              <a:ea typeface="Helvetica Neue"/>
              <a:cs typeface="Helvetica Neue"/>
              <a:sym typeface="Helvetica Neue"/>
            </a:endParaRPr>
          </a:p>
          <a:p>
            <a:pPr marL="0" lvl="0" indent="0"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spcBef>
                <a:spcPts val="0"/>
              </a:spcBef>
              <a:spcAft>
                <a:spcPts val="0"/>
              </a:spcAft>
              <a:buNone/>
            </a:pPr>
            <a:endParaRPr/>
          </a:p>
        </p:txBody>
      </p:sp>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Shape 26"/>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Shape 32"/>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urbandictionary.com/define.php?term=drug%20addict" TargetMode="External"/><Relationship Id="rId3" Type="http://schemas.openxmlformats.org/officeDocument/2006/relationships/hyperlink" Target="https://www.urbandictionary.com/define.php?term=family" TargetMode="External"/><Relationship Id="rId7" Type="http://schemas.openxmlformats.org/officeDocument/2006/relationships/hyperlink" Target="https://www.urbandictionary.com/define.php?term=unlik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urbandictionary.com/define.php?term=totally" TargetMode="External"/><Relationship Id="rId5" Type="http://schemas.openxmlformats.org/officeDocument/2006/relationships/hyperlink" Target="https://www.urbandictionary.com/define.php?term=significant%20other" TargetMode="External"/><Relationship Id="rId4" Type="http://schemas.openxmlformats.org/officeDocument/2006/relationships/hyperlink" Target="https://www.urbandictionary.com/define.php?term=friend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a/url?sa=t&amp;rct=j&amp;q=&amp;esrc=s&amp;source=web&amp;cd=1&amp;cad=rja&amp;uact=8&amp;ved=0ahUKEwjI1u2X0pfZAhUF94MKHVF1AR0QyCkIKjAA&amp;url=https://www.youtube.com/watch?v%3DstuySQv7qw4&amp;usg=AOvVaw2BsbHU72sbipORkARhirP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loveaddictiontreatment.com/loveaddictio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Codependency#cite_note-BPDFamily-1" TargetMode="External"/><Relationship Id="rId3" Type="http://schemas.openxmlformats.org/officeDocument/2006/relationships/hyperlink" Target="https://en.wikipedia.org/wiki/Enabling" TargetMode="External"/><Relationship Id="rId7" Type="http://schemas.openxmlformats.org/officeDocument/2006/relationships/hyperlink" Target="https://en.wikipedia.org/wiki/Mental_health"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en.wikipedia.org/wiki/Gambling_addiction" TargetMode="External"/><Relationship Id="rId5" Type="http://schemas.openxmlformats.org/officeDocument/2006/relationships/hyperlink" Target="https://en.wikipedia.org/wiki/Alcoholism" TargetMode="External"/><Relationship Id="rId4" Type="http://schemas.openxmlformats.org/officeDocument/2006/relationships/hyperlink" Target="https://en.wikipedia.org/wiki/Drug_addiction" TargetMode="External"/><Relationship Id="rId9" Type="http://schemas.openxmlformats.org/officeDocument/2006/relationships/hyperlink" Target="https://en.wikipedia.org/wiki/Codependen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524000" y="2607725"/>
            <a:ext cx="9144000" cy="902400"/>
          </a:xfrm>
          <a:prstGeom prst="rect">
            <a:avLst/>
          </a:prstGeom>
          <a:gradFill>
            <a:gsLst>
              <a:gs pos="0">
                <a:srgbClr val="FFF6DB"/>
              </a:gs>
              <a:gs pos="100000">
                <a:srgbClr val="FAD25C"/>
              </a:gs>
            </a:gsLst>
            <a:lin ang="5400012" scaled="0"/>
          </a:gra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6000" b="0" i="0" u="none" strike="noStrike" cap="none">
                <a:solidFill>
                  <a:schemeClr val="dk1"/>
                </a:solidFill>
                <a:latin typeface="Calibri"/>
                <a:ea typeface="Calibri"/>
                <a:cs typeface="Calibri"/>
                <a:sym typeface="Calibri"/>
              </a:rPr>
              <a:t>Healing Love Addiction</a:t>
            </a:r>
            <a:endParaRPr/>
          </a:p>
        </p:txBody>
      </p:sp>
      <p:sp>
        <p:nvSpPr>
          <p:cNvPr id="85" name="Shape 85"/>
          <p:cNvSpPr txBox="1">
            <a:spLocks noGrp="1"/>
          </p:cNvSpPr>
          <p:nvPr>
            <p:ph type="subTitle" idx="1"/>
          </p:nvPr>
        </p:nvSpPr>
        <p:spPr>
          <a:xfrm>
            <a:off x="1524000" y="3602043"/>
            <a:ext cx="9144000" cy="648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D0303"/>
              </a:buClr>
              <a:buSzPts val="2400"/>
              <a:buFont typeface="Arial"/>
              <a:buNone/>
            </a:pPr>
            <a:r>
              <a:rPr lang="en-US" sz="3000" b="0" i="0" u="none" strike="noStrike" cap="none">
                <a:solidFill>
                  <a:srgbClr val="FD0303"/>
                </a:solidFill>
                <a:latin typeface="Calibri"/>
                <a:ea typeface="Calibri"/>
                <a:cs typeface="Calibri"/>
                <a:sym typeface="Calibri"/>
              </a:rPr>
              <a:t>Introductory Webinar</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838200" y="365125"/>
            <a:ext cx="10515600" cy="1325700"/>
          </a:xfrm>
          <a:prstGeom prst="rect">
            <a:avLst/>
          </a:prstGeom>
          <a:gradFill>
            <a:gsLst>
              <a:gs pos="0">
                <a:srgbClr val="FFF6DB"/>
              </a:gs>
              <a:gs pos="100000">
                <a:srgbClr val="FAD25C"/>
              </a:gs>
            </a:gsLst>
            <a:lin ang="5400012" scaled="0"/>
          </a:gradFill>
        </p:spPr>
        <p:txBody>
          <a:bodyPr spcFirstLastPara="1" wrap="square" lIns="91425" tIns="91425" rIns="91425" bIns="91425" anchor="ctr" anchorCtr="0">
            <a:noAutofit/>
          </a:bodyPr>
          <a:lstStyle/>
          <a:p>
            <a:pPr marL="0" lvl="0" indent="0" rtl="0">
              <a:lnSpc>
                <a:spcPct val="100000"/>
              </a:lnSpc>
              <a:spcBef>
                <a:spcPts val="0"/>
              </a:spcBef>
              <a:spcAft>
                <a:spcPts val="0"/>
              </a:spcAft>
              <a:buClr>
                <a:schemeClr val="dk1"/>
              </a:buClr>
              <a:buSzPts val="1100"/>
              <a:buFont typeface="Arial"/>
              <a:buNone/>
            </a:pPr>
            <a:r>
              <a:rPr lang="en-US" sz="4800"/>
              <a:t>Dickmatized</a:t>
            </a:r>
            <a:r>
              <a:rPr lang="en-US" sz="1200" b="1">
                <a:latin typeface="Times New Roman"/>
                <a:ea typeface="Times New Roman"/>
                <a:cs typeface="Times New Roman"/>
                <a:sym typeface="Times New Roman"/>
              </a:rPr>
              <a:t> </a:t>
            </a:r>
            <a:endParaRPr/>
          </a:p>
        </p:txBody>
      </p:sp>
      <p:sp>
        <p:nvSpPr>
          <p:cNvPr id="143" name="Shape 143"/>
          <p:cNvSpPr txBox="1">
            <a:spLocks noGrp="1"/>
          </p:cNvSpPr>
          <p:nvPr>
            <p:ph type="body" idx="1"/>
          </p:nvPr>
        </p:nvSpPr>
        <p:spPr>
          <a:xfrm>
            <a:off x="838200" y="1825625"/>
            <a:ext cx="10515600" cy="4351200"/>
          </a:xfrm>
          <a:prstGeom prst="rect">
            <a:avLst/>
          </a:prstGeom>
          <a:gradFill>
            <a:gsLst>
              <a:gs pos="0">
                <a:srgbClr val="FFF6DB"/>
              </a:gs>
              <a:gs pos="100000">
                <a:srgbClr val="FAD25C"/>
              </a:gs>
            </a:gsLst>
            <a:lin ang="5400012" scaled="0"/>
          </a:gradFill>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US" sz="2400">
                <a:latin typeface="Times New Roman"/>
                <a:ea typeface="Times New Roman"/>
                <a:cs typeface="Times New Roman"/>
                <a:sym typeface="Times New Roman"/>
              </a:rPr>
              <a:t>“This is what happens when a person forgets who they are, doesn't listen to </a:t>
            </a:r>
            <a:r>
              <a:rPr lang="en-US" sz="2400" u="sng">
                <a:solidFill>
                  <a:srgbClr val="000080"/>
                </a:solidFill>
                <a:latin typeface="Times New Roman"/>
                <a:ea typeface="Times New Roman"/>
                <a:cs typeface="Times New Roman"/>
                <a:sym typeface="Times New Roman"/>
                <a:hlinkClick r:id="rId3"/>
              </a:rPr>
              <a:t>family</a:t>
            </a:r>
            <a:r>
              <a:rPr lang="en-US" sz="2400">
                <a:latin typeface="Times New Roman"/>
                <a:ea typeface="Times New Roman"/>
                <a:cs typeface="Times New Roman"/>
                <a:sym typeface="Times New Roman"/>
              </a:rPr>
              <a:t> or </a:t>
            </a:r>
            <a:r>
              <a:rPr lang="en-US" sz="2400" u="sng">
                <a:solidFill>
                  <a:srgbClr val="000080"/>
                </a:solidFill>
                <a:latin typeface="Times New Roman"/>
                <a:ea typeface="Times New Roman"/>
                <a:cs typeface="Times New Roman"/>
                <a:sym typeface="Times New Roman"/>
                <a:hlinkClick r:id="rId4"/>
              </a:rPr>
              <a:t>friends</a:t>
            </a:r>
            <a:r>
              <a:rPr lang="en-US" sz="2400">
                <a:latin typeface="Times New Roman"/>
                <a:ea typeface="Times New Roman"/>
                <a:cs typeface="Times New Roman"/>
                <a:sym typeface="Times New Roman"/>
              </a:rPr>
              <a:t>, makes bad decisions, and overlooks everything wrong that their </a:t>
            </a:r>
            <a:r>
              <a:rPr lang="en-US" sz="2400" u="sng">
                <a:solidFill>
                  <a:srgbClr val="000080"/>
                </a:solidFill>
                <a:latin typeface="Times New Roman"/>
                <a:ea typeface="Times New Roman"/>
                <a:cs typeface="Times New Roman"/>
                <a:sym typeface="Times New Roman"/>
                <a:hlinkClick r:id="rId5"/>
              </a:rPr>
              <a:t>significant other</a:t>
            </a:r>
            <a:r>
              <a:rPr lang="en-US" sz="2400">
                <a:latin typeface="Times New Roman"/>
                <a:ea typeface="Times New Roman"/>
                <a:cs typeface="Times New Roman"/>
                <a:sym typeface="Times New Roman"/>
              </a:rPr>
              <a:t> is doing because THE DICK is that good.”</a:t>
            </a:r>
            <a:endParaRPr sz="2400">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endParaRPr sz="2400">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r>
              <a:rPr lang="en-US" sz="2400">
                <a:latin typeface="Times New Roman"/>
                <a:ea typeface="Times New Roman"/>
                <a:cs typeface="Times New Roman"/>
                <a:sym typeface="Times New Roman"/>
              </a:rPr>
              <a:t>“A state of mind woman get to after being utterly and </a:t>
            </a:r>
            <a:r>
              <a:rPr lang="en-US" sz="2400" u="sng">
                <a:solidFill>
                  <a:srgbClr val="000080"/>
                </a:solidFill>
                <a:latin typeface="Times New Roman"/>
                <a:ea typeface="Times New Roman"/>
                <a:cs typeface="Times New Roman"/>
                <a:sym typeface="Times New Roman"/>
                <a:hlinkClick r:id="rId6"/>
              </a:rPr>
              <a:t>totally</a:t>
            </a:r>
            <a:r>
              <a:rPr lang="en-US" sz="2400">
                <a:latin typeface="Times New Roman"/>
                <a:ea typeface="Times New Roman"/>
                <a:cs typeface="Times New Roman"/>
                <a:sym typeface="Times New Roman"/>
              </a:rPr>
              <a:t> charmed by a highly skilled love maker. Where the craveing for more isnt </a:t>
            </a:r>
            <a:r>
              <a:rPr lang="en-US" sz="2400" u="sng">
                <a:solidFill>
                  <a:srgbClr val="000080"/>
                </a:solidFill>
                <a:latin typeface="Times New Roman"/>
                <a:ea typeface="Times New Roman"/>
                <a:cs typeface="Times New Roman"/>
                <a:sym typeface="Times New Roman"/>
                <a:hlinkClick r:id="rId7"/>
              </a:rPr>
              <a:t>unlike</a:t>
            </a:r>
            <a:r>
              <a:rPr lang="en-US" sz="2400">
                <a:latin typeface="Times New Roman"/>
                <a:ea typeface="Times New Roman"/>
                <a:cs typeface="Times New Roman"/>
                <a:sym typeface="Times New Roman"/>
              </a:rPr>
              <a:t> a </a:t>
            </a:r>
            <a:r>
              <a:rPr lang="en-US" sz="2400" u="sng">
                <a:solidFill>
                  <a:srgbClr val="000080"/>
                </a:solidFill>
                <a:latin typeface="Times New Roman"/>
                <a:ea typeface="Times New Roman"/>
                <a:cs typeface="Times New Roman"/>
                <a:sym typeface="Times New Roman"/>
                <a:hlinkClick r:id="rId8"/>
              </a:rPr>
              <a:t>drug addict</a:t>
            </a:r>
            <a:r>
              <a:rPr lang="en-US"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endParaRPr sz="2400">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r>
              <a:rPr lang="en-US" sz="2400" b="1">
                <a:solidFill>
                  <a:srgbClr val="000000"/>
                </a:solidFill>
                <a:latin typeface="Times New Roman"/>
                <a:ea typeface="Times New Roman"/>
                <a:cs typeface="Times New Roman"/>
                <a:sym typeface="Times New Roman"/>
              </a:rPr>
              <a:t>Source:</a:t>
            </a:r>
            <a:r>
              <a:rPr lang="en-US" sz="2400">
                <a:solidFill>
                  <a:srgbClr val="9900FF"/>
                </a:solidFill>
                <a:latin typeface="Times New Roman"/>
                <a:ea typeface="Times New Roman"/>
                <a:cs typeface="Times New Roman"/>
                <a:sym typeface="Times New Roman"/>
              </a:rPr>
              <a:t> https://www.urbandictionary.com/define.php?term=dickmatized</a:t>
            </a:r>
            <a:endParaRPr sz="2400">
              <a:solidFill>
                <a:srgbClr val="9900FF"/>
              </a:solidFill>
              <a:latin typeface="Times New Roman"/>
              <a:ea typeface="Times New Roman"/>
              <a:cs typeface="Times New Roman"/>
              <a:sym typeface="Times New Roman"/>
            </a:endParaRPr>
          </a:p>
          <a:p>
            <a:pPr marL="0" lvl="0" indent="0" rtl="0">
              <a:spcBef>
                <a:spcPts val="10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838200" y="365125"/>
            <a:ext cx="10515600" cy="1325700"/>
          </a:xfrm>
          <a:prstGeom prst="rect">
            <a:avLst/>
          </a:prstGeom>
          <a:gradFill>
            <a:gsLst>
              <a:gs pos="0">
                <a:srgbClr val="FFF6DB"/>
              </a:gs>
              <a:gs pos="100000">
                <a:srgbClr val="FAD25C"/>
              </a:gs>
            </a:gsLst>
            <a:lin ang="5400012" scaled="0"/>
          </a:gradFill>
        </p:spPr>
        <p:txBody>
          <a:bodyPr spcFirstLastPara="1" wrap="square" lIns="91425" tIns="91425" rIns="91425" bIns="91425" anchor="ctr" anchorCtr="0">
            <a:noAutofit/>
          </a:bodyPr>
          <a:lstStyle/>
          <a:p>
            <a:pPr marL="457200" lvl="0" indent="-457200" rtl="0">
              <a:lnSpc>
                <a:spcPct val="100000"/>
              </a:lnSpc>
              <a:spcBef>
                <a:spcPts val="0"/>
              </a:spcBef>
              <a:spcAft>
                <a:spcPts val="0"/>
              </a:spcAft>
              <a:buSzPts val="3600"/>
              <a:buChar char=""/>
            </a:pPr>
            <a:endParaRPr sz="3600"/>
          </a:p>
          <a:p>
            <a:pPr marL="457200" lvl="0" indent="-457200" rtl="0">
              <a:lnSpc>
                <a:spcPct val="100000"/>
              </a:lnSpc>
              <a:spcBef>
                <a:spcPts val="0"/>
              </a:spcBef>
              <a:spcAft>
                <a:spcPts val="0"/>
              </a:spcAft>
              <a:buSzPts val="3600"/>
              <a:buChar char=""/>
            </a:pPr>
            <a:r>
              <a:rPr lang="en-US" sz="3600"/>
              <a:t>Feminine Choice Paradigm™ </a:t>
            </a:r>
            <a:endParaRPr sz="3600"/>
          </a:p>
          <a:p>
            <a:pPr marL="0" lvl="0" indent="0">
              <a:spcBef>
                <a:spcPts val="0"/>
              </a:spcBef>
              <a:spcAft>
                <a:spcPts val="0"/>
              </a:spcAft>
              <a:buNone/>
            </a:pPr>
            <a:endParaRPr/>
          </a:p>
        </p:txBody>
      </p:sp>
      <p:sp>
        <p:nvSpPr>
          <p:cNvPr id="149" name="Shape 149"/>
          <p:cNvSpPr txBox="1">
            <a:spLocks noGrp="1"/>
          </p:cNvSpPr>
          <p:nvPr>
            <p:ph type="body" idx="1"/>
          </p:nvPr>
        </p:nvSpPr>
        <p:spPr>
          <a:xfrm>
            <a:off x="838200" y="1825625"/>
            <a:ext cx="10515600" cy="4351200"/>
          </a:xfrm>
          <a:prstGeom prst="rect">
            <a:avLst/>
          </a:prstGeom>
          <a:gradFill>
            <a:gsLst>
              <a:gs pos="0">
                <a:srgbClr val="FFF6DB"/>
              </a:gs>
              <a:gs pos="100000">
                <a:srgbClr val="FAD25C"/>
              </a:gs>
            </a:gsLst>
            <a:lin ang="5400012" scaled="0"/>
          </a:gradFill>
        </p:spPr>
        <p:txBody>
          <a:bodyPr spcFirstLastPara="1" wrap="square" lIns="91425" tIns="91425" rIns="91425" bIns="91425" anchor="t" anchorCtr="0">
            <a:noAutofit/>
          </a:bodyPr>
          <a:lstStyle/>
          <a:p>
            <a:pPr marL="457200" lvl="0" indent="-406400" rtl="0">
              <a:spcBef>
                <a:spcPts val="1000"/>
              </a:spcBef>
              <a:spcAft>
                <a:spcPts val="0"/>
              </a:spcAft>
              <a:buSzPts val="2800"/>
              <a:buChar char="•"/>
            </a:pPr>
            <a:r>
              <a:rPr lang="en-US"/>
              <a:t>feminine energy is the ‘chooser’ of masculine energy</a:t>
            </a:r>
            <a:endParaRPr/>
          </a:p>
          <a:p>
            <a:pPr marL="457200" lvl="0" indent="-406400" rtl="0">
              <a:spcBef>
                <a:spcPts val="0"/>
              </a:spcBef>
              <a:spcAft>
                <a:spcPts val="0"/>
              </a:spcAft>
              <a:buSzPts val="2800"/>
              <a:buChar char="•"/>
            </a:pPr>
            <a:r>
              <a:rPr lang="en-US"/>
              <a:t>there are 4 pairings of feminine and masculine energy</a:t>
            </a:r>
            <a:endParaRPr/>
          </a:p>
          <a:p>
            <a:pPr marL="457200" lvl="0" indent="-406400" rtl="0">
              <a:spcBef>
                <a:spcPts val="0"/>
              </a:spcBef>
              <a:spcAft>
                <a:spcPts val="0"/>
              </a:spcAft>
              <a:buSzPts val="2800"/>
              <a:buChar char="•"/>
            </a:pPr>
            <a:r>
              <a:rPr lang="en-US" b="1"/>
              <a:t>Womb Choice™ </a:t>
            </a:r>
            <a:r>
              <a:rPr lang="en-US"/>
              <a:t>- Conservationist chooses Soldier</a:t>
            </a:r>
            <a:endParaRPr/>
          </a:p>
          <a:p>
            <a:pPr marL="457200" lvl="0" indent="-406400" rtl="0">
              <a:spcBef>
                <a:spcPts val="0"/>
              </a:spcBef>
              <a:spcAft>
                <a:spcPts val="0"/>
              </a:spcAft>
              <a:buSzPts val="2800"/>
              <a:buChar char="•"/>
            </a:pPr>
            <a:r>
              <a:rPr lang="en-US" b="1"/>
              <a:t>Support Choice™</a:t>
            </a:r>
            <a:r>
              <a:rPr lang="en-US"/>
              <a:t> - Devotee chooses Leader</a:t>
            </a:r>
            <a:endParaRPr/>
          </a:p>
          <a:p>
            <a:pPr marL="457200" lvl="0" indent="-406400" rtl="0">
              <a:spcBef>
                <a:spcPts val="0"/>
              </a:spcBef>
              <a:spcAft>
                <a:spcPts val="0"/>
              </a:spcAft>
              <a:buSzPts val="2800"/>
              <a:buChar char="•"/>
            </a:pPr>
            <a:r>
              <a:rPr lang="en-US" b="1"/>
              <a:t>Manifestation Choice™</a:t>
            </a:r>
            <a:r>
              <a:rPr lang="en-US"/>
              <a:t> - Lover chooses Negotiator</a:t>
            </a:r>
            <a:endParaRPr/>
          </a:p>
          <a:p>
            <a:pPr marL="457200" lvl="0" indent="-406400" rtl="0">
              <a:spcBef>
                <a:spcPts val="0"/>
              </a:spcBef>
              <a:spcAft>
                <a:spcPts val="0"/>
              </a:spcAft>
              <a:buSzPts val="2800"/>
              <a:buChar char="•"/>
            </a:pPr>
            <a:r>
              <a:rPr lang="en-US" b="1"/>
              <a:t>Crown Choice™</a:t>
            </a:r>
            <a:r>
              <a:rPr lang="en-US"/>
              <a:t> - Visionary chooses Monk</a:t>
            </a:r>
            <a:endParaRPr/>
          </a:p>
          <a:p>
            <a:pPr marL="457200" lvl="0" indent="-406400">
              <a:spcBef>
                <a:spcPts val="0"/>
              </a:spcBef>
              <a:spcAft>
                <a:spcPts val="0"/>
              </a:spcAft>
              <a:buSzPts val="2800"/>
              <a:buChar char="•"/>
            </a:pPr>
            <a:r>
              <a:rPr lang="en-US"/>
              <a:t>Love Addiction can occur in any of these pairings, but it MOST often occurs with the Womb Choice</a:t>
            </a:r>
            <a:endParaRPr/>
          </a:p>
          <a:p>
            <a:pPr marL="0" lvl="0" indent="0">
              <a:spcBef>
                <a:spcPts val="10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838200" y="365125"/>
            <a:ext cx="10515600" cy="1325700"/>
          </a:xfrm>
          <a:prstGeom prst="rect">
            <a:avLst/>
          </a:prstGeom>
          <a:gradFill>
            <a:gsLst>
              <a:gs pos="0">
                <a:srgbClr val="FFF6DB"/>
              </a:gs>
              <a:gs pos="100000">
                <a:srgbClr val="FAD25C"/>
              </a:gs>
            </a:gsLst>
            <a:lin ang="5400012" scaled="0"/>
          </a:gradFill>
        </p:spPr>
        <p:txBody>
          <a:bodyPr spcFirstLastPara="1" wrap="square" lIns="91425" tIns="91425" rIns="91425" bIns="91425" anchor="ctr" anchorCtr="0">
            <a:noAutofit/>
          </a:bodyPr>
          <a:lstStyle/>
          <a:p>
            <a:pPr marL="457200" lvl="0" indent="-457200" rtl="0">
              <a:lnSpc>
                <a:spcPct val="100000"/>
              </a:lnSpc>
              <a:spcBef>
                <a:spcPts val="0"/>
              </a:spcBef>
              <a:spcAft>
                <a:spcPts val="0"/>
              </a:spcAft>
              <a:buSzPts val="3600"/>
              <a:buChar char=""/>
            </a:pPr>
            <a:endParaRPr sz="3600"/>
          </a:p>
          <a:p>
            <a:pPr marL="457200" lvl="0" indent="-457200" rtl="0">
              <a:lnSpc>
                <a:spcPct val="100000"/>
              </a:lnSpc>
              <a:spcBef>
                <a:spcPts val="0"/>
              </a:spcBef>
              <a:spcAft>
                <a:spcPts val="0"/>
              </a:spcAft>
              <a:buSzPts val="3600"/>
              <a:buChar char=""/>
            </a:pPr>
            <a:r>
              <a:rPr lang="en-US" sz="3600"/>
              <a:t>How can addiction show up in each pairing?</a:t>
            </a:r>
            <a:endParaRPr sz="3600"/>
          </a:p>
          <a:p>
            <a:pPr marL="0" lvl="0" indent="0" rtl="0">
              <a:spcBef>
                <a:spcPts val="0"/>
              </a:spcBef>
              <a:spcAft>
                <a:spcPts val="0"/>
              </a:spcAft>
              <a:buNone/>
            </a:pPr>
            <a:endParaRPr/>
          </a:p>
        </p:txBody>
      </p:sp>
      <p:sp>
        <p:nvSpPr>
          <p:cNvPr id="155" name="Shape 155"/>
          <p:cNvSpPr txBox="1">
            <a:spLocks noGrp="1"/>
          </p:cNvSpPr>
          <p:nvPr>
            <p:ph type="body" idx="1"/>
          </p:nvPr>
        </p:nvSpPr>
        <p:spPr>
          <a:xfrm>
            <a:off x="838200" y="1825625"/>
            <a:ext cx="10515600" cy="4351200"/>
          </a:xfrm>
          <a:prstGeom prst="rect">
            <a:avLst/>
          </a:prstGeom>
          <a:gradFill>
            <a:gsLst>
              <a:gs pos="0">
                <a:srgbClr val="FFF6DB"/>
              </a:gs>
              <a:gs pos="100000">
                <a:srgbClr val="FAD25C"/>
              </a:gs>
            </a:gsLst>
            <a:lin ang="5400012" scaled="0"/>
          </a:gradFill>
        </p:spPr>
        <p:txBody>
          <a:bodyPr spcFirstLastPara="1" wrap="square" lIns="91425" tIns="91425" rIns="91425" bIns="91425" anchor="t" anchorCtr="0">
            <a:noAutofit/>
          </a:bodyPr>
          <a:lstStyle/>
          <a:p>
            <a:pPr marL="0" lvl="0" indent="0" rtl="0">
              <a:spcBef>
                <a:spcPts val="1000"/>
              </a:spcBef>
              <a:spcAft>
                <a:spcPts val="0"/>
              </a:spcAft>
              <a:buNone/>
            </a:pPr>
            <a:endParaRPr/>
          </a:p>
          <a:p>
            <a:pPr marL="457200" lvl="0" indent="-406400" rtl="0">
              <a:spcBef>
                <a:spcPts val="1000"/>
              </a:spcBef>
              <a:spcAft>
                <a:spcPts val="0"/>
              </a:spcAft>
              <a:buSzPts val="2800"/>
              <a:buChar char="•"/>
            </a:pPr>
            <a:r>
              <a:rPr lang="en-US" b="1"/>
              <a:t>Womb Choice™ </a:t>
            </a:r>
            <a:r>
              <a:rPr lang="en-US"/>
              <a:t>- addiction to hormone generation through sex</a:t>
            </a:r>
            <a:endParaRPr/>
          </a:p>
          <a:p>
            <a:pPr marL="457200" lvl="0" indent="-406400" rtl="0">
              <a:spcBef>
                <a:spcPts val="0"/>
              </a:spcBef>
              <a:spcAft>
                <a:spcPts val="0"/>
              </a:spcAft>
              <a:buSzPts val="2800"/>
              <a:buChar char="•"/>
            </a:pPr>
            <a:r>
              <a:rPr lang="en-US" b="1"/>
              <a:t>Support Choice™</a:t>
            </a:r>
            <a:r>
              <a:rPr lang="en-US"/>
              <a:t> - addiction to emotional support and caring through re-parenting</a:t>
            </a:r>
            <a:endParaRPr/>
          </a:p>
          <a:p>
            <a:pPr marL="457200" lvl="0" indent="-406400" rtl="0">
              <a:spcBef>
                <a:spcPts val="0"/>
              </a:spcBef>
              <a:spcAft>
                <a:spcPts val="0"/>
              </a:spcAft>
              <a:buSzPts val="2800"/>
              <a:buChar char="•"/>
            </a:pPr>
            <a:r>
              <a:rPr lang="en-US" b="1"/>
              <a:t>Manifestation Choice™</a:t>
            </a:r>
            <a:r>
              <a:rPr lang="en-US"/>
              <a:t> - addiction to material and verbal stimulation</a:t>
            </a:r>
            <a:endParaRPr/>
          </a:p>
          <a:p>
            <a:pPr marL="457200" lvl="0" indent="-406400" rtl="0">
              <a:spcBef>
                <a:spcPts val="0"/>
              </a:spcBef>
              <a:spcAft>
                <a:spcPts val="0"/>
              </a:spcAft>
              <a:buSzPts val="2800"/>
              <a:buChar char="•"/>
            </a:pPr>
            <a:r>
              <a:rPr lang="en-US" b="1"/>
              <a:t>Crown Choice™</a:t>
            </a:r>
            <a:r>
              <a:rPr lang="en-US"/>
              <a:t> - addiction to mental stimulation</a:t>
            </a:r>
            <a:endParaRPr/>
          </a:p>
          <a:p>
            <a:pPr marL="0" lvl="0" indent="0" rtl="0">
              <a:spcBef>
                <a:spcPts val="10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838200" y="399000"/>
            <a:ext cx="10515600" cy="1325700"/>
          </a:xfrm>
          <a:prstGeom prst="rect">
            <a:avLst/>
          </a:prstGeom>
          <a:gradFill>
            <a:gsLst>
              <a:gs pos="0">
                <a:srgbClr val="FFF6DB"/>
              </a:gs>
              <a:gs pos="100000">
                <a:srgbClr val="FAD25C"/>
              </a:gs>
            </a:gsLst>
            <a:lin ang="5400012" scaled="0"/>
          </a:gradFill>
        </p:spPr>
        <p:txBody>
          <a:bodyPr spcFirstLastPara="1" wrap="square" lIns="91425" tIns="91425" rIns="91425" bIns="91425" anchor="ctr" anchorCtr="0">
            <a:noAutofit/>
          </a:bodyPr>
          <a:lstStyle/>
          <a:p>
            <a:pPr marL="0" lvl="0" indent="0" rtl="0">
              <a:lnSpc>
                <a:spcPct val="100000"/>
              </a:lnSpc>
              <a:spcBef>
                <a:spcPts val="0"/>
              </a:spcBef>
              <a:spcAft>
                <a:spcPts val="0"/>
              </a:spcAft>
              <a:buClr>
                <a:schemeClr val="dk1"/>
              </a:buClr>
              <a:buSzPts val="1100"/>
              <a:buFont typeface="Arial"/>
              <a:buNone/>
            </a:pPr>
            <a:r>
              <a:rPr lang="en-US" sz="4800"/>
              <a:t>Womb Choice™</a:t>
            </a:r>
            <a:endParaRPr sz="4800"/>
          </a:p>
        </p:txBody>
      </p:sp>
      <p:sp>
        <p:nvSpPr>
          <p:cNvPr id="161" name="Shape 161"/>
          <p:cNvSpPr txBox="1">
            <a:spLocks noGrp="1"/>
          </p:cNvSpPr>
          <p:nvPr>
            <p:ph type="body" idx="1"/>
          </p:nvPr>
        </p:nvSpPr>
        <p:spPr>
          <a:xfrm>
            <a:off x="838200" y="1825625"/>
            <a:ext cx="10515600" cy="4351200"/>
          </a:xfrm>
          <a:prstGeom prst="rect">
            <a:avLst/>
          </a:prstGeom>
          <a:gradFill>
            <a:gsLst>
              <a:gs pos="0">
                <a:srgbClr val="FFF6DB"/>
              </a:gs>
              <a:gs pos="100000">
                <a:srgbClr val="FAD25C"/>
              </a:gs>
            </a:gsLst>
            <a:lin ang="5400012" scaled="0"/>
          </a:gradFill>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US" sz="2400">
                <a:latin typeface="Times New Roman"/>
                <a:ea typeface="Times New Roman"/>
                <a:cs typeface="Times New Roman"/>
                <a:sym typeface="Times New Roman"/>
              </a:rPr>
              <a:t>Womb Choice™ pertains to a woman's root and sacral chakra attraction to a specific man.  She feels that she NEEDS to have sex with him beyond her rational understanding.  He becomes her </a:t>
            </a:r>
            <a:r>
              <a:rPr lang="en-US" sz="2400" i="1">
                <a:latin typeface="Times New Roman"/>
                <a:ea typeface="Times New Roman"/>
                <a:cs typeface="Times New Roman"/>
                <a:sym typeface="Times New Roman"/>
              </a:rPr>
              <a:t>‘medicine’</a:t>
            </a:r>
            <a:r>
              <a:rPr lang="en-US" sz="2400">
                <a:latin typeface="Times New Roman"/>
                <a:ea typeface="Times New Roman"/>
                <a:cs typeface="Times New Roman"/>
                <a:sym typeface="Times New Roman"/>
              </a:rPr>
              <a:t> so to speak.</a:t>
            </a:r>
            <a:endParaRPr sz="2400">
              <a:latin typeface="Times New Roman"/>
              <a:ea typeface="Times New Roman"/>
              <a:cs typeface="Times New Roman"/>
              <a:sym typeface="Times New Roman"/>
            </a:endParaRPr>
          </a:p>
          <a:p>
            <a:pPr marL="0" lvl="0" indent="0" rtl="0">
              <a:spcBef>
                <a:spcPts val="10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838200" y="365125"/>
            <a:ext cx="10515600" cy="1325700"/>
          </a:xfrm>
          <a:prstGeom prst="rect">
            <a:avLst/>
          </a:prstGeom>
          <a:gradFill>
            <a:gsLst>
              <a:gs pos="0">
                <a:srgbClr val="FFF6DB"/>
              </a:gs>
              <a:gs pos="100000">
                <a:srgbClr val="FAD25C"/>
              </a:gs>
            </a:gsLst>
            <a:lin ang="5400012" scaled="0"/>
          </a:gradFill>
        </p:spPr>
        <p:txBody>
          <a:bodyPr spcFirstLastPara="1" wrap="square" lIns="91425" tIns="91425" rIns="91425" bIns="91425" anchor="ctr" anchorCtr="0">
            <a:noAutofit/>
          </a:bodyPr>
          <a:lstStyle/>
          <a:p>
            <a:pPr marL="0" lvl="0" indent="0">
              <a:spcBef>
                <a:spcPts val="0"/>
              </a:spcBef>
              <a:spcAft>
                <a:spcPts val="0"/>
              </a:spcAft>
              <a:buNone/>
            </a:pPr>
            <a:r>
              <a:rPr lang="en-US"/>
              <a:t>Jill Scott - </a:t>
            </a:r>
            <a:r>
              <a:rPr lang="en-US" sz="2400" u="sng">
                <a:solidFill>
                  <a:schemeClr val="hlink"/>
                </a:solidFill>
                <a:hlinkClick r:id="rId3"/>
              </a:rPr>
              <a:t>Jill Scott ft. Paul Wall- "So Gone (What My Mind Says)</a:t>
            </a:r>
            <a:endParaRPr sz="2400" u="sng">
              <a:solidFill>
                <a:schemeClr val="hlink"/>
              </a:solidFill>
              <a:hlinkClick r:id="rId3"/>
            </a:endParaRPr>
          </a:p>
          <a:p>
            <a:pPr marL="0" lvl="0" indent="0">
              <a:spcBef>
                <a:spcPts val="0"/>
              </a:spcBef>
              <a:spcAft>
                <a:spcPts val="0"/>
              </a:spcAft>
              <a:buNone/>
            </a:pPr>
            <a:endParaRPr/>
          </a:p>
        </p:txBody>
      </p:sp>
      <p:sp>
        <p:nvSpPr>
          <p:cNvPr id="167" name="Shape 167"/>
          <p:cNvSpPr txBox="1">
            <a:spLocks noGrp="1"/>
          </p:cNvSpPr>
          <p:nvPr>
            <p:ph type="body" idx="1"/>
          </p:nvPr>
        </p:nvSpPr>
        <p:spPr>
          <a:xfrm>
            <a:off x="838200" y="1825625"/>
            <a:ext cx="5181600" cy="4351200"/>
          </a:xfrm>
          <a:prstGeom prst="rect">
            <a:avLst/>
          </a:prstGeom>
          <a:gradFill>
            <a:gsLst>
              <a:gs pos="0">
                <a:srgbClr val="FFF6DB"/>
              </a:gs>
              <a:gs pos="100000">
                <a:srgbClr val="FAD25C"/>
              </a:gs>
            </a:gsLst>
            <a:lin ang="5400012" scaled="0"/>
          </a:gradFill>
        </p:spPr>
        <p:txBody>
          <a:bodyPr spcFirstLastPara="1" wrap="square" lIns="91425" tIns="91425" rIns="91425" bIns="91425" anchor="t" anchorCtr="0">
            <a:noAutofit/>
          </a:bodyPr>
          <a:lstStyle/>
          <a:p>
            <a:pPr marL="0" lvl="0" indent="0">
              <a:spcBef>
                <a:spcPts val="1000"/>
              </a:spcBef>
              <a:spcAft>
                <a:spcPts val="0"/>
              </a:spcAft>
              <a:buClr>
                <a:schemeClr val="dk1"/>
              </a:buClr>
              <a:buSzPts val="1100"/>
              <a:buFont typeface="Arial"/>
              <a:buNone/>
            </a:pPr>
            <a:r>
              <a:rPr lang="en-US" sz="1800" i="1">
                <a:latin typeface="Arial"/>
                <a:ea typeface="Arial"/>
                <a:cs typeface="Arial"/>
                <a:sym typeface="Arial"/>
              </a:rPr>
              <a:t>“Why does my body ignore what my mind says?</a:t>
            </a:r>
            <a:endParaRPr sz="1800" i="1">
              <a:latin typeface="Arial"/>
              <a:ea typeface="Arial"/>
              <a:cs typeface="Arial"/>
              <a:sym typeface="Arial"/>
            </a:endParaRPr>
          </a:p>
          <a:p>
            <a:pPr marL="0" lvl="0" indent="0">
              <a:spcBef>
                <a:spcPts val="1000"/>
              </a:spcBef>
              <a:spcAft>
                <a:spcPts val="0"/>
              </a:spcAft>
              <a:buNone/>
            </a:pPr>
            <a:r>
              <a:rPr lang="en-US" sz="1800" i="1">
                <a:latin typeface="Arial"/>
                <a:ea typeface="Arial"/>
                <a:cs typeface="Arial"/>
                <a:sym typeface="Arial"/>
              </a:rPr>
              <a:t>I try to keep it intact, but I'm here in this bed.”</a:t>
            </a:r>
            <a:endParaRPr sz="1800" i="1">
              <a:latin typeface="Arial"/>
              <a:ea typeface="Arial"/>
              <a:cs typeface="Arial"/>
              <a:sym typeface="Arial"/>
            </a:endParaRPr>
          </a:p>
          <a:p>
            <a:pPr marL="0" lvl="0" indent="0">
              <a:spcBef>
                <a:spcPts val="1000"/>
              </a:spcBef>
              <a:spcAft>
                <a:spcPts val="0"/>
              </a:spcAft>
              <a:buNone/>
            </a:pPr>
            <a:endParaRPr sz="1800" i="1">
              <a:latin typeface="Arial"/>
              <a:ea typeface="Arial"/>
              <a:cs typeface="Arial"/>
              <a:sym typeface="Arial"/>
            </a:endParaRPr>
          </a:p>
          <a:p>
            <a:pPr marL="0" lvl="0" indent="0">
              <a:spcBef>
                <a:spcPts val="1000"/>
              </a:spcBef>
              <a:spcAft>
                <a:spcPts val="0"/>
              </a:spcAft>
              <a:buClr>
                <a:schemeClr val="dk1"/>
              </a:buClr>
              <a:buSzPts val="1100"/>
              <a:buFont typeface="Arial"/>
              <a:buNone/>
            </a:pPr>
            <a:r>
              <a:rPr lang="en-US" sz="1800" i="1">
                <a:latin typeface="Arial"/>
                <a:ea typeface="Arial"/>
                <a:cs typeface="Arial"/>
                <a:sym typeface="Arial"/>
              </a:rPr>
              <a:t>“Emotions deep down inside of me</a:t>
            </a:r>
            <a:endParaRPr sz="1800" i="1">
              <a:latin typeface="Arial"/>
              <a:ea typeface="Arial"/>
              <a:cs typeface="Arial"/>
              <a:sym typeface="Arial"/>
            </a:endParaRPr>
          </a:p>
          <a:p>
            <a:pPr marL="0" lvl="0" indent="0">
              <a:spcBef>
                <a:spcPts val="1000"/>
              </a:spcBef>
              <a:spcAft>
                <a:spcPts val="0"/>
              </a:spcAft>
              <a:buClr>
                <a:schemeClr val="dk1"/>
              </a:buClr>
              <a:buSzPts val="1100"/>
              <a:buFont typeface="Arial"/>
              <a:buNone/>
            </a:pPr>
            <a:r>
              <a:rPr lang="en-US" sz="1800" i="1">
                <a:latin typeface="Arial"/>
                <a:ea typeface="Arial"/>
                <a:cs typeface="Arial"/>
                <a:sym typeface="Arial"/>
              </a:rPr>
              <a:t>I'm trying to hide, but they keep finding me</a:t>
            </a:r>
            <a:endParaRPr sz="1800" i="1">
              <a:latin typeface="Arial"/>
              <a:ea typeface="Arial"/>
              <a:cs typeface="Arial"/>
              <a:sym typeface="Arial"/>
            </a:endParaRPr>
          </a:p>
          <a:p>
            <a:pPr marL="0" lvl="0" indent="0">
              <a:spcBef>
                <a:spcPts val="1000"/>
              </a:spcBef>
              <a:spcAft>
                <a:spcPts val="0"/>
              </a:spcAft>
              <a:buClr>
                <a:schemeClr val="dk1"/>
              </a:buClr>
              <a:buSzPts val="1100"/>
              <a:buFont typeface="Arial"/>
              <a:buNone/>
            </a:pPr>
            <a:r>
              <a:rPr lang="en-US" sz="1800" i="1">
                <a:latin typeface="Arial"/>
                <a:ea typeface="Arial"/>
                <a:cs typeface="Arial"/>
                <a:sym typeface="Arial"/>
              </a:rPr>
              <a:t>I want to lay low, but continuously you do</a:t>
            </a:r>
            <a:endParaRPr sz="1800" i="1">
              <a:latin typeface="Arial"/>
              <a:ea typeface="Arial"/>
              <a:cs typeface="Arial"/>
              <a:sym typeface="Arial"/>
            </a:endParaRPr>
          </a:p>
          <a:p>
            <a:pPr marL="0" lvl="0" indent="0">
              <a:spcBef>
                <a:spcPts val="1000"/>
              </a:spcBef>
              <a:spcAft>
                <a:spcPts val="0"/>
              </a:spcAft>
              <a:buClr>
                <a:schemeClr val="dk1"/>
              </a:buClr>
              <a:buSzPts val="1100"/>
              <a:buFont typeface="Arial"/>
              <a:buNone/>
            </a:pPr>
            <a:r>
              <a:rPr lang="en-US" sz="1800" i="1">
                <a:latin typeface="Arial"/>
                <a:ea typeface="Arial"/>
                <a:cs typeface="Arial"/>
                <a:sym typeface="Arial"/>
              </a:rPr>
              <a:t>Unh, unh, unh</a:t>
            </a:r>
            <a:endParaRPr sz="1800" i="1">
              <a:latin typeface="Arial"/>
              <a:ea typeface="Arial"/>
              <a:cs typeface="Arial"/>
              <a:sym typeface="Arial"/>
            </a:endParaRPr>
          </a:p>
          <a:p>
            <a:pPr marL="0" lvl="0" indent="0">
              <a:spcBef>
                <a:spcPts val="1000"/>
              </a:spcBef>
              <a:spcAft>
                <a:spcPts val="0"/>
              </a:spcAft>
              <a:buClr>
                <a:schemeClr val="dk1"/>
              </a:buClr>
              <a:buSzPts val="1100"/>
              <a:buFont typeface="Arial"/>
              <a:buNone/>
            </a:pPr>
            <a:r>
              <a:rPr lang="en-US" sz="1800" i="1">
                <a:latin typeface="Arial"/>
                <a:ea typeface="Arial"/>
                <a:cs typeface="Arial"/>
                <a:sym typeface="Arial"/>
              </a:rPr>
              <a:t>All the right things (damn)”</a:t>
            </a:r>
            <a:endParaRPr sz="1800" i="1">
              <a:latin typeface="Arial"/>
              <a:ea typeface="Arial"/>
              <a:cs typeface="Arial"/>
              <a:sym typeface="Arial"/>
            </a:endParaRPr>
          </a:p>
          <a:p>
            <a:pPr marL="0" lvl="0" indent="0">
              <a:spcBef>
                <a:spcPts val="1000"/>
              </a:spcBef>
              <a:spcAft>
                <a:spcPts val="0"/>
              </a:spcAft>
              <a:buNone/>
            </a:pPr>
            <a:endParaRPr sz="2400"/>
          </a:p>
        </p:txBody>
      </p:sp>
      <p:sp>
        <p:nvSpPr>
          <p:cNvPr id="168" name="Shape 168"/>
          <p:cNvSpPr txBox="1">
            <a:spLocks noGrp="1"/>
          </p:cNvSpPr>
          <p:nvPr>
            <p:ph type="body" idx="2"/>
          </p:nvPr>
        </p:nvSpPr>
        <p:spPr>
          <a:xfrm>
            <a:off x="6172200" y="1825625"/>
            <a:ext cx="5181600" cy="4351200"/>
          </a:xfrm>
          <a:prstGeom prst="rect">
            <a:avLst/>
          </a:prstGeom>
        </p:spPr>
        <p:txBody>
          <a:bodyPr spcFirstLastPara="1" wrap="square" lIns="91425" tIns="91425" rIns="91425" bIns="91425" anchor="t" anchorCtr="0">
            <a:noAutofit/>
          </a:bodyPr>
          <a:lstStyle/>
          <a:p>
            <a:pPr marL="0" lvl="0" indent="0">
              <a:spcBef>
                <a:spcPts val="1000"/>
              </a:spcBef>
              <a:spcAft>
                <a:spcPts val="0"/>
              </a:spcAft>
              <a:buNone/>
            </a:pPr>
            <a:endParaRPr/>
          </a:p>
        </p:txBody>
      </p:sp>
      <p:pic>
        <p:nvPicPr>
          <p:cNvPr id="169" name="Shape 169"/>
          <p:cNvPicPr preferRelativeResize="0"/>
          <p:nvPr/>
        </p:nvPicPr>
        <p:blipFill>
          <a:blip r:embed="rId4">
            <a:alphaModFix/>
          </a:blip>
          <a:stretch>
            <a:fillRect/>
          </a:stretch>
        </p:blipFill>
        <p:spPr>
          <a:xfrm>
            <a:off x="6172200" y="1825625"/>
            <a:ext cx="5181600" cy="4351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838200" y="220125"/>
            <a:ext cx="10515600" cy="1693500"/>
          </a:xfrm>
          <a:prstGeom prst="rect">
            <a:avLst/>
          </a:prstGeom>
          <a:gradFill>
            <a:gsLst>
              <a:gs pos="0">
                <a:srgbClr val="FFF6DB"/>
              </a:gs>
              <a:gs pos="100000">
                <a:srgbClr val="FAD25C"/>
              </a:gs>
            </a:gsLst>
            <a:lin ang="5400012" scaled="0"/>
          </a:gra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59"/>
              <a:buFont typeface="Calibri"/>
              <a:buNone/>
            </a:pPr>
            <a:r>
              <a:rPr lang="en-US" sz="3959" b="0" i="0" u="none" strike="noStrike" cap="none">
                <a:solidFill>
                  <a:srgbClr val="FF0000"/>
                </a:solidFill>
                <a:latin typeface="Calibri"/>
                <a:ea typeface="Calibri"/>
                <a:cs typeface="Calibri"/>
                <a:sym typeface="Calibri"/>
              </a:rPr>
              <a:t>Module 1</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What is Love Addiction &amp; How Can We Overcome It </a:t>
            </a:r>
            <a:endParaRPr/>
          </a:p>
        </p:txBody>
      </p:sp>
      <p:sp>
        <p:nvSpPr>
          <p:cNvPr id="175" name="Shape 175"/>
          <p:cNvSpPr txBox="1">
            <a:spLocks noGrp="1"/>
          </p:cNvSpPr>
          <p:nvPr>
            <p:ph type="body" idx="1"/>
          </p:nvPr>
        </p:nvSpPr>
        <p:spPr>
          <a:xfrm>
            <a:off x="838200" y="2096550"/>
            <a:ext cx="10515600" cy="4351200"/>
          </a:xfrm>
          <a:prstGeom prst="rect">
            <a:avLst/>
          </a:prstGeom>
          <a:gradFill>
            <a:gsLst>
              <a:gs pos="0">
                <a:srgbClr val="FFF6DB"/>
              </a:gs>
              <a:gs pos="100000">
                <a:srgbClr val="FAD25C"/>
              </a:gs>
            </a:gsLst>
            <a:lin ang="5400012" scaled="0"/>
          </a:gra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How does love addiction start?</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What are the signs and symptoms of love addiction?</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How does love addiction show up in non-romantic relationships?</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What is the typical ‘personality profile’ of a love addict?</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How does it </a:t>
            </a:r>
            <a:r>
              <a:rPr lang="en-US" sz="2800" b="0" i="1" u="none" strike="noStrike" cap="none">
                <a:solidFill>
                  <a:schemeClr val="dk1"/>
                </a:solidFill>
                <a:latin typeface="Calibri"/>
                <a:ea typeface="Calibri"/>
                <a:cs typeface="Calibri"/>
                <a:sym typeface="Calibri"/>
              </a:rPr>
              <a:t>feel</a:t>
            </a:r>
            <a:r>
              <a:rPr lang="en-US" sz="2800" b="0" i="0" u="none" strike="noStrike" cap="none">
                <a:solidFill>
                  <a:schemeClr val="dk1"/>
                </a:solidFill>
                <a:latin typeface="Calibri"/>
                <a:ea typeface="Calibri"/>
                <a:cs typeface="Calibri"/>
                <a:sym typeface="Calibri"/>
              </a:rPr>
              <a:t> to be a love addict? </a:t>
            </a:r>
            <a:r>
              <a:rPr lang="en-US"/>
              <a:t>or love avoidant?</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Can or should love addiction be avoided? Pros and cons</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How does love addiction </a:t>
            </a:r>
            <a:r>
              <a:rPr lang="en-US"/>
              <a:t>tend</a:t>
            </a:r>
            <a:r>
              <a:rPr lang="en-US" sz="2800" b="0" i="0" u="none" strike="noStrike" cap="none">
                <a:solidFill>
                  <a:schemeClr val="dk1"/>
                </a:solidFill>
                <a:latin typeface="Calibri"/>
                <a:ea typeface="Calibri"/>
                <a:cs typeface="Calibri"/>
                <a:sym typeface="Calibri"/>
              </a:rPr>
              <a:t> to play out in </a:t>
            </a:r>
            <a:r>
              <a:rPr lang="en-US"/>
              <a:t>W</a:t>
            </a:r>
            <a:r>
              <a:rPr lang="en-US" sz="2800" b="0" i="0" u="none" strike="noStrike" cap="none">
                <a:solidFill>
                  <a:schemeClr val="dk1"/>
                </a:solidFill>
                <a:latin typeface="Calibri"/>
                <a:ea typeface="Calibri"/>
                <a:cs typeface="Calibri"/>
                <a:sym typeface="Calibri"/>
              </a:rPr>
              <a:t>omb </a:t>
            </a:r>
            <a:r>
              <a:rPr lang="en-US"/>
              <a:t>C</a:t>
            </a:r>
            <a:r>
              <a:rPr lang="en-US" sz="2800" b="0" i="0" u="none" strike="noStrike" cap="none">
                <a:solidFill>
                  <a:schemeClr val="dk1"/>
                </a:solidFill>
                <a:latin typeface="Calibri"/>
                <a:ea typeface="Calibri"/>
                <a:cs typeface="Calibri"/>
                <a:sym typeface="Calibri"/>
              </a:rPr>
              <a:t>hoice™ relationships?</a:t>
            </a:r>
            <a:endParaRPr sz="28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838200" y="365125"/>
            <a:ext cx="10515600" cy="1325563"/>
          </a:xfrm>
          <a:prstGeom prst="rect">
            <a:avLst/>
          </a:prstGeom>
          <a:gradFill>
            <a:gsLst>
              <a:gs pos="0">
                <a:srgbClr val="FFF6DB"/>
              </a:gs>
              <a:gs pos="100000">
                <a:srgbClr val="FAD25C"/>
              </a:gs>
            </a:gsLst>
            <a:lin ang="5400012" scaled="0"/>
          </a:gra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rgbClr val="FF0000"/>
                </a:solidFill>
                <a:latin typeface="Calibri"/>
                <a:ea typeface="Calibri"/>
                <a:cs typeface="Calibri"/>
                <a:sym typeface="Calibri"/>
              </a:rPr>
              <a:t>Module 1 continued</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Solutions</a:t>
            </a:r>
            <a:endParaRPr/>
          </a:p>
        </p:txBody>
      </p:sp>
      <p:sp>
        <p:nvSpPr>
          <p:cNvPr id="181" name="Shape 181"/>
          <p:cNvSpPr txBox="1">
            <a:spLocks noGrp="1"/>
          </p:cNvSpPr>
          <p:nvPr>
            <p:ph type="body" idx="1"/>
          </p:nvPr>
        </p:nvSpPr>
        <p:spPr>
          <a:xfrm>
            <a:off x="838200" y="1825625"/>
            <a:ext cx="10515600" cy="4930800"/>
          </a:xfrm>
          <a:prstGeom prst="rect">
            <a:avLst/>
          </a:prstGeom>
          <a:gradFill>
            <a:gsLst>
              <a:gs pos="0">
                <a:srgbClr val="FFF6DB"/>
              </a:gs>
              <a:gs pos="100000">
                <a:srgbClr val="FAD25C"/>
              </a:gs>
            </a:gsLst>
            <a:lin ang="5400012" scaled="0"/>
          </a:gra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Feminine Choice Paradigm™ - healing and strengthening the 4 feminine archetypes</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Solutions for men - healing and strengthening the 4 masculine archetypes</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3 Way Mirror™ - I create my reality</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UpLVL™ - communication skills</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Lacing™ - change your past</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 word on detoxing</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a:t>Homework</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838200" y="365125"/>
            <a:ext cx="10515600" cy="1325563"/>
          </a:xfrm>
          <a:prstGeom prst="rect">
            <a:avLst/>
          </a:prstGeom>
          <a:gradFill>
            <a:gsLst>
              <a:gs pos="0">
                <a:srgbClr val="FFF6DB"/>
              </a:gs>
              <a:gs pos="100000">
                <a:srgbClr val="FAD25C"/>
              </a:gs>
            </a:gsLst>
            <a:lin ang="5400012" scaled="0"/>
          </a:gra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59"/>
              <a:buFont typeface="Calibri"/>
              <a:buNone/>
            </a:pPr>
            <a:r>
              <a:rPr lang="en-US" sz="3000" b="0" i="0" u="none" strike="noStrike" cap="none">
                <a:solidFill>
                  <a:srgbClr val="FF0000"/>
                </a:solidFill>
                <a:latin typeface="Calibri"/>
                <a:ea typeface="Calibri"/>
                <a:cs typeface="Calibri"/>
                <a:sym typeface="Calibri"/>
              </a:rPr>
              <a:t>Module 2</a:t>
            </a:r>
            <a:r>
              <a:rPr lang="en-US" sz="3000" b="0" i="0" u="none" strike="noStrike" cap="none">
                <a:solidFill>
                  <a:schemeClr val="dk1"/>
                </a:solidFill>
                <a:latin typeface="Calibri"/>
                <a:ea typeface="Calibri"/>
                <a:cs typeface="Calibri"/>
                <a:sym typeface="Calibri"/>
              </a:rPr>
              <a:t> </a:t>
            </a:r>
            <a:br>
              <a:rPr lang="en-US" sz="3000" b="0" i="0" u="none" strike="noStrike" cap="none">
                <a:solidFill>
                  <a:schemeClr val="dk1"/>
                </a:solidFill>
                <a:latin typeface="Calibri"/>
                <a:ea typeface="Calibri"/>
                <a:cs typeface="Calibri"/>
                <a:sym typeface="Calibri"/>
              </a:rPr>
            </a:br>
            <a:r>
              <a:rPr lang="en-US" sz="3000" b="0" i="0" u="none" strike="noStrike" cap="none">
                <a:solidFill>
                  <a:schemeClr val="dk1"/>
                </a:solidFill>
                <a:latin typeface="Calibri"/>
                <a:ea typeface="Calibri"/>
                <a:cs typeface="Calibri"/>
                <a:sym typeface="Calibri"/>
              </a:rPr>
              <a:t>Clearly Identifying &amp; Healing </a:t>
            </a:r>
            <a:r>
              <a:rPr lang="en-US" sz="3000" b="0" i="1" u="none" strike="noStrike" cap="none">
                <a:solidFill>
                  <a:schemeClr val="dk1"/>
                </a:solidFill>
                <a:latin typeface="Calibri"/>
                <a:ea typeface="Calibri"/>
                <a:cs typeface="Calibri"/>
                <a:sym typeface="Calibri"/>
              </a:rPr>
              <a:t>‘Daddy Issues’</a:t>
            </a:r>
            <a:r>
              <a:rPr lang="en-US" sz="3000" b="0" i="0" u="none" strike="noStrike" cap="none">
                <a:solidFill>
                  <a:schemeClr val="dk1"/>
                </a:solidFill>
                <a:latin typeface="Calibri"/>
                <a:ea typeface="Calibri"/>
                <a:cs typeface="Calibri"/>
                <a:sym typeface="Calibri"/>
              </a:rPr>
              <a:t> in Women &amp; </a:t>
            </a:r>
            <a:r>
              <a:rPr lang="en-US" sz="3000" b="0" i="1" u="none" strike="noStrike" cap="none">
                <a:solidFill>
                  <a:schemeClr val="dk1"/>
                </a:solidFill>
                <a:latin typeface="Calibri"/>
                <a:ea typeface="Calibri"/>
                <a:cs typeface="Calibri"/>
                <a:sym typeface="Calibri"/>
              </a:rPr>
              <a:t>‘Mommy Issues’</a:t>
            </a:r>
            <a:r>
              <a:rPr lang="en-US" sz="3000" b="0" i="0" u="none" strike="noStrike" cap="none">
                <a:solidFill>
                  <a:schemeClr val="dk1"/>
                </a:solidFill>
                <a:latin typeface="Calibri"/>
                <a:ea typeface="Calibri"/>
                <a:cs typeface="Calibri"/>
                <a:sym typeface="Calibri"/>
              </a:rPr>
              <a:t> in Men</a:t>
            </a:r>
            <a:r>
              <a:rPr lang="en-US" sz="3959" b="0" i="0" u="none" strike="noStrike" cap="none">
                <a:solidFill>
                  <a:schemeClr val="dk1"/>
                </a:solidFill>
                <a:latin typeface="Calibri"/>
                <a:ea typeface="Calibri"/>
                <a:cs typeface="Calibri"/>
                <a:sym typeface="Calibri"/>
              </a:rPr>
              <a:t> </a:t>
            </a:r>
            <a:endParaRPr/>
          </a:p>
        </p:txBody>
      </p:sp>
      <p:sp>
        <p:nvSpPr>
          <p:cNvPr id="187" name="Shape 187"/>
          <p:cNvSpPr txBox="1">
            <a:spLocks noGrp="1"/>
          </p:cNvSpPr>
          <p:nvPr>
            <p:ph type="body" idx="1"/>
          </p:nvPr>
        </p:nvSpPr>
        <p:spPr>
          <a:xfrm>
            <a:off x="838200" y="1825625"/>
            <a:ext cx="10515600" cy="5032500"/>
          </a:xfrm>
          <a:prstGeom prst="rect">
            <a:avLst/>
          </a:prstGeom>
          <a:gradFill>
            <a:gsLst>
              <a:gs pos="0">
                <a:srgbClr val="FFF6DB"/>
              </a:gs>
              <a:gs pos="100000">
                <a:srgbClr val="FAD25C"/>
              </a:gs>
            </a:gsLst>
            <a:lin ang="5400012" scaled="0"/>
          </a:grad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2590"/>
              <a:buFont typeface="Arial"/>
              <a:buChar char="•"/>
            </a:pPr>
            <a:r>
              <a:rPr lang="en-US" sz="2590" b="1" i="0" u="none" strike="noStrike" cap="none">
                <a:solidFill>
                  <a:schemeClr val="dk1"/>
                </a:solidFill>
                <a:latin typeface="Calibri"/>
                <a:ea typeface="Calibri"/>
                <a:cs typeface="Calibri"/>
                <a:sym typeface="Calibri"/>
              </a:rPr>
              <a:t>Unhealthy</a:t>
            </a:r>
            <a:r>
              <a:rPr lang="en-US" sz="2590" b="1"/>
              <a:t> </a:t>
            </a:r>
            <a:r>
              <a:rPr lang="en-US" sz="2590" b="1" i="0" u="none" strike="noStrike" cap="none">
                <a:solidFill>
                  <a:schemeClr val="dk1"/>
                </a:solidFill>
                <a:latin typeface="Calibri"/>
                <a:ea typeface="Calibri"/>
                <a:cs typeface="Calibri"/>
                <a:sym typeface="Calibri"/>
              </a:rPr>
              <a:t>Womb Choice</a:t>
            </a:r>
            <a:r>
              <a:rPr lang="en-US" sz="2590" b="1"/>
              <a:t>™</a:t>
            </a:r>
            <a:r>
              <a:rPr lang="en-US" sz="2590" b="1" i="0" u="none" strike="noStrike" cap="none">
                <a:solidFill>
                  <a:schemeClr val="dk1"/>
                </a:solidFill>
                <a:latin typeface="Calibri"/>
                <a:ea typeface="Calibri"/>
                <a:cs typeface="Calibri"/>
                <a:sym typeface="Calibri"/>
              </a:rPr>
              <a:t> Relationships</a:t>
            </a:r>
            <a:endParaRPr sz="259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ts val="2590"/>
              <a:buFont typeface="Arial"/>
              <a:buChar char="•"/>
            </a:pPr>
            <a:br>
              <a:rPr lang="en-US" sz="2590" b="0" i="0" u="none" strike="noStrike" cap="none">
                <a:solidFill>
                  <a:schemeClr val="dk1"/>
                </a:solidFill>
                <a:latin typeface="Calibri"/>
                <a:ea typeface="Calibri"/>
                <a:cs typeface="Calibri"/>
                <a:sym typeface="Calibri"/>
              </a:rPr>
            </a:br>
            <a:r>
              <a:rPr lang="en-US" sz="2590" b="1" i="0" u="none" strike="noStrike" cap="none">
                <a:solidFill>
                  <a:schemeClr val="dk1"/>
                </a:solidFill>
                <a:latin typeface="Calibri"/>
                <a:ea typeface="Calibri"/>
                <a:cs typeface="Calibri"/>
                <a:sym typeface="Calibri"/>
              </a:rPr>
              <a:t>Patterns/Expectations pane of the 3 Way Mirror™</a:t>
            </a:r>
            <a:endParaRPr sz="259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ts val="2590"/>
              <a:buFont typeface="Arial"/>
              <a:buChar char="•"/>
            </a:pPr>
            <a:br>
              <a:rPr lang="en-US" sz="2590" b="0" i="0" u="none" strike="noStrike" cap="none">
                <a:solidFill>
                  <a:schemeClr val="dk1"/>
                </a:solidFill>
                <a:latin typeface="Calibri"/>
                <a:ea typeface="Calibri"/>
                <a:cs typeface="Calibri"/>
                <a:sym typeface="Calibri"/>
              </a:rPr>
            </a:br>
            <a:r>
              <a:rPr lang="en-US" sz="2590" b="1" i="0" u="none" strike="noStrike" cap="none">
                <a:solidFill>
                  <a:schemeClr val="dk1"/>
                </a:solidFill>
                <a:latin typeface="Calibri"/>
                <a:ea typeface="Calibri"/>
                <a:cs typeface="Calibri"/>
                <a:sym typeface="Calibri"/>
              </a:rPr>
              <a:t>Daddy issues in women: causes, symptoms/behaviours, healing</a:t>
            </a:r>
            <a:br>
              <a:rPr lang="en-US" sz="2590" b="0" i="0" u="none" strike="noStrike" cap="none">
                <a:solidFill>
                  <a:schemeClr val="dk1"/>
                </a:solidFill>
                <a:latin typeface="Calibri"/>
                <a:ea typeface="Calibri"/>
                <a:cs typeface="Calibri"/>
                <a:sym typeface="Calibri"/>
              </a:rPr>
            </a:br>
            <a:br>
              <a:rPr lang="en-US" sz="2590" b="0" i="0" u="none" strike="noStrike" cap="none">
                <a:solidFill>
                  <a:schemeClr val="dk1"/>
                </a:solidFill>
                <a:latin typeface="Calibri"/>
                <a:ea typeface="Calibri"/>
                <a:cs typeface="Calibri"/>
                <a:sym typeface="Calibri"/>
              </a:rPr>
            </a:br>
            <a:r>
              <a:rPr lang="en-US" sz="2590" b="1" i="0" u="none" strike="noStrike" cap="none">
                <a:solidFill>
                  <a:schemeClr val="dk1"/>
                </a:solidFill>
                <a:latin typeface="Calibri"/>
                <a:ea typeface="Calibri"/>
                <a:cs typeface="Calibri"/>
                <a:sym typeface="Calibri"/>
              </a:rPr>
              <a:t>Mommy issues in men: causes, symptoms/behaviours, healing</a:t>
            </a:r>
            <a:endParaRPr sz="259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ts val="2590"/>
              <a:buFont typeface="Arial"/>
              <a:buChar char="•"/>
            </a:pPr>
            <a:br>
              <a:rPr lang="en-US" sz="2590" b="0" i="0" u="none" strike="noStrike" cap="none">
                <a:solidFill>
                  <a:schemeClr val="dk1"/>
                </a:solidFill>
                <a:latin typeface="Calibri"/>
                <a:ea typeface="Calibri"/>
                <a:cs typeface="Calibri"/>
                <a:sym typeface="Calibri"/>
              </a:rPr>
            </a:br>
            <a:r>
              <a:rPr lang="en-US" sz="2590" b="1" i="0" u="none" strike="noStrike" cap="none">
                <a:solidFill>
                  <a:schemeClr val="dk1"/>
                </a:solidFill>
                <a:latin typeface="Calibri"/>
                <a:ea typeface="Calibri"/>
                <a:cs typeface="Calibri"/>
                <a:sym typeface="Calibri"/>
              </a:rPr>
              <a:t>Tantric Lacing™ Exercise #1</a:t>
            </a:r>
            <a:endParaRPr sz="259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ts val="2590"/>
              <a:buFont typeface="Arial"/>
              <a:buChar char="•"/>
            </a:pPr>
            <a:br>
              <a:rPr lang="en-US" sz="2590" b="0" i="0" u="none" strike="noStrike" cap="none">
                <a:solidFill>
                  <a:schemeClr val="dk1"/>
                </a:solidFill>
                <a:latin typeface="Calibri"/>
                <a:ea typeface="Calibri"/>
                <a:cs typeface="Calibri"/>
                <a:sym typeface="Calibri"/>
              </a:rPr>
            </a:br>
            <a:r>
              <a:rPr lang="en-US" sz="2590" b="1" i="0" u="none" strike="noStrike" cap="none">
                <a:solidFill>
                  <a:schemeClr val="dk1"/>
                </a:solidFill>
                <a:latin typeface="Calibri"/>
                <a:ea typeface="Calibri"/>
                <a:cs typeface="Calibri"/>
                <a:sym typeface="Calibri"/>
              </a:rPr>
              <a:t>Homework #2</a:t>
            </a:r>
            <a:endParaRPr sz="2590" b="0" i="0" u="none" strike="noStrike" cap="none">
              <a:solidFill>
                <a:schemeClr val="dk1"/>
              </a:solidFill>
              <a:latin typeface="Calibri"/>
              <a:ea typeface="Calibri"/>
              <a:cs typeface="Calibri"/>
              <a:sym typeface="Calibri"/>
            </a:endParaRPr>
          </a:p>
          <a:p>
            <a:pPr marL="228600" marR="0" lvl="0" indent="-64135" algn="l" rtl="0">
              <a:lnSpc>
                <a:spcPct val="80000"/>
              </a:lnSpc>
              <a:spcBef>
                <a:spcPts val="1000"/>
              </a:spcBef>
              <a:spcAft>
                <a:spcPts val="0"/>
              </a:spcAft>
              <a:buClr>
                <a:schemeClr val="dk1"/>
              </a:buClr>
              <a:buSzPts val="2590"/>
              <a:buFont typeface="Arial"/>
              <a:buNone/>
            </a:pPr>
            <a:endParaRPr sz="259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838200" y="365125"/>
            <a:ext cx="10515600" cy="1325563"/>
          </a:xfrm>
          <a:prstGeom prst="rect">
            <a:avLst/>
          </a:prstGeom>
          <a:gradFill>
            <a:gsLst>
              <a:gs pos="0">
                <a:srgbClr val="FFF6DB"/>
              </a:gs>
              <a:gs pos="100000">
                <a:srgbClr val="FAD25C"/>
              </a:gs>
            </a:gsLst>
            <a:lin ang="5400012" scaled="0"/>
          </a:gra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rgbClr val="FF0000"/>
                </a:solidFill>
                <a:latin typeface="Calibri"/>
                <a:ea typeface="Calibri"/>
                <a:cs typeface="Calibri"/>
                <a:sym typeface="Calibri"/>
              </a:rPr>
              <a:t>Module 3 </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The Role of </a:t>
            </a:r>
            <a:r>
              <a:rPr lang="en-US" sz="4400" b="0" i="0" u="none" strike="noStrike" cap="none">
                <a:solidFill>
                  <a:srgbClr val="FF0000"/>
                </a:solidFill>
                <a:latin typeface="Calibri"/>
                <a:ea typeface="Calibri"/>
                <a:cs typeface="Calibri"/>
                <a:sym typeface="Calibri"/>
              </a:rPr>
              <a:t>Sex</a:t>
            </a:r>
            <a:r>
              <a:rPr lang="en-US" sz="4400" b="0" i="0" u="none" strike="noStrike" cap="none">
                <a:solidFill>
                  <a:schemeClr val="dk1"/>
                </a:solidFill>
                <a:latin typeface="Calibri"/>
                <a:ea typeface="Calibri"/>
                <a:cs typeface="Calibri"/>
                <a:sym typeface="Calibri"/>
              </a:rPr>
              <a:t> in Love Addiction </a:t>
            </a:r>
            <a:endParaRPr/>
          </a:p>
        </p:txBody>
      </p:sp>
      <p:sp>
        <p:nvSpPr>
          <p:cNvPr id="193" name="Shape 193"/>
          <p:cNvSpPr txBox="1">
            <a:spLocks noGrp="1"/>
          </p:cNvSpPr>
          <p:nvPr>
            <p:ph type="body" idx="1"/>
          </p:nvPr>
        </p:nvSpPr>
        <p:spPr>
          <a:xfrm>
            <a:off x="838200" y="1825625"/>
            <a:ext cx="10515600" cy="4863000"/>
          </a:xfrm>
          <a:prstGeom prst="rect">
            <a:avLst/>
          </a:prstGeom>
          <a:gradFill>
            <a:gsLst>
              <a:gs pos="0">
                <a:srgbClr val="FFF6DB"/>
              </a:gs>
              <a:gs pos="100000">
                <a:srgbClr val="FAD25C"/>
              </a:gs>
            </a:gsLst>
            <a:lin ang="5400012" scaled="0"/>
          </a:gradFill>
          <a:ln>
            <a:noFill/>
          </a:ln>
        </p:spPr>
        <p:txBody>
          <a:bodyPr spcFirstLastPara="1" wrap="square" lIns="91425" tIns="45700" rIns="91425" bIns="45700" anchor="t" anchorCtr="0">
            <a:noAutofit/>
          </a:bodyPr>
          <a:lstStyle/>
          <a:p>
            <a:pPr marL="228600" marR="0" lvl="0" indent="-229870" algn="l" rtl="0">
              <a:lnSpc>
                <a:spcPct val="7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Why do love addicts experience a 'high' through sex?</a:t>
            </a:r>
            <a:endParaRPr sz="2400" b="0" i="0" u="none" strike="noStrike" cap="none">
              <a:solidFill>
                <a:schemeClr val="dk1"/>
              </a:solidFill>
              <a:latin typeface="Calibri"/>
              <a:ea typeface="Calibri"/>
              <a:cs typeface="Calibri"/>
              <a:sym typeface="Calibri"/>
            </a:endParaRPr>
          </a:p>
          <a:p>
            <a:pPr marL="228600" marR="0" lvl="0" indent="-229870" algn="l" rtl="0">
              <a:lnSpc>
                <a:spcPct val="70000"/>
              </a:lnSpc>
              <a:spcBef>
                <a:spcPts val="1000"/>
              </a:spcBef>
              <a:spcAft>
                <a:spcPts val="0"/>
              </a:spcAft>
              <a:buClr>
                <a:schemeClr val="dk1"/>
              </a:buClr>
              <a:buSzPts val="2400"/>
              <a:buFont typeface="Arial"/>
              <a:buChar char="•"/>
            </a:pPr>
            <a:br>
              <a:rPr lang="en-US" sz="2400" b="0" i="0" u="none" strike="noStrike" cap="none">
                <a:solidFill>
                  <a:schemeClr val="dk1"/>
                </a:solidFill>
                <a:latin typeface="Calibri"/>
                <a:ea typeface="Calibri"/>
                <a:cs typeface="Calibri"/>
                <a:sym typeface="Calibri"/>
              </a:rPr>
            </a:br>
            <a:r>
              <a:rPr lang="en-US" sz="2400" b="1" i="0" u="none" strike="noStrike" cap="none">
                <a:solidFill>
                  <a:schemeClr val="dk1"/>
                </a:solidFill>
                <a:latin typeface="Calibri"/>
                <a:ea typeface="Calibri"/>
                <a:cs typeface="Calibri"/>
                <a:sym typeface="Calibri"/>
              </a:rPr>
              <a:t>Why is this an issue?</a:t>
            </a:r>
            <a:endParaRPr sz="2400" b="0" i="0" u="none" strike="noStrike" cap="none">
              <a:solidFill>
                <a:schemeClr val="dk1"/>
              </a:solidFill>
              <a:latin typeface="Calibri"/>
              <a:ea typeface="Calibri"/>
              <a:cs typeface="Calibri"/>
              <a:sym typeface="Calibri"/>
            </a:endParaRPr>
          </a:p>
          <a:p>
            <a:pPr marL="228600" marR="0" lvl="0" indent="-229870" algn="l" rtl="0">
              <a:lnSpc>
                <a:spcPct val="70000"/>
              </a:lnSpc>
              <a:spcBef>
                <a:spcPts val="1000"/>
              </a:spcBef>
              <a:spcAft>
                <a:spcPts val="0"/>
              </a:spcAft>
              <a:buClr>
                <a:schemeClr val="dk1"/>
              </a:buClr>
              <a:buSzPts val="2400"/>
              <a:buFont typeface="Arial"/>
              <a:buChar char="•"/>
            </a:pPr>
            <a:br>
              <a:rPr lang="en-US" sz="2400" b="0" i="0" u="none" strike="noStrike" cap="none">
                <a:solidFill>
                  <a:schemeClr val="dk1"/>
                </a:solidFill>
                <a:latin typeface="Calibri"/>
                <a:ea typeface="Calibri"/>
                <a:cs typeface="Calibri"/>
                <a:sym typeface="Calibri"/>
              </a:rPr>
            </a:br>
            <a:r>
              <a:rPr lang="en-US" sz="2400" b="1" i="0" u="none" strike="noStrike" cap="none">
                <a:solidFill>
                  <a:schemeClr val="dk1"/>
                </a:solidFill>
                <a:latin typeface="Calibri"/>
                <a:ea typeface="Calibri"/>
                <a:cs typeface="Calibri"/>
                <a:sym typeface="Calibri"/>
              </a:rPr>
              <a:t>Drug withdrawal</a:t>
            </a:r>
            <a:endParaRPr sz="2400" b="0" i="0" u="none" strike="noStrike" cap="none">
              <a:solidFill>
                <a:schemeClr val="dk1"/>
              </a:solidFill>
              <a:latin typeface="Calibri"/>
              <a:ea typeface="Calibri"/>
              <a:cs typeface="Calibri"/>
              <a:sym typeface="Calibri"/>
            </a:endParaRPr>
          </a:p>
          <a:p>
            <a:pPr marL="228600" marR="0" lvl="0" indent="-229870" algn="l" rtl="0">
              <a:lnSpc>
                <a:spcPct val="70000"/>
              </a:lnSpc>
              <a:spcBef>
                <a:spcPts val="1000"/>
              </a:spcBef>
              <a:spcAft>
                <a:spcPts val="0"/>
              </a:spcAft>
              <a:buClr>
                <a:schemeClr val="dk1"/>
              </a:buClr>
              <a:buSzPts val="2400"/>
              <a:buFont typeface="Arial"/>
              <a:buChar char="•"/>
            </a:pPr>
            <a:br>
              <a:rPr lang="en-US" sz="2400" b="0" i="0" u="none" strike="noStrike" cap="none">
                <a:solidFill>
                  <a:schemeClr val="dk1"/>
                </a:solidFill>
                <a:latin typeface="Calibri"/>
                <a:ea typeface="Calibri"/>
                <a:cs typeface="Calibri"/>
                <a:sym typeface="Calibri"/>
              </a:rPr>
            </a:br>
            <a:r>
              <a:rPr lang="en-US" sz="2400" b="1" i="0" u="none" strike="noStrike" cap="none">
                <a:solidFill>
                  <a:schemeClr val="dk1"/>
                </a:solidFill>
                <a:latin typeface="Calibri"/>
                <a:ea typeface="Calibri"/>
                <a:cs typeface="Calibri"/>
                <a:sym typeface="Calibri"/>
              </a:rPr>
              <a:t>Healing</a:t>
            </a:r>
            <a:endParaRPr sz="2400" b="0" i="0" u="none" strike="noStrike" cap="none">
              <a:solidFill>
                <a:schemeClr val="dk1"/>
              </a:solidFill>
              <a:latin typeface="Calibri"/>
              <a:ea typeface="Calibri"/>
              <a:cs typeface="Calibri"/>
              <a:sym typeface="Calibri"/>
            </a:endParaRPr>
          </a:p>
          <a:p>
            <a:pPr marL="228600" marR="0" lvl="0" indent="-229870" algn="l" rtl="0">
              <a:lnSpc>
                <a:spcPct val="70000"/>
              </a:lnSpc>
              <a:spcBef>
                <a:spcPts val="1000"/>
              </a:spcBef>
              <a:spcAft>
                <a:spcPts val="0"/>
              </a:spcAft>
              <a:buClr>
                <a:schemeClr val="dk1"/>
              </a:buClr>
              <a:buSzPts val="2400"/>
              <a:buFont typeface="Arial"/>
              <a:buChar char="•"/>
            </a:pPr>
            <a:br>
              <a:rPr lang="en-US" sz="2400" b="0" i="0" u="none" strike="noStrike" cap="none">
                <a:solidFill>
                  <a:schemeClr val="dk1"/>
                </a:solidFill>
                <a:latin typeface="Calibri"/>
                <a:ea typeface="Calibri"/>
                <a:cs typeface="Calibri"/>
                <a:sym typeface="Calibri"/>
              </a:rPr>
            </a:br>
            <a:r>
              <a:rPr lang="en-US" sz="2400" b="1" i="0" u="none" strike="noStrike" cap="none">
                <a:solidFill>
                  <a:schemeClr val="dk1"/>
                </a:solidFill>
                <a:latin typeface="Calibri"/>
                <a:ea typeface="Calibri"/>
                <a:cs typeface="Calibri"/>
                <a:sym typeface="Calibri"/>
              </a:rPr>
              <a:t>Sexual Transmutation &amp; Gender Harmonics™</a:t>
            </a:r>
            <a:endParaRPr sz="2400" b="0" i="0" u="none" strike="noStrike" cap="none">
              <a:solidFill>
                <a:schemeClr val="dk1"/>
              </a:solidFill>
              <a:latin typeface="Calibri"/>
              <a:ea typeface="Calibri"/>
              <a:cs typeface="Calibri"/>
              <a:sym typeface="Calibri"/>
            </a:endParaRPr>
          </a:p>
          <a:p>
            <a:pPr marL="228600" marR="0" lvl="0" indent="-229870" algn="l" rtl="0">
              <a:lnSpc>
                <a:spcPct val="70000"/>
              </a:lnSpc>
              <a:spcBef>
                <a:spcPts val="1000"/>
              </a:spcBef>
              <a:spcAft>
                <a:spcPts val="0"/>
              </a:spcAft>
              <a:buClr>
                <a:schemeClr val="dk1"/>
              </a:buClr>
              <a:buSzPts val="2400"/>
              <a:buFont typeface="Arial"/>
              <a:buChar char="•"/>
            </a:pPr>
            <a:br>
              <a:rPr lang="en-US" sz="2400" b="0" i="0" u="none" strike="noStrike" cap="none">
                <a:solidFill>
                  <a:schemeClr val="dk1"/>
                </a:solidFill>
                <a:latin typeface="Calibri"/>
                <a:ea typeface="Calibri"/>
                <a:cs typeface="Calibri"/>
                <a:sym typeface="Calibri"/>
              </a:rPr>
            </a:br>
            <a:r>
              <a:rPr lang="en-US" sz="2400" b="1" i="0" u="none" strike="noStrike" cap="none">
                <a:solidFill>
                  <a:schemeClr val="dk1"/>
                </a:solidFill>
                <a:latin typeface="Calibri"/>
                <a:ea typeface="Calibri"/>
                <a:cs typeface="Calibri"/>
                <a:sym typeface="Calibri"/>
              </a:rPr>
              <a:t>Tantric Lacing™ exercise #2</a:t>
            </a:r>
            <a:endParaRPr sz="2400" b="0" i="0" u="none" strike="noStrike" cap="none">
              <a:solidFill>
                <a:schemeClr val="dk1"/>
              </a:solidFill>
              <a:latin typeface="Calibri"/>
              <a:ea typeface="Calibri"/>
              <a:cs typeface="Calibri"/>
              <a:sym typeface="Calibri"/>
            </a:endParaRPr>
          </a:p>
          <a:p>
            <a:pPr marL="228600" marR="0" lvl="0" indent="-77470" algn="l" rtl="0">
              <a:lnSpc>
                <a:spcPct val="70000"/>
              </a:lnSpc>
              <a:spcBef>
                <a:spcPts val="1000"/>
              </a:spcBef>
              <a:spcAft>
                <a:spcPts val="0"/>
              </a:spcAft>
              <a:buClr>
                <a:schemeClr val="dk1"/>
              </a:buClr>
              <a:buSzPts val="2380"/>
              <a:buFont typeface="Arial"/>
              <a:buNone/>
            </a:pPr>
            <a:endParaRPr sz="238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38200" y="365125"/>
            <a:ext cx="10515600" cy="1325563"/>
          </a:xfrm>
          <a:prstGeom prst="rect">
            <a:avLst/>
          </a:prstGeom>
          <a:gradFill>
            <a:gsLst>
              <a:gs pos="0">
                <a:srgbClr val="FFF6DB"/>
              </a:gs>
              <a:gs pos="100000">
                <a:srgbClr val="FAD25C"/>
              </a:gs>
            </a:gsLst>
            <a:lin ang="5400012" scaled="0"/>
          </a:gra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Our history of Love Addict</a:t>
            </a:r>
            <a:r>
              <a:rPr lang="en-US"/>
              <a:t>ion</a:t>
            </a:r>
            <a:r>
              <a:rPr lang="en-US" sz="4400" b="0" i="0" u="none" strike="noStrike" cap="none">
                <a:solidFill>
                  <a:schemeClr val="dk1"/>
                </a:solidFill>
                <a:latin typeface="Calibri"/>
                <a:ea typeface="Calibri"/>
                <a:cs typeface="Calibri"/>
                <a:sym typeface="Calibri"/>
              </a:rPr>
              <a:t> </a:t>
            </a:r>
            <a:r>
              <a:rPr lang="en-US" sz="4400" b="0" i="0" u="none" strike="noStrike" cap="none">
                <a:solidFill>
                  <a:srgbClr val="FF0000"/>
                </a:solidFill>
                <a:latin typeface="Calibri"/>
                <a:ea typeface="Calibri"/>
                <a:cs typeface="Calibri"/>
                <a:sym typeface="Calibri"/>
              </a:rPr>
              <a:t>and</a:t>
            </a:r>
            <a:r>
              <a:rPr lang="en-US" sz="4400" b="0" i="0" u="none" strike="noStrike" cap="none">
                <a:solidFill>
                  <a:schemeClr val="dk1"/>
                </a:solidFill>
                <a:latin typeface="Calibri"/>
                <a:ea typeface="Calibri"/>
                <a:cs typeface="Calibri"/>
                <a:sym typeface="Calibri"/>
              </a:rPr>
              <a:t> Love A</a:t>
            </a:r>
            <a:r>
              <a:rPr lang="en-US"/>
              <a:t>voidance</a:t>
            </a:r>
            <a:endParaRPr/>
          </a:p>
        </p:txBody>
      </p:sp>
      <p:sp>
        <p:nvSpPr>
          <p:cNvPr id="199" name="Shape 199"/>
          <p:cNvSpPr txBox="1">
            <a:spLocks noGrp="1"/>
          </p:cNvSpPr>
          <p:nvPr>
            <p:ph type="body" idx="1"/>
          </p:nvPr>
        </p:nvSpPr>
        <p:spPr>
          <a:xfrm>
            <a:off x="838200" y="1825625"/>
            <a:ext cx="5181600" cy="4626000"/>
          </a:xfrm>
          <a:prstGeom prst="rect">
            <a:avLst/>
          </a:prstGeom>
          <a:gradFill>
            <a:gsLst>
              <a:gs pos="0">
                <a:srgbClr val="FFF6DB"/>
              </a:gs>
              <a:gs pos="100000">
                <a:srgbClr val="FAD25C"/>
              </a:gs>
            </a:gsLst>
            <a:lin ang="5400012" scaled="0"/>
          </a:gra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Lesley Tavernier</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My ‘rejection complex’ and how that played out in my most intense relationships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My history of attracting love addict female friends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My history of rejecting men who were love addicted to me</a:t>
            </a:r>
            <a:endParaRPr/>
          </a:p>
        </p:txBody>
      </p:sp>
      <p:sp>
        <p:nvSpPr>
          <p:cNvPr id="200" name="Shape 200"/>
          <p:cNvSpPr txBox="1">
            <a:spLocks noGrp="1"/>
          </p:cNvSpPr>
          <p:nvPr>
            <p:ph type="body" idx="2"/>
          </p:nvPr>
        </p:nvSpPr>
        <p:spPr>
          <a:xfrm>
            <a:off x="6172200" y="1825625"/>
            <a:ext cx="5181600" cy="4626000"/>
          </a:xfrm>
          <a:prstGeom prst="rect">
            <a:avLst/>
          </a:prstGeom>
          <a:gradFill>
            <a:gsLst>
              <a:gs pos="0">
                <a:srgbClr val="FFF6DB"/>
              </a:gs>
              <a:gs pos="100000">
                <a:srgbClr val="FAD25C"/>
              </a:gs>
            </a:gsLst>
            <a:lin ang="5400012" scaled="0"/>
          </a:gra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Rakhem Seku</a:t>
            </a: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endParaRPr/>
          </a:p>
          <a:p>
            <a:pPr marL="0" marR="0" lvl="0" indent="0" algn="l" rtl="0">
              <a:lnSpc>
                <a:spcPct val="90000"/>
              </a:lnSpc>
              <a:spcBef>
                <a:spcPts val="0"/>
              </a:spcBef>
              <a:spcAft>
                <a:spcPts val="0"/>
              </a:spcAft>
              <a:buClr>
                <a:schemeClr val="dk1"/>
              </a:buClr>
              <a:buSzPts val="2800"/>
              <a:buFont typeface="Arial"/>
              <a:buNone/>
            </a:pPr>
            <a:endParaRPr/>
          </a:p>
          <a:p>
            <a:pPr marL="457200" marR="0" lvl="0" indent="-406400" algn="l" rtl="0">
              <a:lnSpc>
                <a:spcPct val="90000"/>
              </a:lnSpc>
              <a:spcBef>
                <a:spcPts val="0"/>
              </a:spcBef>
              <a:spcAft>
                <a:spcPts val="0"/>
              </a:spcAft>
              <a:buSzPts val="2800"/>
              <a:buChar char="•"/>
            </a:pPr>
            <a:r>
              <a:rPr lang="en-US"/>
              <a:t>My desire to care and heal women coming from my mother and father’s divorce </a:t>
            </a:r>
            <a:endParaRPr/>
          </a:p>
          <a:p>
            <a:pPr marL="457200" marR="0" lvl="0" indent="-406400" algn="l" rtl="0">
              <a:lnSpc>
                <a:spcPct val="90000"/>
              </a:lnSpc>
              <a:spcBef>
                <a:spcPts val="0"/>
              </a:spcBef>
              <a:spcAft>
                <a:spcPts val="0"/>
              </a:spcAft>
              <a:buSzPts val="2800"/>
              <a:buChar char="•"/>
            </a:pPr>
            <a:r>
              <a:rPr lang="en-US"/>
              <a:t>My expectations that I will never be enough when dealing with women and expectations of anger, abuse, etc.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838200" y="365125"/>
            <a:ext cx="10515600" cy="1325563"/>
          </a:xfrm>
          <a:prstGeom prst="rect">
            <a:avLst/>
          </a:prstGeom>
          <a:gradFill>
            <a:gsLst>
              <a:gs pos="0">
                <a:srgbClr val="FFF6DB"/>
              </a:gs>
              <a:gs pos="100000">
                <a:srgbClr val="FAD25C"/>
              </a:gs>
            </a:gsLst>
            <a:lin ang="5400012" scaled="0"/>
          </a:gra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a:t>About Us</a:t>
            </a:r>
            <a:endParaRPr/>
          </a:p>
        </p:txBody>
      </p:sp>
      <p:sp>
        <p:nvSpPr>
          <p:cNvPr id="91" name="Shape 91"/>
          <p:cNvSpPr txBox="1">
            <a:spLocks noGrp="1"/>
          </p:cNvSpPr>
          <p:nvPr>
            <p:ph type="body" idx="1"/>
          </p:nvPr>
        </p:nvSpPr>
        <p:spPr>
          <a:xfrm>
            <a:off x="838200" y="1825625"/>
            <a:ext cx="5181600" cy="4575300"/>
          </a:xfrm>
          <a:prstGeom prst="rect">
            <a:avLst/>
          </a:prstGeom>
          <a:gradFill>
            <a:gsLst>
              <a:gs pos="0">
                <a:srgbClr val="FFF6DB"/>
              </a:gs>
              <a:gs pos="100000">
                <a:srgbClr val="FAD25C"/>
              </a:gs>
            </a:gsLst>
            <a:lin ang="5400012" scaled="0"/>
          </a:gra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Lesley Tavernier</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en-US" sz="2800" b="1" i="1" u="none" strike="noStrike" cap="none">
                <a:solidFill>
                  <a:schemeClr val="dk1"/>
                </a:solidFill>
                <a:latin typeface="Calibri"/>
                <a:ea typeface="Calibri"/>
                <a:cs typeface="Calibri"/>
                <a:sym typeface="Calibri"/>
              </a:rPr>
              <a:t>Lesley Tavernier</a:t>
            </a:r>
            <a:r>
              <a:rPr lang="en-US" sz="2800" b="0" i="0" u="none" strike="noStrike" cap="none">
                <a:solidFill>
                  <a:schemeClr val="dk1"/>
                </a:solidFill>
                <a:latin typeface="Calibri"/>
                <a:ea typeface="Calibri"/>
                <a:cs typeface="Calibri"/>
                <a:sym typeface="Calibri"/>
              </a:rPr>
              <a:t> is a certified </a:t>
            </a:r>
            <a:r>
              <a:rPr lang="en-US" sz="2800" b="1" i="1" u="none" strike="noStrike" cap="none">
                <a:solidFill>
                  <a:schemeClr val="dk1"/>
                </a:solidFill>
                <a:latin typeface="Calibri"/>
                <a:ea typeface="Calibri"/>
                <a:cs typeface="Calibri"/>
                <a:sym typeface="Calibri"/>
              </a:rPr>
              <a:t>Feminine Power Coach</a:t>
            </a:r>
            <a:r>
              <a:rPr lang="en-US" sz="2800" b="0" i="0" u="none" strike="noStrike" cap="none">
                <a:solidFill>
                  <a:schemeClr val="dk1"/>
                </a:solidFill>
                <a:latin typeface="Calibri"/>
                <a:ea typeface="Calibri"/>
                <a:cs typeface="Calibri"/>
                <a:sym typeface="Calibri"/>
              </a:rPr>
              <a:t> and </a:t>
            </a:r>
            <a:r>
              <a:rPr lang="en-US" sz="2800" b="1" i="1" u="none" strike="noStrike" cap="none">
                <a:solidFill>
                  <a:schemeClr val="dk1"/>
                </a:solidFill>
                <a:latin typeface="Calibri"/>
                <a:ea typeface="Calibri"/>
                <a:cs typeface="Calibri"/>
                <a:sym typeface="Calibri"/>
              </a:rPr>
              <a:t>i2Tantra Certified</a:t>
            </a:r>
            <a:r>
              <a:rPr lang="en-US" sz="2800" b="0" i="0" u="none" strike="noStrike" cap="none">
                <a:solidFill>
                  <a:schemeClr val="dk1"/>
                </a:solidFill>
                <a:latin typeface="Calibri"/>
                <a:ea typeface="Calibri"/>
                <a:cs typeface="Calibri"/>
                <a:sym typeface="Calibri"/>
              </a:rPr>
              <a:t> practitioner through the </a:t>
            </a:r>
            <a:r>
              <a:rPr lang="en-US" sz="2800" b="1" i="1" u="none" strike="noStrike" cap="none">
                <a:solidFill>
                  <a:schemeClr val="dk1"/>
                </a:solidFill>
                <a:latin typeface="Calibri"/>
                <a:ea typeface="Calibri"/>
                <a:cs typeface="Calibri"/>
                <a:sym typeface="Calibri"/>
              </a:rPr>
              <a:t>JujuMama Love Academy</a:t>
            </a:r>
            <a:endParaRPr sz="2800" b="0" i="0" u="none" strike="noStrike" cap="none">
              <a:solidFill>
                <a:schemeClr val="dk1"/>
              </a:solidFill>
              <a:latin typeface="Calibri"/>
              <a:ea typeface="Calibri"/>
              <a:cs typeface="Calibri"/>
              <a:sym typeface="Calibri"/>
            </a:endParaRPr>
          </a:p>
        </p:txBody>
      </p:sp>
      <p:sp>
        <p:nvSpPr>
          <p:cNvPr id="92" name="Shape 92"/>
          <p:cNvSpPr txBox="1">
            <a:spLocks noGrp="1"/>
          </p:cNvSpPr>
          <p:nvPr>
            <p:ph type="body" idx="2"/>
          </p:nvPr>
        </p:nvSpPr>
        <p:spPr>
          <a:xfrm>
            <a:off x="6172200" y="1825625"/>
            <a:ext cx="5181600" cy="4575300"/>
          </a:xfrm>
          <a:prstGeom prst="rect">
            <a:avLst/>
          </a:prstGeom>
          <a:gradFill>
            <a:gsLst>
              <a:gs pos="0">
                <a:srgbClr val="FFF6DB"/>
              </a:gs>
              <a:gs pos="100000">
                <a:srgbClr val="FAD25C"/>
              </a:gs>
            </a:gsLst>
            <a:lin ang="5400012" scaled="0"/>
          </a:gra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Rakhem Seku</a:t>
            </a:r>
            <a:endParaRPr sz="28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en-US" sz="2800" b="1" i="1" u="none" strike="noStrike" cap="none">
                <a:solidFill>
                  <a:schemeClr val="dk1"/>
                </a:solidFill>
                <a:latin typeface="Calibri"/>
                <a:ea typeface="Calibri"/>
                <a:cs typeface="Calibri"/>
                <a:sym typeface="Calibri"/>
              </a:rPr>
              <a:t>Rakhem Seku</a:t>
            </a:r>
            <a:r>
              <a:rPr lang="en-US" sz="2800" b="0" i="0" u="none" strike="noStrike" cap="none">
                <a:solidFill>
                  <a:schemeClr val="dk1"/>
                </a:solidFill>
                <a:latin typeface="Calibri"/>
                <a:ea typeface="Calibri"/>
                <a:cs typeface="Calibri"/>
                <a:sym typeface="Calibri"/>
              </a:rPr>
              <a:t> is an author of multiple books including </a:t>
            </a:r>
            <a:r>
              <a:rPr lang="en-US" sz="2800" b="1" i="1" u="none" strike="noStrike" cap="none">
                <a:solidFill>
                  <a:schemeClr val="dk1"/>
                </a:solidFill>
                <a:latin typeface="Calibri"/>
                <a:ea typeface="Calibri"/>
                <a:cs typeface="Calibri"/>
                <a:sym typeface="Calibri"/>
              </a:rPr>
              <a:t>The Art of Open Relating: Volume 1</a:t>
            </a:r>
            <a:r>
              <a:rPr lang="en-US" sz="2800" b="0" i="0" u="none" strike="noStrike" cap="none">
                <a:solidFill>
                  <a:schemeClr val="dk1"/>
                </a:solidFill>
                <a:latin typeface="Calibri"/>
                <a:ea typeface="Calibri"/>
                <a:cs typeface="Calibri"/>
                <a:sym typeface="Calibri"/>
              </a:rPr>
              <a:t>, </a:t>
            </a:r>
            <a:r>
              <a:rPr lang="en-US" sz="2800" b="1" i="1" u="none" strike="noStrike" cap="none">
                <a:solidFill>
                  <a:schemeClr val="dk1"/>
                </a:solidFill>
                <a:latin typeface="Calibri"/>
                <a:ea typeface="Calibri"/>
                <a:cs typeface="Calibri"/>
                <a:sym typeface="Calibri"/>
              </a:rPr>
              <a:t>Finding Male Sexuality </a:t>
            </a:r>
            <a:r>
              <a:rPr lang="en-US" sz="2800" b="0" i="0" u="none" strike="noStrike" cap="none">
                <a:solidFill>
                  <a:schemeClr val="dk1"/>
                </a:solidFill>
                <a:latin typeface="Calibri"/>
                <a:ea typeface="Calibri"/>
                <a:cs typeface="Calibri"/>
                <a:sym typeface="Calibri"/>
              </a:rPr>
              <a:t>, and </a:t>
            </a:r>
            <a:r>
              <a:rPr lang="en-US" sz="2800" b="1" i="1" u="none" strike="noStrike" cap="none">
                <a:solidFill>
                  <a:schemeClr val="dk1"/>
                </a:solidFill>
                <a:latin typeface="Calibri"/>
                <a:ea typeface="Calibri"/>
                <a:cs typeface="Calibri"/>
                <a:sym typeface="Calibri"/>
              </a:rPr>
              <a:t>Tame Your Woma</a:t>
            </a:r>
            <a:r>
              <a:rPr lang="en-US" sz="2800" b="0" i="0" u="none" strike="noStrike" cap="none">
                <a:solidFill>
                  <a:schemeClr val="dk1"/>
                </a:solidFill>
                <a:latin typeface="Calibri"/>
                <a:ea typeface="Calibri"/>
                <a:cs typeface="Calibri"/>
                <a:sym typeface="Calibri"/>
              </a:rPr>
              <a:t>n. He’s also the co-founder of </a:t>
            </a:r>
            <a:r>
              <a:rPr lang="en-US" sz="2800" b="1" i="1" u="none" strike="noStrike" cap="none">
                <a:solidFill>
                  <a:schemeClr val="dk1"/>
                </a:solidFill>
                <a:latin typeface="Calibri"/>
                <a:ea typeface="Calibri"/>
                <a:cs typeface="Calibri"/>
                <a:sym typeface="Calibri"/>
              </a:rPr>
              <a:t>JujuMama Love Academy </a:t>
            </a:r>
            <a:r>
              <a:rPr lang="en-US" sz="2800" b="0" i="0" u="none" strike="noStrike" cap="none">
                <a:solidFill>
                  <a:schemeClr val="dk1"/>
                </a:solidFill>
                <a:latin typeface="Calibri"/>
                <a:ea typeface="Calibri"/>
                <a:cs typeface="Calibri"/>
                <a:sym typeface="Calibri"/>
              </a:rPr>
              <a:t>with his wife </a:t>
            </a:r>
            <a:r>
              <a:rPr lang="en-US" sz="2800" b="1" i="1" u="none" strike="noStrike" cap="none">
                <a:solidFill>
                  <a:schemeClr val="dk1"/>
                </a:solidFill>
                <a:latin typeface="Calibri"/>
                <a:ea typeface="Calibri"/>
                <a:cs typeface="Calibri"/>
                <a:sym typeface="Calibri"/>
              </a:rPr>
              <a:t>Kenya K. Stevens</a:t>
            </a:r>
            <a:r>
              <a:rPr lang="en-US" sz="2800" b="0" i="0" u="none" strike="noStrike" cap="none">
                <a:solidFill>
                  <a:schemeClr val="dk1"/>
                </a:solidFill>
                <a:latin typeface="Calibri"/>
                <a:ea typeface="Calibri"/>
                <a:cs typeface="Calibri"/>
                <a:sym typeface="Calibri"/>
              </a:rPr>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38200" y="365125"/>
            <a:ext cx="10515600" cy="1325700"/>
          </a:xfrm>
          <a:prstGeom prst="rect">
            <a:avLst/>
          </a:prstGeom>
          <a:gradFill>
            <a:gsLst>
              <a:gs pos="0">
                <a:srgbClr val="FFF6DB"/>
              </a:gs>
              <a:gs pos="100000">
                <a:srgbClr val="FAD25C"/>
              </a:gs>
            </a:gsLst>
            <a:lin ang="5400012" scaled="0"/>
          </a:gradFill>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FF0000"/>
                </a:solidFill>
              </a:rPr>
              <a:t>Investing</a:t>
            </a:r>
            <a:r>
              <a:rPr lang="en-US"/>
              <a:t> in Your Healing</a:t>
            </a:r>
            <a:endParaRPr/>
          </a:p>
        </p:txBody>
      </p:sp>
      <p:sp>
        <p:nvSpPr>
          <p:cNvPr id="206" name="Shape 206"/>
          <p:cNvSpPr txBox="1">
            <a:spLocks noGrp="1"/>
          </p:cNvSpPr>
          <p:nvPr>
            <p:ph type="body" idx="1"/>
          </p:nvPr>
        </p:nvSpPr>
        <p:spPr>
          <a:xfrm>
            <a:off x="838200" y="1825625"/>
            <a:ext cx="10515600" cy="4351200"/>
          </a:xfrm>
          <a:prstGeom prst="rect">
            <a:avLst/>
          </a:prstGeom>
          <a:gradFill>
            <a:gsLst>
              <a:gs pos="0">
                <a:srgbClr val="FFF6DB"/>
              </a:gs>
              <a:gs pos="100000">
                <a:srgbClr val="FAD25C"/>
              </a:gs>
            </a:gsLst>
            <a:lin ang="5400012" scaled="0"/>
          </a:gradFill>
        </p:spPr>
        <p:txBody>
          <a:bodyPr spcFirstLastPara="1" wrap="square" lIns="91425" tIns="91425" rIns="91425" bIns="91425" anchor="t" anchorCtr="0">
            <a:noAutofit/>
          </a:bodyPr>
          <a:lstStyle/>
          <a:p>
            <a:pPr marL="0" lvl="0" indent="0">
              <a:spcBef>
                <a:spcPts val="1000"/>
              </a:spcBef>
              <a:spcAft>
                <a:spcPts val="0"/>
              </a:spcAft>
              <a:buNone/>
            </a:pPr>
            <a:r>
              <a:rPr lang="en-US" b="1">
                <a:solidFill>
                  <a:srgbClr val="0000FF"/>
                </a:solidFill>
              </a:rPr>
              <a:t>Early Bird Rate</a:t>
            </a:r>
            <a:r>
              <a:rPr lang="en-US"/>
              <a:t> - $199</a:t>
            </a:r>
            <a:endParaRPr/>
          </a:p>
          <a:p>
            <a:pPr marL="0" lvl="0" indent="0">
              <a:spcBef>
                <a:spcPts val="1000"/>
              </a:spcBef>
              <a:spcAft>
                <a:spcPts val="0"/>
              </a:spcAft>
              <a:buNone/>
            </a:pPr>
            <a:r>
              <a:rPr lang="en-US"/>
              <a:t>Effective </a:t>
            </a:r>
            <a:r>
              <a:rPr lang="en-US" b="1">
                <a:solidFill>
                  <a:srgbClr val="0000FF"/>
                </a:solidFill>
              </a:rPr>
              <a:t>February 12, 2018</a:t>
            </a:r>
            <a:r>
              <a:rPr lang="en-US"/>
              <a:t> - price increases to </a:t>
            </a:r>
            <a:r>
              <a:rPr lang="en-US" b="1">
                <a:solidFill>
                  <a:srgbClr val="0000FF"/>
                </a:solidFill>
              </a:rPr>
              <a:t>$299</a:t>
            </a:r>
            <a:endParaRPr b="1">
              <a:solidFill>
                <a:srgbClr val="0000FF"/>
              </a:solidFill>
            </a:endParaRPr>
          </a:p>
          <a:p>
            <a:pPr marL="0" lvl="0" indent="0">
              <a:spcBef>
                <a:spcPts val="1000"/>
              </a:spcBef>
              <a:spcAft>
                <a:spcPts val="0"/>
              </a:spcAft>
              <a:buNone/>
            </a:pPr>
            <a:r>
              <a:rPr lang="en-US"/>
              <a:t>Enroll in Course: http://www.jujumamaloveacademy.com/p/love-addiction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38200" y="365125"/>
            <a:ext cx="10515600" cy="1325700"/>
          </a:xfrm>
          <a:prstGeom prst="rect">
            <a:avLst/>
          </a:prstGeom>
          <a:gradFill>
            <a:gsLst>
              <a:gs pos="0">
                <a:srgbClr val="FFF6DB"/>
              </a:gs>
              <a:gs pos="100000">
                <a:srgbClr val="FAD25C"/>
              </a:gs>
            </a:gsLst>
            <a:lin ang="5400012" scaled="0"/>
          </a:gradFill>
        </p:spPr>
        <p:txBody>
          <a:bodyPr spcFirstLastPara="1" wrap="square" lIns="91425" tIns="91425" rIns="91425" bIns="91425" anchor="ctr" anchorCtr="0">
            <a:noAutofit/>
          </a:bodyPr>
          <a:lstStyle/>
          <a:p>
            <a:pPr marL="0" lvl="0" indent="0">
              <a:spcBef>
                <a:spcPts val="0"/>
              </a:spcBef>
              <a:spcAft>
                <a:spcPts val="0"/>
              </a:spcAft>
              <a:buNone/>
            </a:pPr>
            <a:r>
              <a:rPr lang="en-US"/>
              <a:t>Who is this course for?</a:t>
            </a:r>
            <a:endParaRPr/>
          </a:p>
        </p:txBody>
      </p:sp>
      <p:sp>
        <p:nvSpPr>
          <p:cNvPr id="98" name="Shape 98"/>
          <p:cNvSpPr txBox="1">
            <a:spLocks noGrp="1"/>
          </p:cNvSpPr>
          <p:nvPr>
            <p:ph type="body" idx="1"/>
          </p:nvPr>
        </p:nvSpPr>
        <p:spPr>
          <a:xfrm>
            <a:off x="838200" y="1825625"/>
            <a:ext cx="5181600" cy="4659900"/>
          </a:xfrm>
          <a:prstGeom prst="rect">
            <a:avLst/>
          </a:prstGeom>
          <a:gradFill>
            <a:gsLst>
              <a:gs pos="0">
                <a:srgbClr val="FFF6DB"/>
              </a:gs>
              <a:gs pos="100000">
                <a:srgbClr val="FAD25C"/>
              </a:gs>
            </a:gsLst>
            <a:lin ang="5400012" scaled="0"/>
          </a:gradFill>
        </p:spPr>
        <p:txBody>
          <a:bodyPr spcFirstLastPara="1" wrap="square" lIns="91425" tIns="91425" rIns="91425" bIns="91425" anchor="t" anchorCtr="0">
            <a:noAutofit/>
          </a:bodyPr>
          <a:lstStyle/>
          <a:p>
            <a:pPr marL="457200" lvl="0" indent="-406400">
              <a:spcBef>
                <a:spcPts val="1000"/>
              </a:spcBef>
              <a:spcAft>
                <a:spcPts val="0"/>
              </a:spcAft>
              <a:buSzPts val="2800"/>
              <a:buChar char="•"/>
            </a:pPr>
            <a:r>
              <a:rPr lang="en-US"/>
              <a:t>Women and men who feel addicted to a specific person</a:t>
            </a:r>
            <a:endParaRPr/>
          </a:p>
          <a:p>
            <a:pPr marL="457200" lvl="0" indent="-406400">
              <a:spcBef>
                <a:spcPts val="0"/>
              </a:spcBef>
              <a:spcAft>
                <a:spcPts val="0"/>
              </a:spcAft>
              <a:buSzPts val="2800"/>
              <a:buChar char="•"/>
            </a:pPr>
            <a:r>
              <a:rPr lang="en-US"/>
              <a:t>Women and men who have experienced immense heartbreak at the loss of a relationship</a:t>
            </a:r>
            <a:endParaRPr/>
          </a:p>
          <a:p>
            <a:pPr marL="457200" lvl="0" indent="-406400">
              <a:spcBef>
                <a:spcPts val="0"/>
              </a:spcBef>
              <a:spcAft>
                <a:spcPts val="0"/>
              </a:spcAft>
              <a:buSzPts val="2800"/>
              <a:buChar char="•"/>
            </a:pPr>
            <a:r>
              <a:rPr lang="en-US"/>
              <a:t>Women and men who have engaged in self-destructive behaviour in order to hold onto a relationship</a:t>
            </a:r>
            <a:endParaRPr/>
          </a:p>
        </p:txBody>
      </p:sp>
      <p:sp>
        <p:nvSpPr>
          <p:cNvPr id="99" name="Shape 99"/>
          <p:cNvSpPr txBox="1">
            <a:spLocks noGrp="1"/>
          </p:cNvSpPr>
          <p:nvPr>
            <p:ph type="body" idx="2"/>
          </p:nvPr>
        </p:nvSpPr>
        <p:spPr>
          <a:xfrm>
            <a:off x="6172200" y="1825625"/>
            <a:ext cx="5181600" cy="4659900"/>
          </a:xfrm>
          <a:prstGeom prst="rect">
            <a:avLst/>
          </a:prstGeom>
          <a:gradFill>
            <a:gsLst>
              <a:gs pos="0">
                <a:srgbClr val="FFF6DB"/>
              </a:gs>
              <a:gs pos="100000">
                <a:srgbClr val="FAD25C"/>
              </a:gs>
            </a:gsLst>
            <a:lin ang="5400012" scaled="0"/>
          </a:gradFill>
        </p:spPr>
        <p:txBody>
          <a:bodyPr spcFirstLastPara="1" wrap="square" lIns="91425" tIns="91425" rIns="91425" bIns="91425" anchor="t" anchorCtr="0">
            <a:noAutofit/>
          </a:bodyPr>
          <a:lstStyle/>
          <a:p>
            <a:pPr marL="457200" lvl="0" indent="-406400">
              <a:spcBef>
                <a:spcPts val="1000"/>
              </a:spcBef>
              <a:spcAft>
                <a:spcPts val="0"/>
              </a:spcAft>
              <a:buSzPts val="2800"/>
              <a:buChar char="•"/>
            </a:pPr>
            <a:r>
              <a:rPr lang="en-US"/>
              <a:t>Women and men who feel suffocated or drained by a romantic partner</a:t>
            </a:r>
            <a:endParaRPr/>
          </a:p>
          <a:p>
            <a:pPr marL="457200" lvl="0" indent="-406400">
              <a:spcBef>
                <a:spcPts val="0"/>
              </a:spcBef>
              <a:spcAft>
                <a:spcPts val="0"/>
              </a:spcAft>
              <a:buSzPts val="2800"/>
              <a:buChar char="•"/>
            </a:pPr>
            <a:r>
              <a:rPr lang="en-US"/>
              <a:t>Women and men who tend to attract people who become addicted to them</a:t>
            </a:r>
            <a:endParaRPr/>
          </a:p>
          <a:p>
            <a:pPr marL="457200" lvl="0" indent="-406400">
              <a:spcBef>
                <a:spcPts val="0"/>
              </a:spcBef>
              <a:spcAft>
                <a:spcPts val="0"/>
              </a:spcAft>
              <a:buSzPts val="2800"/>
              <a:buChar char="•"/>
            </a:pPr>
            <a:r>
              <a:rPr lang="en-US"/>
              <a:t>Women and men who desire effective tools for dealing with a love addict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838200" y="365125"/>
            <a:ext cx="10515600" cy="1325700"/>
          </a:xfrm>
          <a:prstGeom prst="rect">
            <a:avLst/>
          </a:prstGeom>
          <a:gradFill>
            <a:gsLst>
              <a:gs pos="0">
                <a:srgbClr val="FFF6DB"/>
              </a:gs>
              <a:gs pos="100000">
                <a:srgbClr val="FAD25C"/>
              </a:gs>
            </a:gsLst>
            <a:lin ang="5400012" scaled="0"/>
          </a:gradFill>
        </p:spPr>
        <p:txBody>
          <a:bodyPr spcFirstLastPara="1" wrap="square" lIns="91425" tIns="91425" rIns="91425" bIns="91425" anchor="ctr" anchorCtr="0">
            <a:noAutofit/>
          </a:bodyPr>
          <a:lstStyle/>
          <a:p>
            <a:pPr marL="0" lvl="0" indent="0" algn="just" rtl="0">
              <a:lnSpc>
                <a:spcPct val="100000"/>
              </a:lnSpc>
              <a:spcBef>
                <a:spcPts val="0"/>
              </a:spcBef>
              <a:spcAft>
                <a:spcPts val="0"/>
              </a:spcAft>
              <a:buClr>
                <a:schemeClr val="dk1"/>
              </a:buClr>
              <a:buSzPts val="1100"/>
              <a:buFont typeface="Arial"/>
              <a:buNone/>
            </a:pPr>
            <a:r>
              <a:rPr lang="en-US" sz="4800"/>
              <a:t>Definitions of Love</a:t>
            </a:r>
            <a:endParaRPr sz="4800"/>
          </a:p>
          <a:p>
            <a:pPr marL="0" lvl="0" indent="0">
              <a:spcBef>
                <a:spcPts val="0"/>
              </a:spcBef>
              <a:spcAft>
                <a:spcPts val="0"/>
              </a:spcAft>
              <a:buNone/>
            </a:pPr>
            <a:endParaRPr/>
          </a:p>
        </p:txBody>
      </p:sp>
      <p:sp>
        <p:nvSpPr>
          <p:cNvPr id="105" name="Shape 105"/>
          <p:cNvSpPr txBox="1">
            <a:spLocks noGrp="1"/>
          </p:cNvSpPr>
          <p:nvPr>
            <p:ph type="body" idx="1"/>
          </p:nvPr>
        </p:nvSpPr>
        <p:spPr>
          <a:xfrm>
            <a:off x="838200" y="1825625"/>
            <a:ext cx="10515600" cy="4930800"/>
          </a:xfrm>
          <a:prstGeom prst="rect">
            <a:avLst/>
          </a:prstGeom>
          <a:gradFill>
            <a:gsLst>
              <a:gs pos="0">
                <a:srgbClr val="FFF6DB"/>
              </a:gs>
              <a:gs pos="100000">
                <a:srgbClr val="FAD25C"/>
              </a:gs>
            </a:gsLst>
            <a:lin ang="5400012" scaled="0"/>
          </a:gradFill>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US" sz="1800" b="1">
                <a:solidFill>
                  <a:srgbClr val="FF0000"/>
                </a:solidFill>
                <a:latin typeface="Times New Roman"/>
                <a:ea typeface="Times New Roman"/>
                <a:cs typeface="Times New Roman"/>
                <a:sym typeface="Times New Roman"/>
              </a:rPr>
              <a:t>Love</a:t>
            </a:r>
            <a:r>
              <a:rPr lang="en-US" sz="1800">
                <a:latin typeface="Times New Roman"/>
                <a:ea typeface="Times New Roman"/>
                <a:cs typeface="Times New Roman"/>
                <a:sym typeface="Times New Roman"/>
              </a:rPr>
              <a:t> – As a verb, I define love as doing for others without expecting anything in return.  As a noun, I define love as a state in which you're always available and willing to do for others without expecting anything in return.  </a:t>
            </a:r>
            <a:endParaRPr sz="1800">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endParaRPr sz="1800">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r>
              <a:rPr lang="en-US" sz="1800" b="1">
                <a:solidFill>
                  <a:srgbClr val="FF0000"/>
                </a:solidFill>
                <a:latin typeface="Times New Roman"/>
                <a:ea typeface="Times New Roman"/>
                <a:cs typeface="Times New Roman"/>
                <a:sym typeface="Times New Roman"/>
              </a:rPr>
              <a:t>Falling in love:</a:t>
            </a:r>
            <a:r>
              <a:rPr lang="en-US" sz="1800">
                <a:latin typeface="Times New Roman"/>
                <a:ea typeface="Times New Roman"/>
                <a:cs typeface="Times New Roman"/>
                <a:sym typeface="Times New Roman"/>
              </a:rPr>
              <a:t> you're loving but not by choice.  </a:t>
            </a:r>
            <a:endParaRPr sz="1800">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endParaRPr sz="1800">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r>
              <a:rPr lang="en-US" sz="1800" b="1">
                <a:solidFill>
                  <a:srgbClr val="FF0000"/>
                </a:solidFill>
                <a:latin typeface="Times New Roman"/>
                <a:ea typeface="Times New Roman"/>
                <a:cs typeface="Times New Roman"/>
                <a:sym typeface="Times New Roman"/>
              </a:rPr>
              <a:t>Choosing to love:</a:t>
            </a:r>
            <a:r>
              <a:rPr lang="en-US" sz="1800">
                <a:latin typeface="Times New Roman"/>
                <a:ea typeface="Times New Roman"/>
                <a:cs typeface="Times New Roman"/>
                <a:sym typeface="Times New Roman"/>
              </a:rPr>
              <a:t> you may or may not have a natural feeling of love for the person, but you find it within your heart to shower them with love anyway</a:t>
            </a:r>
            <a:endParaRPr sz="1800">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endParaRPr sz="1800">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r>
              <a:rPr lang="en-US" sz="1800" b="1">
                <a:solidFill>
                  <a:srgbClr val="FF0000"/>
                </a:solidFill>
                <a:latin typeface="Times New Roman"/>
                <a:ea typeface="Times New Roman"/>
                <a:cs typeface="Times New Roman"/>
                <a:sym typeface="Times New Roman"/>
              </a:rPr>
              <a:t>Engaging in romantic love:</a:t>
            </a:r>
            <a:r>
              <a:rPr lang="en-US" sz="1800">
                <a:latin typeface="Times New Roman"/>
                <a:ea typeface="Times New Roman"/>
                <a:cs typeface="Times New Roman"/>
                <a:sym typeface="Times New Roman"/>
              </a:rPr>
              <a:t> loving someone but within the limits and confines of a romantic relationship and within the rules of romance.  Giving everything you can possibly give to your partner and expecting them to do the same for you, but not anyone else.  The fuel for romantic love is the concept of specialness.</a:t>
            </a:r>
            <a:endParaRPr sz="1800">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endParaRPr sz="1800">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r>
              <a:rPr lang="en-US" sz="1800" b="1">
                <a:solidFill>
                  <a:srgbClr val="FF0000"/>
                </a:solidFill>
                <a:latin typeface="Times New Roman"/>
                <a:ea typeface="Times New Roman"/>
                <a:cs typeface="Times New Roman"/>
                <a:sym typeface="Times New Roman"/>
              </a:rPr>
              <a:t>Loving unconditionally:</a:t>
            </a:r>
            <a:r>
              <a:rPr lang="en-US" sz="1800">
                <a:latin typeface="Times New Roman"/>
                <a:ea typeface="Times New Roman"/>
                <a:cs typeface="Times New Roman"/>
                <a:sym typeface="Times New Roman"/>
              </a:rPr>
              <a:t> most complete form of love there is.  It's essentially saying that you both choose to love others and follow your heart.  </a:t>
            </a:r>
            <a:endParaRPr sz="1800">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endParaRPr sz="1800">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r>
              <a:rPr lang="en-US" sz="2400" b="1">
                <a:solidFill>
                  <a:srgbClr val="000000"/>
                </a:solidFill>
                <a:latin typeface="Times New Roman"/>
                <a:ea typeface="Times New Roman"/>
                <a:cs typeface="Times New Roman"/>
                <a:sym typeface="Times New Roman"/>
              </a:rPr>
              <a:t>Source: </a:t>
            </a:r>
            <a:r>
              <a:rPr lang="en-US" sz="2400">
                <a:solidFill>
                  <a:srgbClr val="9900FF"/>
                </a:solidFill>
                <a:latin typeface="Times New Roman"/>
                <a:ea typeface="Times New Roman"/>
                <a:cs typeface="Times New Roman"/>
                <a:sym typeface="Times New Roman"/>
              </a:rPr>
              <a:t>The Art of Open Relating by Carl E. Stevens, Jr.</a:t>
            </a:r>
            <a:endParaRPr sz="2400">
              <a:solidFill>
                <a:srgbClr val="9900FF"/>
              </a:solidFill>
              <a:latin typeface="Times New Roman"/>
              <a:ea typeface="Times New Roman"/>
              <a:cs typeface="Times New Roman"/>
              <a:sym typeface="Times New Roman"/>
            </a:endParaRPr>
          </a:p>
          <a:p>
            <a:pPr marL="0" lvl="0" indent="0">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38200" y="365125"/>
            <a:ext cx="10515600" cy="1325563"/>
          </a:xfrm>
          <a:prstGeom prst="rect">
            <a:avLst/>
          </a:prstGeom>
          <a:gradFill>
            <a:gsLst>
              <a:gs pos="0">
                <a:srgbClr val="FFF6DB"/>
              </a:gs>
              <a:gs pos="100000">
                <a:srgbClr val="FAD25C"/>
              </a:gs>
            </a:gsLst>
            <a:lin ang="5400012" scaled="0"/>
          </a:gra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What is Love Addiction?</a:t>
            </a:r>
            <a:endParaRPr/>
          </a:p>
        </p:txBody>
      </p:sp>
      <p:sp>
        <p:nvSpPr>
          <p:cNvPr id="111" name="Shape 11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a:p>
        </p:txBody>
      </p:sp>
      <p:sp>
        <p:nvSpPr>
          <p:cNvPr id="112" name="Shape 112"/>
          <p:cNvSpPr txBox="1">
            <a:spLocks noGrp="1"/>
          </p:cNvSpPr>
          <p:nvPr>
            <p:ph type="body" idx="2"/>
          </p:nvPr>
        </p:nvSpPr>
        <p:spPr>
          <a:xfrm>
            <a:off x="6172200" y="1825625"/>
            <a:ext cx="5181600" cy="4590900"/>
          </a:xfrm>
          <a:prstGeom prst="rect">
            <a:avLst/>
          </a:prstGeom>
          <a:gradFill>
            <a:gsLst>
              <a:gs pos="0">
                <a:srgbClr val="FFF6DB"/>
              </a:gs>
              <a:gs pos="100000">
                <a:srgbClr val="FAD25C"/>
              </a:gs>
            </a:gsLst>
            <a:lin ang="5400012" scaled="0"/>
          </a:gradFill>
        </p:spPr>
        <p:txBody>
          <a:bodyPr spcFirstLastPara="1" wrap="square" lIns="91425" tIns="91425" rIns="91425" bIns="91425" anchor="t" anchorCtr="0">
            <a:noAutofit/>
          </a:bodyPr>
          <a:lstStyle/>
          <a:p>
            <a:pPr marL="0" lvl="0" indent="0" rtl="0">
              <a:spcBef>
                <a:spcPts val="0"/>
              </a:spcBef>
              <a:spcAft>
                <a:spcPts val="0"/>
              </a:spcAft>
              <a:buClr>
                <a:schemeClr val="dk1"/>
              </a:buClr>
              <a:buSzPts val="2800"/>
              <a:buFont typeface="Arial"/>
              <a:buNone/>
            </a:pPr>
            <a:r>
              <a:rPr lang="en-US" sz="2400" b="1">
                <a:solidFill>
                  <a:srgbClr val="FF0000"/>
                </a:solidFill>
              </a:rPr>
              <a:t>Love addiction</a:t>
            </a:r>
            <a:r>
              <a:rPr lang="en-US" sz="2400"/>
              <a:t> is when a man or woman, usually unconsciously, uses someone that they </a:t>
            </a:r>
            <a:r>
              <a:rPr lang="en-US" sz="2400" i="1"/>
              <a:t>‘love’</a:t>
            </a:r>
            <a:r>
              <a:rPr lang="en-US" sz="2400"/>
              <a:t> to feed an unmet or unsatisfied emotional need to the point where other areas of their life fall into disarray.  The love addict will go to great lengths, even to the point of violence, to maintain continued access to the person who gives them an emotional ‘high’.</a:t>
            </a:r>
            <a:endParaRPr sz="2400"/>
          </a:p>
        </p:txBody>
      </p:sp>
      <p:pic>
        <p:nvPicPr>
          <p:cNvPr id="113" name="Shape 113"/>
          <p:cNvPicPr preferRelativeResize="0"/>
          <p:nvPr/>
        </p:nvPicPr>
        <p:blipFill>
          <a:blip r:embed="rId3">
            <a:alphaModFix/>
          </a:blip>
          <a:stretch>
            <a:fillRect/>
          </a:stretch>
        </p:blipFill>
        <p:spPr>
          <a:xfrm>
            <a:off x="838202" y="1825625"/>
            <a:ext cx="5181600" cy="4591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838200" y="365125"/>
            <a:ext cx="10515600" cy="1325700"/>
          </a:xfrm>
          <a:prstGeom prst="rect">
            <a:avLst/>
          </a:prstGeom>
          <a:gradFill>
            <a:gsLst>
              <a:gs pos="0">
                <a:srgbClr val="FFF6DB"/>
              </a:gs>
              <a:gs pos="100000">
                <a:srgbClr val="FAD25C"/>
              </a:gs>
            </a:gsLst>
            <a:lin ang="5400012" scaled="0"/>
          </a:gradFill>
        </p:spPr>
        <p:txBody>
          <a:bodyPr spcFirstLastPara="1" wrap="square" lIns="91425" tIns="91425" rIns="91425" bIns="91425" anchor="ctr" anchorCtr="0">
            <a:noAutofit/>
          </a:bodyPr>
          <a:lstStyle/>
          <a:p>
            <a:pPr marL="0" lvl="0" indent="0">
              <a:spcBef>
                <a:spcPts val="0"/>
              </a:spcBef>
              <a:spcAft>
                <a:spcPts val="0"/>
              </a:spcAft>
              <a:buNone/>
            </a:pPr>
            <a:r>
              <a:rPr lang="en-US"/>
              <a:t>Quote</a:t>
            </a:r>
            <a:endParaRPr/>
          </a:p>
        </p:txBody>
      </p:sp>
      <p:sp>
        <p:nvSpPr>
          <p:cNvPr id="119" name="Shape 119"/>
          <p:cNvSpPr txBox="1">
            <a:spLocks noGrp="1"/>
          </p:cNvSpPr>
          <p:nvPr>
            <p:ph type="body" idx="1"/>
          </p:nvPr>
        </p:nvSpPr>
        <p:spPr>
          <a:xfrm>
            <a:off x="838200" y="1825625"/>
            <a:ext cx="10515600" cy="4351200"/>
          </a:xfrm>
          <a:prstGeom prst="rect">
            <a:avLst/>
          </a:prstGeom>
          <a:gradFill>
            <a:gsLst>
              <a:gs pos="0">
                <a:srgbClr val="FFF6DB"/>
              </a:gs>
              <a:gs pos="100000">
                <a:srgbClr val="FAD25C"/>
              </a:gs>
            </a:gsLst>
            <a:lin ang="5400012" scaled="0"/>
          </a:gradFill>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US" sz="3600" i="1">
                <a:solidFill>
                  <a:srgbClr val="000000"/>
                </a:solidFill>
                <a:latin typeface="Times New Roman"/>
                <a:ea typeface="Times New Roman"/>
                <a:cs typeface="Times New Roman"/>
                <a:sym typeface="Times New Roman"/>
              </a:rPr>
              <a:t>“I began to realize that I wanted any kind of connection with him, to feed my addiction for him. </a:t>
            </a:r>
            <a:br>
              <a:rPr lang="en-US" sz="3600" i="1">
                <a:solidFill>
                  <a:srgbClr val="000000"/>
                </a:solidFill>
                <a:latin typeface="Times New Roman"/>
                <a:ea typeface="Times New Roman"/>
                <a:cs typeface="Times New Roman"/>
                <a:sym typeface="Times New Roman"/>
              </a:rPr>
            </a:br>
            <a:r>
              <a:rPr lang="en-US" sz="3600" i="1">
                <a:solidFill>
                  <a:srgbClr val="000000"/>
                </a:solidFill>
                <a:latin typeface="Times New Roman"/>
                <a:ea typeface="Times New Roman"/>
                <a:cs typeface="Times New Roman"/>
                <a:sym typeface="Times New Roman"/>
              </a:rPr>
              <a:t>This meant I’d take negative interaction, loving interaction, rude interaction, anything just to feel a connection with him.”</a:t>
            </a:r>
            <a:endParaRPr sz="3600" i="1">
              <a:solidFill>
                <a:srgbClr val="000000"/>
              </a:solidFill>
              <a:latin typeface="Times New Roman"/>
              <a:ea typeface="Times New Roman"/>
              <a:cs typeface="Times New Roman"/>
              <a:sym typeface="Times New Roman"/>
            </a:endParaRPr>
          </a:p>
          <a:p>
            <a:pPr marL="0" lvl="0" indent="0" rtl="0">
              <a:lnSpc>
                <a:spcPct val="100000"/>
              </a:lnSpc>
              <a:spcBef>
                <a:spcPts val="600"/>
              </a:spcBef>
              <a:spcAft>
                <a:spcPts val="600"/>
              </a:spcAft>
              <a:buClr>
                <a:schemeClr val="dk1"/>
              </a:buClr>
              <a:buSzPts val="1100"/>
              <a:buFont typeface="Arial"/>
              <a:buNone/>
            </a:pPr>
            <a:r>
              <a:rPr lang="en-US" sz="3600">
                <a:solidFill>
                  <a:srgbClr val="9900FF"/>
                </a:solidFill>
                <a:latin typeface="Times New Roman"/>
                <a:ea typeface="Times New Roman"/>
                <a:cs typeface="Times New Roman"/>
                <a:sym typeface="Times New Roman"/>
              </a:rPr>
              <a:t>~ Cheryl Harris</a:t>
            </a:r>
            <a:endParaRPr sz="3600">
              <a:solidFill>
                <a:srgbClr val="9900FF"/>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38200" y="365125"/>
            <a:ext cx="10515600" cy="1325700"/>
          </a:xfrm>
          <a:prstGeom prst="rect">
            <a:avLst/>
          </a:prstGeom>
          <a:gradFill>
            <a:gsLst>
              <a:gs pos="0">
                <a:srgbClr val="FFF6DB"/>
              </a:gs>
              <a:gs pos="100000">
                <a:srgbClr val="FAD25C"/>
              </a:gs>
            </a:gsLst>
            <a:lin ang="5400012" scaled="0"/>
          </a:gradFill>
        </p:spPr>
        <p:txBody>
          <a:bodyPr spcFirstLastPara="1" wrap="square" lIns="91425" tIns="91425" rIns="91425" bIns="91425" anchor="ctr" anchorCtr="0">
            <a:noAutofit/>
          </a:bodyPr>
          <a:lstStyle/>
          <a:p>
            <a:pPr marL="0" lvl="0" indent="0" rtl="0">
              <a:spcBef>
                <a:spcPts val="0"/>
              </a:spcBef>
              <a:spcAft>
                <a:spcPts val="0"/>
              </a:spcAft>
              <a:buNone/>
            </a:pPr>
            <a:r>
              <a:rPr lang="en-US"/>
              <a:t>More on Love Addiction</a:t>
            </a:r>
            <a:endParaRPr/>
          </a:p>
        </p:txBody>
      </p:sp>
      <p:sp>
        <p:nvSpPr>
          <p:cNvPr id="125" name="Shape 125"/>
          <p:cNvSpPr txBox="1">
            <a:spLocks noGrp="1"/>
          </p:cNvSpPr>
          <p:nvPr>
            <p:ph type="body" idx="1"/>
          </p:nvPr>
        </p:nvSpPr>
        <p:spPr>
          <a:xfrm>
            <a:off x="838200" y="1825625"/>
            <a:ext cx="10515600" cy="4727700"/>
          </a:xfrm>
          <a:prstGeom prst="rect">
            <a:avLst/>
          </a:prstGeom>
          <a:gradFill>
            <a:gsLst>
              <a:gs pos="0">
                <a:srgbClr val="FFF6DB"/>
              </a:gs>
              <a:gs pos="100000">
                <a:srgbClr val="FAD25C"/>
              </a:gs>
            </a:gsLst>
            <a:lin ang="5400012" scaled="0"/>
          </a:gradFill>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US" sz="2400">
                <a:latin typeface="Times New Roman"/>
                <a:ea typeface="Times New Roman"/>
                <a:cs typeface="Times New Roman"/>
                <a:sym typeface="Times New Roman"/>
              </a:rPr>
              <a:t>“Addiction experts recognize a common pattern in addicts: the addict is preoccupied or obsessed with the object; they feel out of control and unable to stop their addiction and will go to great lengths to satisfy their craving; and they continue to “use” despite the negative consequences.</a:t>
            </a:r>
            <a:endParaRPr sz="2400">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endParaRPr sz="2400">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r>
              <a:rPr lang="en-US" sz="2400">
                <a:latin typeface="Times New Roman"/>
                <a:ea typeface="Times New Roman"/>
                <a:cs typeface="Times New Roman"/>
                <a:sym typeface="Times New Roman"/>
              </a:rPr>
              <a:t>Love addicts are driven by </a:t>
            </a:r>
            <a:r>
              <a:rPr lang="en-US" sz="2400" b="1">
                <a:solidFill>
                  <a:srgbClr val="FF0000"/>
                </a:solidFill>
                <a:latin typeface="Times New Roman"/>
                <a:ea typeface="Times New Roman"/>
                <a:cs typeface="Times New Roman"/>
                <a:sym typeface="Times New Roman"/>
              </a:rPr>
              <a:t>low self-esteem, a fear of abandonment, and deep, unmet emotional needs</a:t>
            </a:r>
            <a:r>
              <a:rPr lang="en-US" sz="2400">
                <a:latin typeface="Times New Roman"/>
                <a:ea typeface="Times New Roman"/>
                <a:cs typeface="Times New Roman"/>
                <a:sym typeface="Times New Roman"/>
              </a:rPr>
              <a:t>. They look to each new love object to give them a sense of</a:t>
            </a:r>
            <a:r>
              <a:rPr lang="en-US" sz="2400" b="1">
                <a:latin typeface="Times New Roman"/>
                <a:ea typeface="Times New Roman"/>
                <a:cs typeface="Times New Roman"/>
                <a:sym typeface="Times New Roman"/>
              </a:rPr>
              <a:t> </a:t>
            </a:r>
            <a:r>
              <a:rPr lang="en-US" sz="2400" b="1">
                <a:solidFill>
                  <a:srgbClr val="FF0000"/>
                </a:solidFill>
                <a:latin typeface="Times New Roman"/>
                <a:ea typeface="Times New Roman"/>
                <a:cs typeface="Times New Roman"/>
                <a:sym typeface="Times New Roman"/>
              </a:rPr>
              <a:t>security, belonging, identity, validation, worthiness, and purpose</a:t>
            </a:r>
            <a:r>
              <a:rPr lang="en-US" sz="2400">
                <a:latin typeface="Times New Roman"/>
                <a:ea typeface="Times New Roman"/>
                <a:cs typeface="Times New Roman"/>
                <a:sym typeface="Times New Roman"/>
              </a:rPr>
              <a:t>. They believe the new love object can </a:t>
            </a:r>
            <a:r>
              <a:rPr lang="en-US" sz="2400" b="1">
                <a:solidFill>
                  <a:srgbClr val="FF0000"/>
                </a:solidFill>
                <a:latin typeface="Times New Roman"/>
                <a:ea typeface="Times New Roman"/>
                <a:cs typeface="Times New Roman"/>
                <a:sym typeface="Times New Roman"/>
              </a:rPr>
              <a:t>take away all their pain, make them feel whole and happy, and love them unconditionally</a:t>
            </a:r>
            <a:r>
              <a:rPr lang="en-US" sz="24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endParaRPr sz="2400">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r>
              <a:rPr lang="en-US" sz="2400">
                <a:latin typeface="Times New Roman"/>
                <a:ea typeface="Times New Roman"/>
                <a:cs typeface="Times New Roman"/>
                <a:sym typeface="Times New Roman"/>
              </a:rPr>
              <a:t>Source: </a:t>
            </a:r>
            <a:r>
              <a:rPr lang="en-US" sz="2400" u="sng">
                <a:solidFill>
                  <a:srgbClr val="9900FF"/>
                </a:solidFill>
                <a:latin typeface="Times New Roman"/>
                <a:ea typeface="Times New Roman"/>
                <a:cs typeface="Times New Roman"/>
                <a:sym typeface="Times New Roman"/>
                <a:hlinkClick r:id="rId3"/>
              </a:rPr>
              <a:t>https://www.loveaddictiontreatment.com/loveaddiction/</a:t>
            </a:r>
            <a:endParaRPr sz="2400">
              <a:solidFill>
                <a:srgbClr val="9900FF"/>
              </a:solidFill>
              <a:latin typeface="Times New Roman"/>
              <a:ea typeface="Times New Roman"/>
              <a:cs typeface="Times New Roman"/>
              <a:sym typeface="Times New Roman"/>
            </a:endParaRPr>
          </a:p>
          <a:p>
            <a:pPr marL="0" lvl="0" indent="0" rtl="0">
              <a:spcBef>
                <a:spcPts val="10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838200" y="365125"/>
            <a:ext cx="10515600" cy="1325700"/>
          </a:xfrm>
          <a:prstGeom prst="rect">
            <a:avLst/>
          </a:prstGeom>
          <a:gradFill>
            <a:gsLst>
              <a:gs pos="0">
                <a:srgbClr val="FFF6DB"/>
              </a:gs>
              <a:gs pos="100000">
                <a:srgbClr val="FAD25C"/>
              </a:gs>
            </a:gsLst>
            <a:lin ang="5400012" scaled="0"/>
          </a:gradFill>
        </p:spPr>
        <p:txBody>
          <a:bodyPr spcFirstLastPara="1" wrap="square" lIns="91425" tIns="91425" rIns="91425" bIns="91425" anchor="ctr" anchorCtr="0">
            <a:noAutofit/>
          </a:bodyPr>
          <a:lstStyle/>
          <a:p>
            <a:pPr marL="0" lvl="0" indent="0">
              <a:spcBef>
                <a:spcPts val="0"/>
              </a:spcBef>
              <a:spcAft>
                <a:spcPts val="0"/>
              </a:spcAft>
              <a:buNone/>
            </a:pPr>
            <a:r>
              <a:rPr lang="en-US"/>
              <a:t>Love Avoidant</a:t>
            </a:r>
            <a:endParaRPr/>
          </a:p>
        </p:txBody>
      </p:sp>
      <p:sp>
        <p:nvSpPr>
          <p:cNvPr id="131" name="Shape 131"/>
          <p:cNvSpPr txBox="1">
            <a:spLocks noGrp="1"/>
          </p:cNvSpPr>
          <p:nvPr>
            <p:ph type="body" idx="1"/>
          </p:nvPr>
        </p:nvSpPr>
        <p:spPr>
          <a:xfrm>
            <a:off x="838200" y="1825625"/>
            <a:ext cx="10515600" cy="4913700"/>
          </a:xfrm>
          <a:prstGeom prst="rect">
            <a:avLst/>
          </a:prstGeom>
          <a:gradFill>
            <a:gsLst>
              <a:gs pos="0">
                <a:srgbClr val="FFF6DB"/>
              </a:gs>
              <a:gs pos="100000">
                <a:srgbClr val="FAD25C"/>
              </a:gs>
            </a:gsLst>
            <a:lin ang="5400012" scaled="0"/>
          </a:gradFill>
        </p:spPr>
        <p:txBody>
          <a:bodyPr spcFirstLastPara="1" wrap="square" lIns="91425" tIns="91425" rIns="91425" bIns="91425" anchor="t" anchorCtr="0">
            <a:noAutofit/>
          </a:bodyPr>
          <a:lstStyle/>
          <a:p>
            <a:pPr marL="0" lvl="0" indent="0">
              <a:spcBef>
                <a:spcPts val="1000"/>
              </a:spcBef>
              <a:spcAft>
                <a:spcPts val="0"/>
              </a:spcAft>
              <a:buNone/>
            </a:pPr>
            <a:r>
              <a:rPr lang="en-US" sz="2400"/>
              <a:t>The love avoidant seeks to control and manipulate others through the </a:t>
            </a:r>
            <a:r>
              <a:rPr lang="en-US" sz="2400" b="1">
                <a:solidFill>
                  <a:srgbClr val="FF0000"/>
                </a:solidFill>
              </a:rPr>
              <a:t>withholding</a:t>
            </a:r>
            <a:r>
              <a:rPr lang="en-US" sz="2400"/>
              <a:t> of affection, attention and even sex. He or she is not inherently cruel; rather, the love avoidant is terrified of intimacy and cannot tolerate it. He or she may crave love, but when it comes knocking, the love avoidant runs like hell. The love avoidant may use behaviors such as</a:t>
            </a:r>
            <a:r>
              <a:rPr lang="en-US" sz="2400" b="1">
                <a:solidFill>
                  <a:srgbClr val="FF0000"/>
                </a:solidFill>
              </a:rPr>
              <a:t> criticism, passive-aggression, coldness or the silent treatment</a:t>
            </a:r>
            <a:r>
              <a:rPr lang="en-US" sz="2400"/>
              <a:t> to put up a wall. Where the love addict may feel victimized by these displays of unkindness, the love avoidant also feels victimized. He or she experiences their partner to be </a:t>
            </a:r>
            <a:r>
              <a:rPr lang="en-US" sz="2400" b="1">
                <a:solidFill>
                  <a:srgbClr val="FF0000"/>
                </a:solidFill>
              </a:rPr>
              <a:t>smothering, clingy and needy</a:t>
            </a:r>
            <a:r>
              <a:rPr lang="en-US" sz="2400"/>
              <a:t>, and has no idea how to communicate healthy boundaries other than to withdraw. </a:t>
            </a:r>
            <a:endParaRPr sz="2400"/>
          </a:p>
          <a:p>
            <a:pPr marL="0" lvl="0" indent="0">
              <a:spcBef>
                <a:spcPts val="1000"/>
              </a:spcBef>
              <a:spcAft>
                <a:spcPts val="0"/>
              </a:spcAft>
              <a:buNone/>
            </a:pPr>
            <a:r>
              <a:rPr lang="en-US" sz="2400" b="1">
                <a:solidFill>
                  <a:srgbClr val="000000"/>
                </a:solidFill>
              </a:rPr>
              <a:t>Source:</a:t>
            </a:r>
            <a:r>
              <a:rPr lang="en-US" sz="2400"/>
              <a:t> </a:t>
            </a:r>
            <a:r>
              <a:rPr lang="en-US" sz="2400">
                <a:solidFill>
                  <a:srgbClr val="9900FF"/>
                </a:solidFill>
              </a:rPr>
              <a:t>https://www.huffingtonpost.com/alexandra-katehakis-mft/love-avoidance-dance-part_b_7625524.html</a:t>
            </a:r>
            <a:endParaRPr sz="2400">
              <a:solidFill>
                <a:srgbClr val="99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838200" y="365125"/>
            <a:ext cx="10515600" cy="1325700"/>
          </a:xfrm>
          <a:prstGeom prst="rect">
            <a:avLst/>
          </a:prstGeom>
          <a:gradFill>
            <a:gsLst>
              <a:gs pos="0">
                <a:srgbClr val="FFF6DB"/>
              </a:gs>
              <a:gs pos="100000">
                <a:srgbClr val="FAD25C"/>
              </a:gs>
            </a:gsLst>
            <a:lin ang="5400012" scaled="0"/>
          </a:gradFill>
        </p:spPr>
        <p:txBody>
          <a:bodyPr spcFirstLastPara="1" wrap="square" lIns="91425" tIns="91425" rIns="91425" bIns="91425" anchor="ctr" anchorCtr="0">
            <a:noAutofit/>
          </a:bodyPr>
          <a:lstStyle/>
          <a:p>
            <a:pPr marL="0" lvl="0" indent="0" rtl="0">
              <a:lnSpc>
                <a:spcPct val="100000"/>
              </a:lnSpc>
              <a:spcBef>
                <a:spcPts val="0"/>
              </a:spcBef>
              <a:spcAft>
                <a:spcPts val="0"/>
              </a:spcAft>
              <a:buClr>
                <a:schemeClr val="dk1"/>
              </a:buClr>
              <a:buSzPts val="1100"/>
              <a:buFont typeface="Arial"/>
              <a:buNone/>
            </a:pPr>
            <a:r>
              <a:rPr lang="en-US" sz="4800"/>
              <a:t>Codependency</a:t>
            </a:r>
            <a:endParaRPr sz="4800"/>
          </a:p>
        </p:txBody>
      </p:sp>
      <p:sp>
        <p:nvSpPr>
          <p:cNvPr id="137" name="Shape 137"/>
          <p:cNvSpPr txBox="1">
            <a:spLocks noGrp="1"/>
          </p:cNvSpPr>
          <p:nvPr>
            <p:ph type="body" idx="1"/>
          </p:nvPr>
        </p:nvSpPr>
        <p:spPr>
          <a:xfrm>
            <a:off x="838200" y="1825625"/>
            <a:ext cx="10515600" cy="4351200"/>
          </a:xfrm>
          <a:prstGeom prst="rect">
            <a:avLst/>
          </a:prstGeom>
          <a:gradFill>
            <a:gsLst>
              <a:gs pos="0">
                <a:srgbClr val="FFF6DB"/>
              </a:gs>
              <a:gs pos="100000">
                <a:srgbClr val="FAD25C"/>
              </a:gs>
            </a:gsLst>
            <a:lin ang="5400012" scaled="0"/>
          </a:gradFill>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US" sz="2400" b="1">
                <a:latin typeface="Times New Roman"/>
                <a:ea typeface="Times New Roman"/>
                <a:cs typeface="Times New Roman"/>
                <a:sym typeface="Times New Roman"/>
              </a:rPr>
              <a:t>“Codependency</a:t>
            </a:r>
            <a:r>
              <a:rPr lang="en-US" sz="2400">
                <a:latin typeface="Times New Roman"/>
                <a:ea typeface="Times New Roman"/>
                <a:cs typeface="Times New Roman"/>
                <a:sym typeface="Times New Roman"/>
              </a:rPr>
              <a:t> is a type of dysfunctional helping relationship where one person supports or </a:t>
            </a:r>
            <a:r>
              <a:rPr lang="en-US" sz="2400" u="sng">
                <a:solidFill>
                  <a:srgbClr val="000080"/>
                </a:solidFill>
                <a:latin typeface="Times New Roman"/>
                <a:ea typeface="Times New Roman"/>
                <a:cs typeface="Times New Roman"/>
                <a:sym typeface="Times New Roman"/>
                <a:hlinkClick r:id="rId3"/>
              </a:rPr>
              <a:t>enables</a:t>
            </a:r>
            <a:r>
              <a:rPr lang="en-US" sz="2400">
                <a:latin typeface="Times New Roman"/>
                <a:ea typeface="Times New Roman"/>
                <a:cs typeface="Times New Roman"/>
                <a:sym typeface="Times New Roman"/>
              </a:rPr>
              <a:t> another person's </a:t>
            </a:r>
            <a:r>
              <a:rPr lang="en-US" sz="2400" u="sng">
                <a:solidFill>
                  <a:srgbClr val="000080"/>
                </a:solidFill>
                <a:latin typeface="Times New Roman"/>
                <a:ea typeface="Times New Roman"/>
                <a:cs typeface="Times New Roman"/>
                <a:sym typeface="Times New Roman"/>
                <a:hlinkClick r:id="rId4"/>
              </a:rPr>
              <a:t>drug addiction</a:t>
            </a:r>
            <a:r>
              <a:rPr lang="en-US" sz="2400">
                <a:latin typeface="Times New Roman"/>
                <a:ea typeface="Times New Roman"/>
                <a:cs typeface="Times New Roman"/>
                <a:sym typeface="Times New Roman"/>
              </a:rPr>
              <a:t>, </a:t>
            </a:r>
            <a:r>
              <a:rPr lang="en-US" sz="2400" u="sng">
                <a:solidFill>
                  <a:srgbClr val="000080"/>
                </a:solidFill>
                <a:latin typeface="Times New Roman"/>
                <a:ea typeface="Times New Roman"/>
                <a:cs typeface="Times New Roman"/>
                <a:sym typeface="Times New Roman"/>
                <a:hlinkClick r:id="rId5"/>
              </a:rPr>
              <a:t>alcoholism</a:t>
            </a:r>
            <a:r>
              <a:rPr lang="en-US" sz="2400">
                <a:latin typeface="Times New Roman"/>
                <a:ea typeface="Times New Roman"/>
                <a:cs typeface="Times New Roman"/>
                <a:sym typeface="Times New Roman"/>
              </a:rPr>
              <a:t>, </a:t>
            </a:r>
            <a:r>
              <a:rPr lang="en-US" sz="2400" u="sng">
                <a:solidFill>
                  <a:srgbClr val="000080"/>
                </a:solidFill>
                <a:latin typeface="Times New Roman"/>
                <a:ea typeface="Times New Roman"/>
                <a:cs typeface="Times New Roman"/>
                <a:sym typeface="Times New Roman"/>
                <a:hlinkClick r:id="rId6"/>
              </a:rPr>
              <a:t>gambling addiction</a:t>
            </a:r>
            <a:r>
              <a:rPr lang="en-US" sz="2400">
                <a:latin typeface="Times New Roman"/>
                <a:ea typeface="Times New Roman"/>
                <a:cs typeface="Times New Roman"/>
                <a:sym typeface="Times New Roman"/>
              </a:rPr>
              <a:t>, poor </a:t>
            </a:r>
            <a:r>
              <a:rPr lang="en-US" sz="2400" u="sng">
                <a:solidFill>
                  <a:srgbClr val="000080"/>
                </a:solidFill>
                <a:latin typeface="Times New Roman"/>
                <a:ea typeface="Times New Roman"/>
                <a:cs typeface="Times New Roman"/>
                <a:sym typeface="Times New Roman"/>
                <a:hlinkClick r:id="rId7"/>
              </a:rPr>
              <a:t>mental health</a:t>
            </a:r>
            <a:r>
              <a:rPr lang="en-US" sz="2400">
                <a:latin typeface="Times New Roman"/>
                <a:ea typeface="Times New Roman"/>
                <a:cs typeface="Times New Roman"/>
                <a:sym typeface="Times New Roman"/>
              </a:rPr>
              <a:t>, immaturity, irresponsibility, or under-achievement.</a:t>
            </a:r>
            <a:r>
              <a:rPr lang="en-US" sz="2400" u="sng">
                <a:solidFill>
                  <a:srgbClr val="000080"/>
                </a:solidFill>
                <a:latin typeface="Times New Roman"/>
                <a:ea typeface="Times New Roman"/>
                <a:cs typeface="Times New Roman"/>
                <a:sym typeface="Times New Roman"/>
                <a:hlinkClick r:id="rId8"/>
              </a:rPr>
              <a:t>[1]</a:t>
            </a:r>
            <a:r>
              <a:rPr lang="en-US" sz="2400">
                <a:latin typeface="Times New Roman"/>
                <a:ea typeface="Times New Roman"/>
                <a:cs typeface="Times New Roman"/>
                <a:sym typeface="Times New Roman"/>
              </a:rPr>
              <a:t> Among the core characteristics of codependency, the most common theme is an excessive reliance on other people for approval and a sense of identity.”</a:t>
            </a:r>
            <a:endParaRPr sz="2400">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endParaRPr sz="2400">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r>
              <a:rPr lang="en-US" sz="2400" b="1">
                <a:latin typeface="Times New Roman"/>
                <a:ea typeface="Times New Roman"/>
                <a:cs typeface="Times New Roman"/>
                <a:sym typeface="Times New Roman"/>
              </a:rPr>
              <a:t>Source:</a:t>
            </a:r>
            <a:r>
              <a:rPr lang="en-US" sz="2400">
                <a:latin typeface="Times New Roman"/>
                <a:ea typeface="Times New Roman"/>
                <a:cs typeface="Times New Roman"/>
                <a:sym typeface="Times New Roman"/>
              </a:rPr>
              <a:t> </a:t>
            </a:r>
            <a:r>
              <a:rPr lang="en-US" sz="2400" u="sng">
                <a:solidFill>
                  <a:srgbClr val="9900FF"/>
                </a:solidFill>
                <a:latin typeface="Times New Roman"/>
                <a:ea typeface="Times New Roman"/>
                <a:cs typeface="Times New Roman"/>
                <a:sym typeface="Times New Roman"/>
                <a:hlinkClick r:id="rId9"/>
              </a:rPr>
              <a:t>https://en.wikipedia.org/wiki/Codependency</a:t>
            </a:r>
            <a:endParaRPr sz="2400">
              <a:latin typeface="Times New Roman"/>
              <a:ea typeface="Times New Roman"/>
              <a:cs typeface="Times New Roman"/>
              <a:sym typeface="Times New Roman"/>
            </a:endParaRPr>
          </a:p>
          <a:p>
            <a:pPr marL="0" lvl="0" indent="0" rtl="0">
              <a:spcBef>
                <a:spcPts val="100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3804</Words>
  <Application>Microsoft Office PowerPoint</Application>
  <PresentationFormat>Widescreen</PresentationFormat>
  <Paragraphs>472</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Helvetica Neue</vt:lpstr>
      <vt:lpstr>Calibri</vt:lpstr>
      <vt:lpstr>Times New Roman</vt:lpstr>
      <vt:lpstr>Office Theme</vt:lpstr>
      <vt:lpstr>Healing Love Addiction</vt:lpstr>
      <vt:lpstr>About Us</vt:lpstr>
      <vt:lpstr>Who is this course for?</vt:lpstr>
      <vt:lpstr>Definitions of Love </vt:lpstr>
      <vt:lpstr>What is Love Addiction?</vt:lpstr>
      <vt:lpstr>Quote</vt:lpstr>
      <vt:lpstr>More on Love Addiction</vt:lpstr>
      <vt:lpstr>Love Avoidant</vt:lpstr>
      <vt:lpstr>Codependency</vt:lpstr>
      <vt:lpstr>Dickmatized </vt:lpstr>
      <vt:lpstr> Feminine Choice Paradigm™  </vt:lpstr>
      <vt:lpstr> How can addiction show up in each pairing? </vt:lpstr>
      <vt:lpstr>Womb Choice™</vt:lpstr>
      <vt:lpstr>Jill Scott - Jill Scott ft. Paul Wall- "So Gone (What My Mind Says) </vt:lpstr>
      <vt:lpstr>Module 1 What is Love Addiction &amp; How Can We Overcome It </vt:lpstr>
      <vt:lpstr>Module 1 continued Solutions</vt:lpstr>
      <vt:lpstr>Module 2  Clearly Identifying &amp; Healing ‘Daddy Issues’ in Women &amp; ‘Mommy Issues’ in Men </vt:lpstr>
      <vt:lpstr>Module 3  The Role of Sex in Love Addiction </vt:lpstr>
      <vt:lpstr>Our history of Love Addiction and Love Avoidance</vt:lpstr>
      <vt:lpstr>Investing in Your Healing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Healing Love Addiction</dc:title>
  <dc:creator>user</dc:creator>
  <cp:lastModifiedBy>Lesley Tavernier</cp:lastModifiedBy>
  <cp:revision>7</cp:revision>
  <dcterms:modified xsi:type="dcterms:W3CDTF">2018-02-17T16:08:33Z</dcterms:modified>
</cp:coreProperties>
</file>