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8" r:id="rId3"/>
    <p:sldId id="270" r:id="rId4"/>
    <p:sldId id="271" r:id="rId5"/>
    <p:sldId id="272" r:id="rId6"/>
    <p:sldId id="273" r:id="rId7"/>
    <p:sldId id="274" r:id="rId8"/>
    <p:sldId id="281" r:id="rId9"/>
    <p:sldId id="276" r:id="rId10"/>
    <p:sldId id="277" r:id="rId11"/>
    <p:sldId id="278" r:id="rId12"/>
    <p:sldId id="279"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E9B"/>
    <a:srgbClr val="947F70"/>
    <a:srgbClr val="7C6956"/>
    <a:srgbClr val="405432"/>
    <a:srgbClr val="076D12"/>
    <a:srgbClr val="736B41"/>
    <a:srgbClr val="FFF5B9"/>
    <a:srgbClr val="FFC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autoAdjust="0"/>
    <p:restoredTop sz="98692" autoAdjust="0"/>
  </p:normalViewPr>
  <p:slideViewPr>
    <p:cSldViewPr snapToGrid="0">
      <p:cViewPr varScale="1">
        <p:scale>
          <a:sx n="89" d="100"/>
          <a:sy n="89" d="100"/>
        </p:scale>
        <p:origin x="1282"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232"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8B913-20A4-0246-9AE7-8E0A79E77377}"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1CF03-9E34-964A-9EB4-926669DB5946}" type="slidenum">
              <a:rPr lang="en-US" smtClean="0"/>
              <a:t>‹#›</a:t>
            </a:fld>
            <a:endParaRPr lang="en-US"/>
          </a:p>
        </p:txBody>
      </p:sp>
    </p:spTree>
    <p:extLst>
      <p:ext uri="{BB962C8B-B14F-4D97-AF65-F5344CB8AC3E}">
        <p14:creationId xmlns:p14="http://schemas.microsoft.com/office/powerpoint/2010/main" val="4092510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7F1CF03-9E34-964A-9EB4-926669DB5946}" type="slidenum">
              <a:rPr lang="en-US" smtClean="0"/>
              <a:t>9</a:t>
            </a:fld>
            <a:endParaRPr lang="en-US"/>
          </a:p>
        </p:txBody>
      </p:sp>
    </p:spTree>
    <p:extLst>
      <p:ext uri="{BB962C8B-B14F-4D97-AF65-F5344CB8AC3E}">
        <p14:creationId xmlns:p14="http://schemas.microsoft.com/office/powerpoint/2010/main" val="304034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54188E4-EBF1-4750-A0C3-2ED97B433556}"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241370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4188E4-EBF1-4750-A0C3-2ED97B433556}"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392786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4188E4-EBF1-4750-A0C3-2ED97B433556}"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179746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4188E4-EBF1-4750-A0C3-2ED97B433556}"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325460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188E4-EBF1-4750-A0C3-2ED97B433556}"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51250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54188E4-EBF1-4750-A0C3-2ED97B433556}"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399999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54188E4-EBF1-4750-A0C3-2ED97B433556}" type="datetimeFigureOut">
              <a:rPr lang="en-AU" smtClean="0"/>
              <a:t>4/05/2016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37026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54188E4-EBF1-4750-A0C3-2ED97B433556}" type="datetimeFigureOut">
              <a:rPr lang="en-AU" smtClean="0"/>
              <a:t>4/05/2016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202947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188E4-EBF1-4750-A0C3-2ED97B433556}" type="datetimeFigureOut">
              <a:rPr lang="en-AU" smtClean="0"/>
              <a:t>4/05/2016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149164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188E4-EBF1-4750-A0C3-2ED97B433556}"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340731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188E4-EBF1-4750-A0C3-2ED97B433556}"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FF58AA-5B2E-4475-A6A6-B7DAAF7F3DA8}" type="slidenum">
              <a:rPr lang="en-AU" smtClean="0"/>
              <a:t>‹#›</a:t>
            </a:fld>
            <a:endParaRPr lang="en-AU"/>
          </a:p>
        </p:txBody>
      </p:sp>
    </p:spTree>
    <p:extLst>
      <p:ext uri="{BB962C8B-B14F-4D97-AF65-F5344CB8AC3E}">
        <p14:creationId xmlns:p14="http://schemas.microsoft.com/office/powerpoint/2010/main" val="40854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188E4-EBF1-4750-A0C3-2ED97B433556}" type="datetimeFigureOut">
              <a:rPr lang="en-AU" smtClean="0"/>
              <a:t>4/05/2016</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8AA-5B2E-4475-A6A6-B7DAAF7F3DA8}" type="slidenum">
              <a:rPr lang="en-AU" smtClean="0"/>
              <a:t>‹#›</a:t>
            </a:fld>
            <a:endParaRPr lang="en-AU"/>
          </a:p>
        </p:txBody>
      </p:sp>
    </p:spTree>
    <p:extLst>
      <p:ext uri="{BB962C8B-B14F-4D97-AF65-F5344CB8AC3E}">
        <p14:creationId xmlns:p14="http://schemas.microsoft.com/office/powerpoint/2010/main" val="154066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eacherspayteachers.com/Store/Rod-Burrow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teacherspayteachers.com/Store/Sciencepoint"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29" y="6164641"/>
            <a:ext cx="1576378" cy="408000"/>
          </a:xfrm>
          <a:prstGeom prst="rect">
            <a:avLst/>
          </a:prstGeom>
          <a:effectLst>
            <a:outerShdw dist="12700" dir="5400000" algn="tl" rotWithShape="0">
              <a:schemeClr val="bg1">
                <a:lumMod val="95000"/>
                <a:alpha val="40000"/>
              </a:schemeClr>
            </a:outerShdw>
          </a:effectLst>
        </p:spPr>
      </p:pic>
      <p:sp>
        <p:nvSpPr>
          <p:cNvPr id="7" name="TextBox 6"/>
          <p:cNvSpPr txBox="1"/>
          <p:nvPr/>
        </p:nvSpPr>
        <p:spPr>
          <a:xfrm>
            <a:off x="2968657" y="6190610"/>
            <a:ext cx="1795684" cy="400110"/>
          </a:xfrm>
          <a:prstGeom prst="rect">
            <a:avLst/>
          </a:prstGeom>
          <a:noFill/>
        </p:spPr>
        <p:txBody>
          <a:bodyPr wrap="none" rtlCol="0">
            <a:spAutoFit/>
          </a:bodyPr>
          <a:lstStyle/>
          <a:p>
            <a:r>
              <a:rPr lang="en-AU" sz="2000" b="1" dirty="0" err="1" smtClean="0">
                <a:solidFill>
                  <a:schemeClr val="bg1"/>
                </a:solidFill>
                <a:latin typeface="Arial" panose="020B0604020202020204" pitchFamily="34" charset="0"/>
                <a:cs typeface="Arial" panose="020B0604020202020204" pitchFamily="34" charset="0"/>
              </a:rPr>
              <a:t>SciencePoint</a:t>
            </a:r>
            <a:endParaRPr lang="en-AU" sz="20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71450" y="5375150"/>
            <a:ext cx="8631850" cy="646331"/>
          </a:xfrm>
          <a:prstGeom prst="rect">
            <a:avLst/>
          </a:prstGeom>
          <a:noFill/>
        </p:spPr>
        <p:txBody>
          <a:bodyPr wrap="none" rtlCol="0">
            <a:spAutoFit/>
          </a:bodyPr>
          <a:lstStyle/>
          <a:p>
            <a:r>
              <a:rPr lang="en-AU" sz="36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ELECTRICAL CIRCUIT DIAGRAMS</a:t>
            </a:r>
            <a:endParaRPr lang="en-AU" sz="3600" b="1" dirty="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endParaRPr>
          </a:p>
        </p:txBody>
      </p:sp>
      <p:cxnSp>
        <p:nvCxnSpPr>
          <p:cNvPr id="10" name="Straight Connector 9"/>
          <p:cNvCxnSpPr/>
          <p:nvPr/>
        </p:nvCxnSpPr>
        <p:spPr>
          <a:xfrm>
            <a:off x="300069" y="6057023"/>
            <a:ext cx="6530454" cy="0"/>
          </a:xfrm>
          <a:prstGeom prst="line">
            <a:avLst/>
          </a:prstGeom>
          <a:ln w="15875">
            <a:solidFill>
              <a:schemeClr val="tx1"/>
            </a:solidFill>
          </a:ln>
          <a:effectLst>
            <a:outerShdw dist="12700" dir="2700000" algn="tl" rotWithShape="0">
              <a:schemeClr val="bg1">
                <a:lumMod val="85000"/>
                <a:alpha val="61000"/>
              </a:schemeClr>
            </a:outerShdw>
          </a:effectLst>
        </p:spPr>
        <p:style>
          <a:lnRef idx="1">
            <a:schemeClr val="accent1"/>
          </a:lnRef>
          <a:fillRef idx="0">
            <a:schemeClr val="accent1"/>
          </a:fillRef>
          <a:effectRef idx="0">
            <a:schemeClr val="accent1"/>
          </a:effectRef>
          <a:fontRef idx="minor">
            <a:schemeClr val="tx1"/>
          </a:fontRef>
        </p:style>
      </p:cxnSp>
      <p:pic>
        <p:nvPicPr>
          <p:cNvPr id="11" name="Picture 5" descr="image">
            <a:hlinkClick r:id="" action="ppaction://macro?name=HideImag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655" y="6182839"/>
            <a:ext cx="1079245" cy="381000"/>
          </a:xfrm>
          <a:prstGeom prst="rect">
            <a:avLst/>
          </a:prstGeom>
          <a:noFill/>
          <a:effectLst>
            <a:outerShdw dist="12700" dir="5400000" algn="tl" rotWithShape="0">
              <a:schemeClr val="bg1">
                <a:lumMod val="95000"/>
                <a:alpha val="40000"/>
              </a:scheme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5739"/>
          <a:stretch/>
        </p:blipFill>
        <p:spPr>
          <a:xfrm>
            <a:off x="0" y="1"/>
            <a:ext cx="9144000" cy="4736782"/>
          </a:xfrm>
          <a:prstGeom prst="rect">
            <a:avLst/>
          </a:prstGeom>
        </p:spPr>
      </p:pic>
      <p:sp>
        <p:nvSpPr>
          <p:cNvPr id="4" name="Rectangle 3"/>
          <p:cNvSpPr/>
          <p:nvPr/>
        </p:nvSpPr>
        <p:spPr>
          <a:xfrm>
            <a:off x="0" y="4736783"/>
            <a:ext cx="9144000" cy="228917"/>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196850" y="5095750"/>
            <a:ext cx="2701509" cy="461665"/>
          </a:xfrm>
          <a:prstGeom prst="rect">
            <a:avLst/>
          </a:prstGeom>
          <a:noFill/>
        </p:spPr>
        <p:txBody>
          <a:bodyPr wrap="none" rtlCol="0">
            <a:spAutoFit/>
          </a:bodyPr>
          <a:lstStyle/>
          <a:p>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Introduction to</a:t>
            </a:r>
            <a:endParaRPr lang="en-AU" sz="2400" b="1" dirty="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endParaRPr>
          </a:p>
        </p:txBody>
      </p:sp>
    </p:spTree>
    <p:extLst>
      <p:ext uri="{BB962C8B-B14F-4D97-AF65-F5344CB8AC3E}">
        <p14:creationId xmlns:p14="http://schemas.microsoft.com/office/powerpoint/2010/main" val="2596380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arallel T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075" y="1138944"/>
            <a:ext cx="2458338" cy="4982233"/>
          </a:xfrm>
          <a:prstGeom prst="rect">
            <a:avLst/>
          </a:prstGeom>
        </p:spPr>
      </p:pic>
      <p:pic>
        <p:nvPicPr>
          <p:cNvPr id="15" name="Serial T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531" y="1177017"/>
            <a:ext cx="2445929" cy="4957084"/>
          </a:xfrm>
          <a:prstGeom prst="rect">
            <a:avLst/>
          </a:prstGeom>
        </p:spPr>
      </p:pic>
      <p:pic>
        <p:nvPicPr>
          <p:cNvPr id="16" name="Christmas T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032" y="1122425"/>
            <a:ext cx="2433556" cy="4932008"/>
          </a:xfrm>
          <a:prstGeom prst="rect">
            <a:avLst/>
          </a:prstGeom>
        </p:spPr>
      </p:pic>
      <p:grpSp>
        <p:nvGrpSpPr>
          <p:cNvPr id="48" name="Lights"/>
          <p:cNvGrpSpPr/>
          <p:nvPr/>
        </p:nvGrpSpPr>
        <p:grpSpPr>
          <a:xfrm>
            <a:off x="4832289" y="938829"/>
            <a:ext cx="1964150" cy="5331593"/>
            <a:chOff x="4832289" y="704121"/>
            <a:chExt cx="1964150" cy="3998695"/>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455" y="704121"/>
              <a:ext cx="977778" cy="106666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289" y="3636149"/>
              <a:ext cx="977778" cy="106666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9578" y="1313316"/>
              <a:ext cx="977778" cy="106666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0370" y="3543303"/>
              <a:ext cx="977778" cy="1066667"/>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5269" y="1796556"/>
              <a:ext cx="977778" cy="1066667"/>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3530" y="1904534"/>
              <a:ext cx="977778" cy="106666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2568" y="2797379"/>
              <a:ext cx="977778" cy="1066667"/>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1481" y="2197609"/>
              <a:ext cx="977778" cy="106666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2903" y="2418818"/>
              <a:ext cx="977778" cy="1066667"/>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61165" y="1164717"/>
              <a:ext cx="977778" cy="106666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661" y="3320557"/>
              <a:ext cx="977778" cy="106666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407" y="2025157"/>
              <a:ext cx="977778" cy="1066667"/>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9895" y="2740468"/>
              <a:ext cx="977778" cy="106666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394" y="1609260"/>
              <a:ext cx="977778" cy="1066667"/>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5962" y="2990919"/>
              <a:ext cx="977778" cy="1066667"/>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7970" y="2283094"/>
              <a:ext cx="977778" cy="106666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1932" y="3129924"/>
              <a:ext cx="977778" cy="1066667"/>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143" y="3254751"/>
              <a:ext cx="977778" cy="1066667"/>
            </a:xfrm>
            <a:prstGeom prst="rect">
              <a:avLst/>
            </a:prstGeom>
          </p:spPr>
        </p:pic>
      </p:grpSp>
      <p:sp>
        <p:nvSpPr>
          <p:cNvPr id="55" name="Series Text"/>
          <p:cNvSpPr txBox="1"/>
          <p:nvPr/>
        </p:nvSpPr>
        <p:spPr>
          <a:xfrm>
            <a:off x="3878344" y="2145681"/>
            <a:ext cx="928139" cy="584775"/>
          </a:xfrm>
          <a:prstGeom prst="rect">
            <a:avLst/>
          </a:prstGeom>
          <a:noFill/>
        </p:spPr>
        <p:txBody>
          <a:bodyPr wrap="none" rtlCol="0">
            <a:spAutoFit/>
          </a:bodyPr>
          <a:lstStyle/>
          <a:p>
            <a:r>
              <a:rPr lang="en-AU" sz="3200" dirty="0" smtClean="0">
                <a:solidFill>
                  <a:schemeClr val="bg1"/>
                </a:solidFill>
                <a:latin typeface="Myriad Pro Cond" pitchFamily="34" charset="0"/>
              </a:rPr>
              <a:t>Series</a:t>
            </a:r>
            <a:endParaRPr lang="en-AU" sz="3200" dirty="0">
              <a:solidFill>
                <a:schemeClr val="bg1"/>
              </a:solidFill>
              <a:latin typeface="Myriad Pro Cond" pitchFamily="34" charset="0"/>
            </a:endParaRPr>
          </a:p>
        </p:txBody>
      </p:sp>
      <p:sp>
        <p:nvSpPr>
          <p:cNvPr id="56" name="Parallel text"/>
          <p:cNvSpPr txBox="1"/>
          <p:nvPr/>
        </p:nvSpPr>
        <p:spPr>
          <a:xfrm>
            <a:off x="3863087" y="2154321"/>
            <a:ext cx="1119345" cy="584775"/>
          </a:xfrm>
          <a:prstGeom prst="rect">
            <a:avLst/>
          </a:prstGeom>
          <a:noFill/>
        </p:spPr>
        <p:txBody>
          <a:bodyPr wrap="none" rtlCol="0">
            <a:spAutoFit/>
          </a:bodyPr>
          <a:lstStyle/>
          <a:p>
            <a:r>
              <a:rPr lang="en-AU" sz="3200" dirty="0" smtClean="0">
                <a:solidFill>
                  <a:schemeClr val="bg1"/>
                </a:solidFill>
                <a:latin typeface="Myriad Pro Cond" pitchFamily="34" charset="0"/>
              </a:rPr>
              <a:t>Parallel</a:t>
            </a:r>
            <a:endParaRPr lang="en-AU" sz="3200" dirty="0">
              <a:solidFill>
                <a:schemeClr val="bg1"/>
              </a:solidFill>
              <a:latin typeface="Myriad Pro Cond" pitchFamily="34" charset="0"/>
            </a:endParaRPr>
          </a:p>
        </p:txBody>
      </p:sp>
      <p:sp>
        <p:nvSpPr>
          <p:cNvPr id="38" name="TextBox 37"/>
          <p:cNvSpPr txBox="1"/>
          <p:nvPr/>
        </p:nvSpPr>
        <p:spPr>
          <a:xfrm>
            <a:off x="226041" y="254775"/>
            <a:ext cx="2319266" cy="1862048"/>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CHRISTMAS TREE LIGHTS </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SERIES OR PARALLEL CIRCUITS?</a:t>
            </a:r>
            <a:endPar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endParaRPr>
          </a:p>
        </p:txBody>
      </p:sp>
      <p:grpSp>
        <p:nvGrpSpPr>
          <p:cNvPr id="34" name="Teacher Guide"/>
          <p:cNvGrpSpPr/>
          <p:nvPr/>
        </p:nvGrpSpPr>
        <p:grpSpPr>
          <a:xfrm>
            <a:off x="162541" y="1778000"/>
            <a:ext cx="2484556" cy="3251200"/>
            <a:chOff x="226041" y="1778000"/>
            <a:chExt cx="2484556" cy="3251200"/>
          </a:xfrm>
        </p:grpSpPr>
        <p:grpSp>
          <p:nvGrpSpPr>
            <p:cNvPr id="35" name="Group 34"/>
            <p:cNvGrpSpPr/>
            <p:nvPr/>
          </p:nvGrpSpPr>
          <p:grpSpPr>
            <a:xfrm>
              <a:off x="226041" y="1778000"/>
              <a:ext cx="2484556" cy="3251200"/>
              <a:chOff x="226041" y="1778000"/>
              <a:chExt cx="2484556" cy="3251200"/>
            </a:xfrm>
          </p:grpSpPr>
          <p:sp>
            <p:nvSpPr>
              <p:cNvPr id="37" name="Rectangle 36"/>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6" name="TextBox 35"/>
            <p:cNvSpPr txBox="1"/>
            <p:nvPr/>
          </p:nvSpPr>
          <p:spPr>
            <a:xfrm>
              <a:off x="260475" y="1803512"/>
              <a:ext cx="2161688" cy="1785104"/>
            </a:xfrm>
            <a:prstGeom prst="rect">
              <a:avLst/>
            </a:prstGeom>
            <a:noFill/>
          </p:spPr>
          <p:txBody>
            <a:bodyPr wrap="square" rtlCol="0">
              <a:spAutoFit/>
            </a:bodyPr>
            <a:lstStyle/>
            <a:p>
              <a:r>
                <a:rPr lang="en-AU" sz="1400" b="1" dirty="0" smtClean="0"/>
                <a:t>Teacher Guide</a:t>
              </a:r>
            </a:p>
            <a:p>
              <a:endParaRPr lang="en-AU" sz="800" dirty="0" smtClean="0"/>
            </a:p>
            <a:p>
              <a:r>
                <a:rPr lang="en-AU" sz="1400" dirty="0" smtClean="0"/>
                <a:t>Click to fade Christmas tree to reveal series circuit.</a:t>
              </a:r>
            </a:p>
            <a:p>
              <a:endParaRPr lang="en-AU" sz="1400" dirty="0"/>
            </a:p>
            <a:p>
              <a:r>
                <a:rPr lang="en-AU" sz="1400" dirty="0" smtClean="0"/>
                <a:t>Click to show parallel circuit.</a:t>
              </a:r>
            </a:p>
            <a:p>
              <a:endParaRPr lang="en-AU" dirty="0"/>
            </a:p>
          </p:txBody>
        </p:sp>
      </p:grpSp>
      <p:sp>
        <p:nvSpPr>
          <p:cNvPr id="42"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43"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410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Scale>
                                      <p:cBhvr>
                                        <p:cTn id="3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4"/>
                                        </p:tgtEl>
                                        <p:attrNameLst>
                                          <p:attrName>ppt_x</p:attrName>
                                          <p:attrName>ppt_y</p:attrName>
                                        </p:attrNameLst>
                                      </p:cBhvr>
                                    </p:animMotion>
                                    <p:animEffect transition="in" filter="fade">
                                      <p:cBhvr>
                                        <p:cTn id="39" dur="1000"/>
                                        <p:tgtEl>
                                          <p:spTgt spid="34"/>
                                        </p:tgtEl>
                                      </p:cBhvr>
                                    </p:animEffect>
                                  </p:childTnLst>
                                </p:cTn>
                              </p:par>
                              <p:par>
                                <p:cTn id="40" presetID="1" presetClass="exit"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p:stCondLst>
                        <p:cond delay="0"/>
                      </p:stCondLst>
                      <p:childTnLst>
                        <p:par>
                          <p:cTn id="46" fill="hold">
                            <p:stCondLst>
                              <p:cond delay="0"/>
                            </p:stCondLst>
                            <p:childTnLst>
                              <p:par>
                                <p:cTn id="47" presetID="52" presetClass="exit" presetSubtype="0" fill="hold" nodeType="clickEffect">
                                  <p:stCondLst>
                                    <p:cond delay="0"/>
                                  </p:stCondLst>
                                  <p:childTnLst>
                                    <p:animScale>
                                      <p:cBhvr>
                                        <p:cTn id="48"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9" dur="1000" accel="50000">
                                          <p:stCondLst>
                                            <p:cond delay="0"/>
                                          </p:stCondLst>
                                        </p:cTn>
                                        <p:tgtEl>
                                          <p:spTgt spid="34"/>
                                        </p:tgtEl>
                                        <p:attrNameLst>
                                          <p:attrName>ppt_x</p:attrName>
                                          <p:attrName>ppt_y</p:attrName>
                                        </p:attrNameLst>
                                      </p:cBhvr>
                                    </p:animMotion>
                                    <p:animEffect transition="out" filter="fade">
                                      <p:cBhvr>
                                        <p:cTn id="50" dur="1000"/>
                                        <p:tgtEl>
                                          <p:spTgt spid="34"/>
                                        </p:tgtEl>
                                      </p:cBhvr>
                                    </p:animEffect>
                                    <p:set>
                                      <p:cBhvr>
                                        <p:cTn id="51" dur="1" fill="hold">
                                          <p:stCondLst>
                                            <p:cond delay="999"/>
                                          </p:stCondLst>
                                        </p:cTn>
                                        <p:tgtEl>
                                          <p:spTgt spid="3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ntr" presetSubtype="0"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55" grpId="0"/>
      <p:bldP spid="55" grpId="1"/>
      <p:bldP spid="56" grpId="0"/>
      <p:bldP spid="42" grpId="0"/>
      <p:bldP spid="42" grpId="1"/>
      <p:bldP spid="43" grpId="0"/>
      <p:bldP spid="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Serial T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531" y="1177017"/>
            <a:ext cx="2445929" cy="4957084"/>
          </a:xfrm>
          <a:prstGeom prst="rect">
            <a:avLst/>
          </a:prstGeom>
        </p:spPr>
      </p:pic>
      <p:pic>
        <p:nvPicPr>
          <p:cNvPr id="16" name="Christmas T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32" y="1122425"/>
            <a:ext cx="2433556" cy="4932008"/>
          </a:xfrm>
          <a:prstGeom prst="rect">
            <a:avLst/>
          </a:prstGeom>
        </p:spPr>
      </p:pic>
      <p:pic>
        <p:nvPicPr>
          <p:cNvPr id="22" name="Light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455" y="938829"/>
            <a:ext cx="977778" cy="1422223"/>
          </a:xfrm>
          <a:prstGeom prst="rect">
            <a:avLst/>
          </a:prstGeom>
        </p:spPr>
      </p:pic>
      <p:pic>
        <p:nvPicPr>
          <p:cNvPr id="25" name="Light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289" y="4848199"/>
            <a:ext cx="977778" cy="1422223"/>
          </a:xfrm>
          <a:prstGeom prst="rect">
            <a:avLst/>
          </a:prstGeom>
        </p:spPr>
      </p:pic>
      <p:pic>
        <p:nvPicPr>
          <p:cNvPr id="17" name="Light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9578" y="1751089"/>
            <a:ext cx="977778" cy="1422223"/>
          </a:xfrm>
          <a:prstGeom prst="rect">
            <a:avLst/>
          </a:prstGeom>
        </p:spPr>
      </p:pic>
      <p:pic>
        <p:nvPicPr>
          <p:cNvPr id="18" name="Light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370" y="4724405"/>
            <a:ext cx="977778" cy="1422223"/>
          </a:xfrm>
          <a:prstGeom prst="rect">
            <a:avLst/>
          </a:prstGeom>
        </p:spPr>
      </p:pic>
      <p:pic>
        <p:nvPicPr>
          <p:cNvPr id="19" name="Ligh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269" y="2395409"/>
            <a:ext cx="977778" cy="1422223"/>
          </a:xfrm>
          <a:prstGeom prst="rect">
            <a:avLst/>
          </a:prstGeom>
        </p:spPr>
      </p:pic>
      <p:pic>
        <p:nvPicPr>
          <p:cNvPr id="20" name="Light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3530" y="2539379"/>
            <a:ext cx="977778" cy="1422223"/>
          </a:xfrm>
          <a:prstGeom prst="rect">
            <a:avLst/>
          </a:prstGeom>
        </p:spPr>
      </p:pic>
      <p:pic>
        <p:nvPicPr>
          <p:cNvPr id="21" name="Light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2568" y="3729839"/>
            <a:ext cx="977778" cy="1422223"/>
          </a:xfrm>
          <a:prstGeom prst="rect">
            <a:avLst/>
          </a:prstGeom>
        </p:spPr>
      </p:pic>
      <p:pic>
        <p:nvPicPr>
          <p:cNvPr id="23" name="Ligh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481" y="2930146"/>
            <a:ext cx="977778" cy="1422223"/>
          </a:xfrm>
          <a:prstGeom prst="rect">
            <a:avLst/>
          </a:prstGeom>
        </p:spPr>
      </p:pic>
      <p:pic>
        <p:nvPicPr>
          <p:cNvPr id="26" name="Light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2903" y="3225091"/>
            <a:ext cx="977778" cy="1422223"/>
          </a:xfrm>
          <a:prstGeom prst="rect">
            <a:avLst/>
          </a:prstGeom>
        </p:spPr>
      </p:pic>
      <p:pic>
        <p:nvPicPr>
          <p:cNvPr id="27" name="Light 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1165" y="1552957"/>
            <a:ext cx="977778" cy="1422223"/>
          </a:xfrm>
          <a:prstGeom prst="rect">
            <a:avLst/>
          </a:prstGeom>
        </p:spPr>
      </p:pic>
      <p:pic>
        <p:nvPicPr>
          <p:cNvPr id="29" name="Light 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7" y="2700210"/>
            <a:ext cx="977778" cy="1422223"/>
          </a:xfrm>
          <a:prstGeom prst="rect">
            <a:avLst/>
          </a:prstGeom>
        </p:spPr>
      </p:pic>
      <p:pic>
        <p:nvPicPr>
          <p:cNvPr id="30" name="Light 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9895" y="3653958"/>
            <a:ext cx="977778" cy="1422223"/>
          </a:xfrm>
          <a:prstGeom prst="rect">
            <a:avLst/>
          </a:prstGeom>
        </p:spPr>
      </p:pic>
      <p:pic>
        <p:nvPicPr>
          <p:cNvPr id="24" name="Light 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394" y="2145681"/>
            <a:ext cx="977778" cy="1422223"/>
          </a:xfrm>
          <a:prstGeom prst="rect">
            <a:avLst/>
          </a:prstGeom>
        </p:spPr>
      </p:pic>
      <p:pic>
        <p:nvPicPr>
          <p:cNvPr id="31" name="Light 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5962" y="3987893"/>
            <a:ext cx="977778" cy="1422223"/>
          </a:xfrm>
          <a:prstGeom prst="rect">
            <a:avLst/>
          </a:prstGeom>
        </p:spPr>
      </p:pic>
      <p:pic>
        <p:nvPicPr>
          <p:cNvPr id="32" name="Light 0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7970" y="3044126"/>
            <a:ext cx="977778" cy="1422223"/>
          </a:xfrm>
          <a:prstGeom prst="rect">
            <a:avLst/>
          </a:prstGeom>
        </p:spPr>
      </p:pic>
      <p:pic>
        <p:nvPicPr>
          <p:cNvPr id="33" name="Light 0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932" y="4173233"/>
            <a:ext cx="977778" cy="1422223"/>
          </a:xfrm>
          <a:prstGeom prst="rect">
            <a:avLst/>
          </a:prstGeom>
        </p:spPr>
      </p:pic>
      <p:pic>
        <p:nvPicPr>
          <p:cNvPr id="40" name="Light 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143" y="4339669"/>
            <a:ext cx="977778" cy="1422223"/>
          </a:xfrm>
          <a:prstGeom prst="rect">
            <a:avLst/>
          </a:prstGeom>
        </p:spPr>
      </p:pic>
      <p:sp>
        <p:nvSpPr>
          <p:cNvPr id="3" name="Multiply 2"/>
          <p:cNvSpPr/>
          <p:nvPr/>
        </p:nvSpPr>
        <p:spPr>
          <a:xfrm>
            <a:off x="6149734" y="4866329"/>
            <a:ext cx="333375" cy="517675"/>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Light 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661" y="4427410"/>
            <a:ext cx="977778" cy="1422223"/>
          </a:xfrm>
          <a:prstGeom prst="rect">
            <a:avLst/>
          </a:prstGeom>
        </p:spPr>
      </p:pic>
      <p:sp>
        <p:nvSpPr>
          <p:cNvPr id="41" name="TextBox 40"/>
          <p:cNvSpPr txBox="1"/>
          <p:nvPr/>
        </p:nvSpPr>
        <p:spPr>
          <a:xfrm>
            <a:off x="230102" y="1649139"/>
            <a:ext cx="2130962" cy="923330"/>
          </a:xfrm>
          <a:prstGeom prst="rect">
            <a:avLst/>
          </a:prstGeom>
          <a:noFill/>
        </p:spPr>
        <p:txBody>
          <a:bodyPr wrap="square" rtlCol="0">
            <a:spAutoFit/>
          </a:bodyPr>
          <a:lstStyle/>
          <a:p>
            <a:r>
              <a:rPr lang="en-AU" dirty="0" smtClean="0">
                <a:solidFill>
                  <a:schemeClr val="bg2"/>
                </a:solidFill>
                <a:latin typeface="Myriad Pro Cond" pitchFamily="34" charset="0"/>
              </a:rPr>
              <a:t>If one globe burns out, all lights will go out. The circuit is no longer closed.</a:t>
            </a:r>
            <a:endParaRPr lang="en-AU" dirty="0">
              <a:solidFill>
                <a:schemeClr val="bg2"/>
              </a:solidFill>
              <a:latin typeface="Myriad Pro Cond" pitchFamily="34" charset="0"/>
            </a:endParaRPr>
          </a:p>
        </p:txBody>
      </p:sp>
      <p:sp>
        <p:nvSpPr>
          <p:cNvPr id="34" name="TextBox 33"/>
          <p:cNvSpPr txBox="1"/>
          <p:nvPr/>
        </p:nvSpPr>
        <p:spPr>
          <a:xfrm>
            <a:off x="226041" y="254775"/>
            <a:ext cx="2319266" cy="1272143"/>
          </a:xfrm>
          <a:prstGeom prst="rect">
            <a:avLst/>
          </a:prstGeom>
          <a:noFill/>
        </p:spPr>
        <p:txBody>
          <a:bodyPr wrap="square" rtlCol="0">
            <a:spAutoFit/>
          </a:bodyPr>
          <a:lstStyle/>
          <a:p>
            <a:pPr>
              <a:lnSpc>
                <a:spcPts val="2300"/>
              </a:lnSpc>
            </a:pP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CHRISTMAS TREE LIGHTS </a:t>
            </a: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SERIES</a:t>
            </a:r>
          </a:p>
        </p:txBody>
      </p:sp>
      <p:grpSp>
        <p:nvGrpSpPr>
          <p:cNvPr id="35" name="Teacher Guide"/>
          <p:cNvGrpSpPr/>
          <p:nvPr/>
        </p:nvGrpSpPr>
        <p:grpSpPr>
          <a:xfrm>
            <a:off x="162541" y="1778000"/>
            <a:ext cx="2484556" cy="3251200"/>
            <a:chOff x="226041" y="1778000"/>
            <a:chExt cx="2484556" cy="3251200"/>
          </a:xfrm>
        </p:grpSpPr>
        <p:grpSp>
          <p:nvGrpSpPr>
            <p:cNvPr id="36" name="Group 35"/>
            <p:cNvGrpSpPr/>
            <p:nvPr/>
          </p:nvGrpSpPr>
          <p:grpSpPr>
            <a:xfrm>
              <a:off x="226041" y="1778000"/>
              <a:ext cx="2484556" cy="3251200"/>
              <a:chOff x="226041" y="1778000"/>
              <a:chExt cx="2484556" cy="3251200"/>
            </a:xfrm>
          </p:grpSpPr>
          <p:sp>
            <p:nvSpPr>
              <p:cNvPr id="38" name="Rectangle 37"/>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7" name="TextBox 36"/>
            <p:cNvSpPr txBox="1"/>
            <p:nvPr/>
          </p:nvSpPr>
          <p:spPr>
            <a:xfrm>
              <a:off x="260475" y="1803512"/>
              <a:ext cx="2161688" cy="1569660"/>
            </a:xfrm>
            <a:prstGeom prst="rect">
              <a:avLst/>
            </a:prstGeom>
            <a:noFill/>
          </p:spPr>
          <p:txBody>
            <a:bodyPr wrap="square" rtlCol="0">
              <a:spAutoFit/>
            </a:bodyPr>
            <a:lstStyle/>
            <a:p>
              <a:r>
                <a:rPr lang="en-AU" sz="1400" b="1" dirty="0" smtClean="0"/>
                <a:t>Teacher Guide</a:t>
              </a:r>
            </a:p>
            <a:p>
              <a:endParaRPr lang="en-AU" sz="800" dirty="0" smtClean="0"/>
            </a:p>
            <a:p>
              <a:r>
                <a:rPr lang="en-AU" sz="1400" dirty="0" smtClean="0"/>
                <a:t>Click on slide to “break” a globe.</a:t>
              </a:r>
            </a:p>
            <a:p>
              <a:r>
                <a:rPr lang="en-AU" sz="1400" dirty="0" smtClean="0"/>
                <a:t>Note all globes do not work.</a:t>
              </a:r>
            </a:p>
            <a:p>
              <a:endParaRPr lang="en-AU" dirty="0"/>
            </a:p>
          </p:txBody>
        </p:sp>
      </p:grpSp>
      <p:sp>
        <p:nvSpPr>
          <p:cNvPr id="43"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45"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100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1000" fill="hold"/>
                                        <p:tgtEl>
                                          <p:spTgt spid="19"/>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1000" fill="hold"/>
                                        <p:tgtEl>
                                          <p:spTgt spid="20"/>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1000" fill="hold"/>
                                        <p:tgtEl>
                                          <p:spTgt spid="21"/>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1000" fill="hold"/>
                                        <p:tgtEl>
                                          <p:spTgt spid="23"/>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0"/>
                                  </p:stCondLst>
                                  <p:childTnLst>
                                    <p:anim calcmode="discrete" valueType="str">
                                      <p:cBhvr>
                                        <p:cTn id="22" dur="1000" fill="hold"/>
                                        <p:tgtEl>
                                          <p:spTgt spid="2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0"/>
                                  </p:stCondLst>
                                  <p:childTnLst>
                                    <p:anim calcmode="discrete" valueType="str">
                                      <p:cBhvr>
                                        <p:cTn id="24" dur="1000" fill="hold"/>
                                        <p:tgtEl>
                                          <p:spTgt spid="2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nodeType="withEffect">
                                  <p:stCondLst>
                                    <p:cond delay="0"/>
                                  </p:stCondLst>
                                  <p:childTnLst>
                                    <p:anim calcmode="discrete" valueType="str">
                                      <p:cBhvr>
                                        <p:cTn id="26" dur="1000" fill="hold"/>
                                        <p:tgtEl>
                                          <p:spTgt spid="2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childTnLst>
                                    <p:anim calcmode="discrete" valueType="str">
                                      <p:cBhvr>
                                        <p:cTn id="28" dur="1000" fill="hold"/>
                                        <p:tgtEl>
                                          <p:spTgt spid="29"/>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0"/>
                                  </p:stCondLst>
                                  <p:childTnLst>
                                    <p:anim calcmode="discrete" valueType="str">
                                      <p:cBhvr>
                                        <p:cTn id="30" dur="1000" fill="hold"/>
                                        <p:tgtEl>
                                          <p:spTgt spid="30"/>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nodeType="withEffect">
                                  <p:stCondLst>
                                    <p:cond delay="0"/>
                                  </p:stCondLst>
                                  <p:childTnLst>
                                    <p:anim calcmode="discrete" valueType="str">
                                      <p:cBhvr>
                                        <p:cTn id="32" dur="1000" fill="hold"/>
                                        <p:tgtEl>
                                          <p:spTgt spid="2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nodeType="withEffect">
                                  <p:stCondLst>
                                    <p:cond delay="0"/>
                                  </p:stCondLst>
                                  <p:childTnLst>
                                    <p:anim calcmode="discrete" valueType="str">
                                      <p:cBhvr>
                                        <p:cTn id="34" dur="1000" fill="hold"/>
                                        <p:tgtEl>
                                          <p:spTgt spid="31"/>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nodeType="withEffect">
                                  <p:stCondLst>
                                    <p:cond delay="0"/>
                                  </p:stCondLst>
                                  <p:childTnLst>
                                    <p:anim calcmode="discrete" valueType="str">
                                      <p:cBhvr>
                                        <p:cTn id="36" dur="1000" fill="hold"/>
                                        <p:tgtEl>
                                          <p:spTgt spid="32"/>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nodeType="withEffect">
                                  <p:stCondLst>
                                    <p:cond delay="0"/>
                                  </p:stCondLst>
                                  <p:childTnLst>
                                    <p:anim calcmode="discrete" valueType="str">
                                      <p:cBhvr>
                                        <p:cTn id="38" dur="1000" fill="hold"/>
                                        <p:tgtEl>
                                          <p:spTgt spid="33"/>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nodeType="withEffect">
                                  <p:stCondLst>
                                    <p:cond delay="0"/>
                                  </p:stCondLst>
                                  <p:childTnLst>
                                    <p:anim calcmode="discrete" valueType="str">
                                      <p:cBhvr>
                                        <p:cTn id="40" dur="1000" fill="hold"/>
                                        <p:tgtEl>
                                          <p:spTgt spid="40"/>
                                        </p:tgtEl>
                                        <p:attrNameLst>
                                          <p:attrName>style.visibility</p:attrName>
                                        </p:attrNameLst>
                                      </p:cBhvr>
                                      <p:tavLst>
                                        <p:tav tm="0">
                                          <p:val>
                                            <p:strVal val="hidden"/>
                                          </p:val>
                                        </p:tav>
                                        <p:tav tm="50000">
                                          <p:val>
                                            <p:strVal val="visible"/>
                                          </p:val>
                                        </p:tav>
                                      </p:tavLst>
                                    </p:anim>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0"/>
                                        </p:tgtEl>
                                        <p:attrNameLst>
                                          <p:attrName>style.visibility</p:attrName>
                                        </p:attrNameLst>
                                      </p:cBhvr>
                                      <p:to>
                                        <p:strVal val="hidden"/>
                                      </p:to>
                                    </p:set>
                                  </p:childTnLst>
                                </p:cTn>
                              </p:par>
                            </p:childTnLst>
                          </p:cTn>
                        </p:par>
                        <p:par>
                          <p:cTn id="87" fill="hold">
                            <p:stCondLst>
                              <p:cond delay="0"/>
                            </p:stCondLst>
                            <p:childTnLst>
                              <p:par>
                                <p:cTn id="88" presetID="2" presetClass="entr" presetSubtype="4" fill="hold" grpId="1"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45"/>
                    </p:tgtEl>
                  </p:cond>
                </p:stCondLst>
                <p:endSync evt="end" delay="0">
                  <p:rtn val="all"/>
                </p:endSync>
                <p:childTnLst>
                  <p:par>
                    <p:cTn id="93" fill="hold">
                      <p:stCondLst>
                        <p:cond delay="0"/>
                      </p:stCondLst>
                      <p:childTnLst>
                        <p:par>
                          <p:cTn id="94" fill="hold">
                            <p:stCondLst>
                              <p:cond delay="0"/>
                            </p:stCondLst>
                            <p:childTnLst>
                              <p:par>
                                <p:cTn id="95" presetID="52"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Scale>
                                      <p:cBhvr>
                                        <p:cTn id="9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5"/>
                                        </p:tgtEl>
                                        <p:attrNameLst>
                                          <p:attrName>ppt_x</p:attrName>
                                          <p:attrName>ppt_y</p:attrName>
                                        </p:attrNameLst>
                                      </p:cBhvr>
                                    </p:animMotion>
                                    <p:animEffect transition="in" filter="fade">
                                      <p:cBhvr>
                                        <p:cTn id="99" dur="1000"/>
                                        <p:tgtEl>
                                          <p:spTgt spid="35"/>
                                        </p:tgtEl>
                                      </p:cBhvr>
                                    </p:animEffect>
                                  </p:childTnLst>
                                </p:cTn>
                              </p:par>
                              <p:par>
                                <p:cTn id="100" presetID="1" presetClass="exit"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04" restart="whenNotActive" fill="hold" evtFilter="cancelBubble" nodeType="interactiveSeq">
                <p:stCondLst>
                  <p:cond evt="onClick" delay="0">
                    <p:tgtEl>
                      <p:spTgt spid="43"/>
                    </p:tgtEl>
                  </p:cond>
                </p:stCondLst>
                <p:endSync evt="end" delay="0">
                  <p:rtn val="all"/>
                </p:endSync>
                <p:childTnLst>
                  <p:par>
                    <p:cTn id="105" fill="hold">
                      <p:stCondLst>
                        <p:cond delay="0"/>
                      </p:stCondLst>
                      <p:childTnLst>
                        <p:par>
                          <p:cTn id="106" fill="hold">
                            <p:stCondLst>
                              <p:cond delay="0"/>
                            </p:stCondLst>
                            <p:childTnLst>
                              <p:par>
                                <p:cTn id="107" presetID="52" presetClass="exit" presetSubtype="0" fill="hold" nodeType="clickEffect">
                                  <p:stCondLst>
                                    <p:cond delay="0"/>
                                  </p:stCondLst>
                                  <p:childTnLst>
                                    <p:animScale>
                                      <p:cBhvr>
                                        <p:cTn id="108" dur="1000" accel="50000">
                                          <p:stCondLst>
                                            <p:cond delay="0"/>
                                          </p:stCondLst>
                                        </p:cTn>
                                        <p:tgtEl>
                                          <p:spTgt spid="3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9" dur="1000" accel="50000">
                                          <p:stCondLst>
                                            <p:cond delay="0"/>
                                          </p:stCondLst>
                                        </p:cTn>
                                        <p:tgtEl>
                                          <p:spTgt spid="35"/>
                                        </p:tgtEl>
                                        <p:attrNameLst>
                                          <p:attrName>ppt_x</p:attrName>
                                          <p:attrName>ppt_y</p:attrName>
                                        </p:attrNameLst>
                                      </p:cBhvr>
                                    </p:animMotion>
                                    <p:animEffect transition="out" filter="fade">
                                      <p:cBhvr>
                                        <p:cTn id="110" dur="1000"/>
                                        <p:tgtEl>
                                          <p:spTgt spid="35"/>
                                        </p:tgtEl>
                                      </p:cBhvr>
                                    </p:animEffect>
                                    <p:set>
                                      <p:cBhvr>
                                        <p:cTn id="111" dur="1" fill="hold">
                                          <p:stCondLst>
                                            <p:cond delay="999"/>
                                          </p:stCondLst>
                                        </p:cTn>
                                        <p:tgtEl>
                                          <p:spTgt spid="3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43"/>
                                        </p:tgtEl>
                                        <p:attrNameLst>
                                          <p:attrName>style.visibility</p:attrName>
                                        </p:attrNameLst>
                                      </p:cBhvr>
                                      <p:to>
                                        <p:strVal val="hidden"/>
                                      </p:to>
                                    </p:set>
                                  </p:childTnLst>
                                </p:cTn>
                              </p:par>
                              <p:par>
                                <p:cTn id="114" presetID="1" presetClass="entr" presetSubtype="0" fill="hold" grpId="1" nodeType="withEffect">
                                  <p:stCondLst>
                                    <p:cond delay="0"/>
                                  </p:stCondLst>
                                  <p:childTnLst>
                                    <p:set>
                                      <p:cBhvr>
                                        <p:cTn id="115"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childTnLst>
        </p:cTn>
      </p:par>
    </p:tnLst>
    <p:bldLst>
      <p:bldP spid="3" grpId="0" animBg="1"/>
      <p:bldP spid="41" grpId="1"/>
      <p:bldP spid="43" grpId="0"/>
      <p:bldP spid="43" grpId="1"/>
      <p:bldP spid="45" grpId="0"/>
      <p:bldP spid="4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4" name="Parallel T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075" y="1138944"/>
            <a:ext cx="2458338" cy="4982233"/>
          </a:xfrm>
          <a:prstGeom prst="rect">
            <a:avLst/>
          </a:prstGeom>
        </p:spPr>
      </p:pic>
      <p:pic>
        <p:nvPicPr>
          <p:cNvPr id="16" name="Christmas T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32" y="1122425"/>
            <a:ext cx="2433556" cy="4932008"/>
          </a:xfrm>
          <a:prstGeom prst="rect">
            <a:avLst/>
          </a:prstGeom>
        </p:spPr>
      </p:pic>
      <p:pic>
        <p:nvPicPr>
          <p:cNvPr id="22" name="Light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455" y="938829"/>
            <a:ext cx="977778" cy="1422223"/>
          </a:xfrm>
          <a:prstGeom prst="rect">
            <a:avLst/>
          </a:prstGeom>
        </p:spPr>
      </p:pic>
      <p:pic>
        <p:nvPicPr>
          <p:cNvPr id="25" name="Light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289" y="4848199"/>
            <a:ext cx="977778" cy="1422223"/>
          </a:xfrm>
          <a:prstGeom prst="rect">
            <a:avLst/>
          </a:prstGeom>
        </p:spPr>
      </p:pic>
      <p:pic>
        <p:nvPicPr>
          <p:cNvPr id="17" name="Light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9578" y="1751089"/>
            <a:ext cx="977778" cy="1422223"/>
          </a:xfrm>
          <a:prstGeom prst="rect">
            <a:avLst/>
          </a:prstGeom>
        </p:spPr>
      </p:pic>
      <p:pic>
        <p:nvPicPr>
          <p:cNvPr id="18" name="Light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370" y="4724405"/>
            <a:ext cx="977778" cy="1422223"/>
          </a:xfrm>
          <a:prstGeom prst="rect">
            <a:avLst/>
          </a:prstGeom>
        </p:spPr>
      </p:pic>
      <p:pic>
        <p:nvPicPr>
          <p:cNvPr id="19" name="Ligh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269" y="2395409"/>
            <a:ext cx="977778" cy="1422223"/>
          </a:xfrm>
          <a:prstGeom prst="rect">
            <a:avLst/>
          </a:prstGeom>
        </p:spPr>
      </p:pic>
      <p:pic>
        <p:nvPicPr>
          <p:cNvPr id="20" name="Light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3530" y="2539379"/>
            <a:ext cx="977778" cy="1422223"/>
          </a:xfrm>
          <a:prstGeom prst="rect">
            <a:avLst/>
          </a:prstGeom>
        </p:spPr>
      </p:pic>
      <p:pic>
        <p:nvPicPr>
          <p:cNvPr id="21" name="Light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2568" y="3729839"/>
            <a:ext cx="977778" cy="1422223"/>
          </a:xfrm>
          <a:prstGeom prst="rect">
            <a:avLst/>
          </a:prstGeom>
        </p:spPr>
      </p:pic>
      <p:pic>
        <p:nvPicPr>
          <p:cNvPr id="23" name="Ligh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481" y="2930146"/>
            <a:ext cx="977778" cy="1422223"/>
          </a:xfrm>
          <a:prstGeom prst="rect">
            <a:avLst/>
          </a:prstGeom>
        </p:spPr>
      </p:pic>
      <p:pic>
        <p:nvPicPr>
          <p:cNvPr id="26" name="Light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2903" y="3225091"/>
            <a:ext cx="977778" cy="1422223"/>
          </a:xfrm>
          <a:prstGeom prst="rect">
            <a:avLst/>
          </a:prstGeom>
        </p:spPr>
      </p:pic>
      <p:pic>
        <p:nvPicPr>
          <p:cNvPr id="27" name="Light 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1165" y="1552957"/>
            <a:ext cx="977778" cy="1422223"/>
          </a:xfrm>
          <a:prstGeom prst="rect">
            <a:avLst/>
          </a:prstGeom>
        </p:spPr>
      </p:pic>
      <p:pic>
        <p:nvPicPr>
          <p:cNvPr id="29" name="Light 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7" y="2700210"/>
            <a:ext cx="977778" cy="1422223"/>
          </a:xfrm>
          <a:prstGeom prst="rect">
            <a:avLst/>
          </a:prstGeom>
        </p:spPr>
      </p:pic>
      <p:pic>
        <p:nvPicPr>
          <p:cNvPr id="30" name="Light 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9895" y="3653958"/>
            <a:ext cx="977778" cy="1422223"/>
          </a:xfrm>
          <a:prstGeom prst="rect">
            <a:avLst/>
          </a:prstGeom>
        </p:spPr>
      </p:pic>
      <p:pic>
        <p:nvPicPr>
          <p:cNvPr id="24" name="Light 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394" y="2145681"/>
            <a:ext cx="977778" cy="1422223"/>
          </a:xfrm>
          <a:prstGeom prst="rect">
            <a:avLst/>
          </a:prstGeom>
        </p:spPr>
      </p:pic>
      <p:pic>
        <p:nvPicPr>
          <p:cNvPr id="31" name="Light 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5962" y="3987893"/>
            <a:ext cx="977778" cy="1422223"/>
          </a:xfrm>
          <a:prstGeom prst="rect">
            <a:avLst/>
          </a:prstGeom>
        </p:spPr>
      </p:pic>
      <p:pic>
        <p:nvPicPr>
          <p:cNvPr id="32" name="Light 0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7970" y="3044126"/>
            <a:ext cx="977778" cy="1422223"/>
          </a:xfrm>
          <a:prstGeom prst="rect">
            <a:avLst/>
          </a:prstGeom>
        </p:spPr>
      </p:pic>
      <p:pic>
        <p:nvPicPr>
          <p:cNvPr id="28" name="Light 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67" y="4466349"/>
            <a:ext cx="977778" cy="1422223"/>
          </a:xfrm>
          <a:prstGeom prst="rect">
            <a:avLst/>
          </a:prstGeom>
        </p:spPr>
      </p:pic>
      <p:pic>
        <p:nvPicPr>
          <p:cNvPr id="40" name="Light 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143" y="4339669"/>
            <a:ext cx="977778" cy="1422223"/>
          </a:xfrm>
          <a:prstGeom prst="rect">
            <a:avLst/>
          </a:prstGeom>
        </p:spPr>
      </p:pic>
      <p:pic>
        <p:nvPicPr>
          <p:cNvPr id="33" name="Light 0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932" y="4173233"/>
            <a:ext cx="977778" cy="1422223"/>
          </a:xfrm>
          <a:prstGeom prst="rect">
            <a:avLst/>
          </a:prstGeom>
        </p:spPr>
      </p:pic>
      <p:sp>
        <p:nvSpPr>
          <p:cNvPr id="35" name="TextBox 34"/>
          <p:cNvSpPr txBox="1"/>
          <p:nvPr/>
        </p:nvSpPr>
        <p:spPr>
          <a:xfrm>
            <a:off x="226041" y="254775"/>
            <a:ext cx="2319266" cy="1272143"/>
          </a:xfrm>
          <a:prstGeom prst="rect">
            <a:avLst/>
          </a:prstGeom>
          <a:noFill/>
        </p:spPr>
        <p:txBody>
          <a:bodyPr wrap="square" rtlCol="0">
            <a:spAutoFit/>
          </a:bodyPr>
          <a:lstStyle/>
          <a:p>
            <a:pPr>
              <a:lnSpc>
                <a:spcPts val="2300"/>
              </a:lnSpc>
            </a:pP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CHRISTMAS TREE LIGHTS </a:t>
            </a: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PARALLEL</a:t>
            </a:r>
          </a:p>
        </p:txBody>
      </p:sp>
      <p:sp>
        <p:nvSpPr>
          <p:cNvPr id="2" name="Rectangle 1"/>
          <p:cNvSpPr/>
          <p:nvPr/>
        </p:nvSpPr>
        <p:spPr>
          <a:xfrm>
            <a:off x="297249" y="1882463"/>
            <a:ext cx="2286000" cy="923330"/>
          </a:xfrm>
          <a:prstGeom prst="rect">
            <a:avLst/>
          </a:prstGeom>
        </p:spPr>
        <p:txBody>
          <a:bodyPr>
            <a:spAutoFit/>
          </a:bodyPr>
          <a:lstStyle/>
          <a:p>
            <a:pPr lvl="0"/>
            <a:r>
              <a:rPr lang="en-AU" dirty="0">
                <a:solidFill>
                  <a:srgbClr val="EEECE1"/>
                </a:solidFill>
                <a:latin typeface="Myriad Pro Cond" pitchFamily="34" charset="0"/>
              </a:rPr>
              <a:t>If one globe burns out, all other lights will remain on. The circuit is still closed.</a:t>
            </a:r>
          </a:p>
        </p:txBody>
      </p:sp>
      <p:grpSp>
        <p:nvGrpSpPr>
          <p:cNvPr id="36" name="Teacher Guide"/>
          <p:cNvGrpSpPr/>
          <p:nvPr/>
        </p:nvGrpSpPr>
        <p:grpSpPr>
          <a:xfrm>
            <a:off x="162541" y="1778000"/>
            <a:ext cx="2484556" cy="3251200"/>
            <a:chOff x="226041" y="1778000"/>
            <a:chExt cx="2484556" cy="3251200"/>
          </a:xfrm>
        </p:grpSpPr>
        <p:grpSp>
          <p:nvGrpSpPr>
            <p:cNvPr id="37" name="Group 36"/>
            <p:cNvGrpSpPr/>
            <p:nvPr/>
          </p:nvGrpSpPr>
          <p:grpSpPr>
            <a:xfrm>
              <a:off x="226041" y="1778000"/>
              <a:ext cx="2484556" cy="3251200"/>
              <a:chOff x="226041" y="1778000"/>
              <a:chExt cx="2484556" cy="3251200"/>
            </a:xfrm>
          </p:grpSpPr>
          <p:sp>
            <p:nvSpPr>
              <p:cNvPr id="39" name="Rectangle 38"/>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8" name="TextBox 37"/>
            <p:cNvSpPr txBox="1"/>
            <p:nvPr/>
          </p:nvSpPr>
          <p:spPr>
            <a:xfrm>
              <a:off x="260475" y="1803512"/>
              <a:ext cx="2161688" cy="2000548"/>
            </a:xfrm>
            <a:prstGeom prst="rect">
              <a:avLst/>
            </a:prstGeom>
            <a:noFill/>
          </p:spPr>
          <p:txBody>
            <a:bodyPr wrap="square" rtlCol="0">
              <a:spAutoFit/>
            </a:bodyPr>
            <a:lstStyle/>
            <a:p>
              <a:r>
                <a:rPr lang="en-AU" sz="1400" b="1" dirty="0" smtClean="0"/>
                <a:t>Teacher Guide</a:t>
              </a:r>
            </a:p>
            <a:p>
              <a:endParaRPr lang="en-AU" sz="800" dirty="0" smtClean="0"/>
            </a:p>
            <a:p>
              <a:r>
                <a:rPr lang="en-AU" sz="1400" dirty="0" smtClean="0"/>
                <a:t>Repeatedly click on the slide to break globes.</a:t>
              </a:r>
            </a:p>
            <a:p>
              <a:r>
                <a:rPr lang="en-AU" sz="1400" dirty="0" smtClean="0"/>
                <a:t>Note all other globes remain working.</a:t>
              </a:r>
            </a:p>
            <a:p>
              <a:r>
                <a:rPr lang="en-AU" sz="1400" dirty="0" smtClean="0"/>
                <a:t>Repeat until all globes are off.</a:t>
              </a:r>
            </a:p>
            <a:p>
              <a:endParaRPr lang="en-AU" dirty="0"/>
            </a:p>
          </p:txBody>
        </p:sp>
      </p:grpSp>
      <p:sp>
        <p:nvSpPr>
          <p:cNvPr id="43"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45"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3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100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1000" fill="hold"/>
                                        <p:tgtEl>
                                          <p:spTgt spid="19"/>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1000" fill="hold"/>
                                        <p:tgtEl>
                                          <p:spTgt spid="20"/>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1000" fill="hold"/>
                                        <p:tgtEl>
                                          <p:spTgt spid="21"/>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1000" fill="hold"/>
                                        <p:tgtEl>
                                          <p:spTgt spid="23"/>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0"/>
                                  </p:stCondLst>
                                  <p:childTnLst>
                                    <p:anim calcmode="discrete" valueType="str">
                                      <p:cBhvr>
                                        <p:cTn id="22" dur="1000" fill="hold"/>
                                        <p:tgtEl>
                                          <p:spTgt spid="2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0"/>
                                  </p:stCondLst>
                                  <p:childTnLst>
                                    <p:anim calcmode="discrete" valueType="str">
                                      <p:cBhvr>
                                        <p:cTn id="24" dur="1000" fill="hold"/>
                                        <p:tgtEl>
                                          <p:spTgt spid="2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nodeType="withEffect">
                                  <p:stCondLst>
                                    <p:cond delay="0"/>
                                  </p:stCondLst>
                                  <p:childTnLst>
                                    <p:anim calcmode="discrete" valueType="str">
                                      <p:cBhvr>
                                        <p:cTn id="26" dur="1000" fill="hold"/>
                                        <p:tgtEl>
                                          <p:spTgt spid="2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childTnLst>
                                    <p:anim calcmode="discrete" valueType="str">
                                      <p:cBhvr>
                                        <p:cTn id="28" dur="1000" fill="hold"/>
                                        <p:tgtEl>
                                          <p:spTgt spid="29"/>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0"/>
                                  </p:stCondLst>
                                  <p:childTnLst>
                                    <p:anim calcmode="discrete" valueType="str">
                                      <p:cBhvr>
                                        <p:cTn id="30" dur="1000" fill="hold"/>
                                        <p:tgtEl>
                                          <p:spTgt spid="30"/>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nodeType="withEffect">
                                  <p:stCondLst>
                                    <p:cond delay="0"/>
                                  </p:stCondLst>
                                  <p:childTnLst>
                                    <p:anim calcmode="discrete" valueType="str">
                                      <p:cBhvr>
                                        <p:cTn id="32" dur="1000" fill="hold"/>
                                        <p:tgtEl>
                                          <p:spTgt spid="2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nodeType="withEffect">
                                  <p:stCondLst>
                                    <p:cond delay="0"/>
                                  </p:stCondLst>
                                  <p:childTnLst>
                                    <p:anim calcmode="discrete" valueType="str">
                                      <p:cBhvr>
                                        <p:cTn id="34" dur="1000" fill="hold"/>
                                        <p:tgtEl>
                                          <p:spTgt spid="31"/>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nodeType="withEffect">
                                  <p:stCondLst>
                                    <p:cond delay="0"/>
                                  </p:stCondLst>
                                  <p:childTnLst>
                                    <p:anim calcmode="discrete" valueType="str">
                                      <p:cBhvr>
                                        <p:cTn id="36" dur="1000" fill="hold"/>
                                        <p:tgtEl>
                                          <p:spTgt spid="32"/>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nodeType="withEffect">
                                  <p:stCondLst>
                                    <p:cond delay="0"/>
                                  </p:stCondLst>
                                  <p:childTnLst>
                                    <p:anim calcmode="discrete" valueType="str">
                                      <p:cBhvr>
                                        <p:cTn id="38" dur="1000" fill="hold"/>
                                        <p:tgtEl>
                                          <p:spTgt spid="33"/>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nodeType="withEffect">
                                  <p:stCondLst>
                                    <p:cond delay="0"/>
                                  </p:stCondLst>
                                  <p:childTnLst>
                                    <p:anim calcmode="discrete" valueType="str">
                                      <p:cBhvr>
                                        <p:cTn id="40"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2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31"/>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3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45"/>
                    </p:tgtEl>
                  </p:cond>
                </p:stCondLst>
                <p:endSync evt="end" delay="0">
                  <p:rtn val="all"/>
                </p:endSync>
                <p:childTnLst>
                  <p:par>
                    <p:cTn id="122" fill="hold">
                      <p:stCondLst>
                        <p:cond delay="0"/>
                      </p:stCondLst>
                      <p:childTnLst>
                        <p:par>
                          <p:cTn id="123" fill="hold">
                            <p:stCondLst>
                              <p:cond delay="0"/>
                            </p:stCondLst>
                            <p:childTnLst>
                              <p:par>
                                <p:cTn id="124" presetID="52" presetClass="entr" presetSubtype="0" fill="hold" nodeType="clickEffect">
                                  <p:stCondLst>
                                    <p:cond delay="0"/>
                                  </p:stCondLst>
                                  <p:childTnLst>
                                    <p:set>
                                      <p:cBhvr>
                                        <p:cTn id="125" dur="1" fill="hold">
                                          <p:stCondLst>
                                            <p:cond delay="0"/>
                                          </p:stCondLst>
                                        </p:cTn>
                                        <p:tgtEl>
                                          <p:spTgt spid="36"/>
                                        </p:tgtEl>
                                        <p:attrNameLst>
                                          <p:attrName>style.visibility</p:attrName>
                                        </p:attrNameLst>
                                      </p:cBhvr>
                                      <p:to>
                                        <p:strVal val="visible"/>
                                      </p:to>
                                    </p:set>
                                    <p:animScale>
                                      <p:cBhvr>
                                        <p:cTn id="12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36"/>
                                        </p:tgtEl>
                                        <p:attrNameLst>
                                          <p:attrName>ppt_x</p:attrName>
                                          <p:attrName>ppt_y</p:attrName>
                                        </p:attrNameLst>
                                      </p:cBhvr>
                                    </p:animMotion>
                                    <p:animEffect transition="in" filter="fade">
                                      <p:cBhvr>
                                        <p:cTn id="128" dur="1000"/>
                                        <p:tgtEl>
                                          <p:spTgt spid="36"/>
                                        </p:tgtEl>
                                      </p:cBhvr>
                                    </p:animEffect>
                                  </p:childTnLst>
                                </p:cTn>
                              </p:par>
                              <p:par>
                                <p:cTn id="129" presetID="1" presetClass="exit" presetSubtype="0" fill="hold" grpId="0" nodeType="withEffect">
                                  <p:stCondLst>
                                    <p:cond delay="0"/>
                                  </p:stCondLst>
                                  <p:childTnLst>
                                    <p:set>
                                      <p:cBhvr>
                                        <p:cTn id="130" dur="1" fill="hold">
                                          <p:stCondLst>
                                            <p:cond delay="0"/>
                                          </p:stCondLst>
                                        </p:cTn>
                                        <p:tgtEl>
                                          <p:spTgt spid="45"/>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33" restart="whenNotActive" fill="hold" evtFilter="cancelBubble" nodeType="interactiveSeq">
                <p:stCondLst>
                  <p:cond evt="onClick" delay="0">
                    <p:tgtEl>
                      <p:spTgt spid="43"/>
                    </p:tgtEl>
                  </p:cond>
                </p:stCondLst>
                <p:endSync evt="end" delay="0">
                  <p:rtn val="all"/>
                </p:endSync>
                <p:childTnLst>
                  <p:par>
                    <p:cTn id="134" fill="hold">
                      <p:stCondLst>
                        <p:cond delay="0"/>
                      </p:stCondLst>
                      <p:childTnLst>
                        <p:par>
                          <p:cTn id="135" fill="hold">
                            <p:stCondLst>
                              <p:cond delay="0"/>
                            </p:stCondLst>
                            <p:childTnLst>
                              <p:par>
                                <p:cTn id="136" presetID="52" presetClass="exit" presetSubtype="0" fill="hold" nodeType="clickEffect">
                                  <p:stCondLst>
                                    <p:cond delay="0"/>
                                  </p:stCondLst>
                                  <p:childTnLst>
                                    <p:animScale>
                                      <p:cBhvr>
                                        <p:cTn id="137" dur="1000" accel="50000">
                                          <p:stCondLst>
                                            <p:cond delay="0"/>
                                          </p:stCondLst>
                                        </p:cTn>
                                        <p:tgtEl>
                                          <p:spTgt spid="3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8" dur="1000" accel="50000">
                                          <p:stCondLst>
                                            <p:cond delay="0"/>
                                          </p:stCondLst>
                                        </p:cTn>
                                        <p:tgtEl>
                                          <p:spTgt spid="36"/>
                                        </p:tgtEl>
                                        <p:attrNameLst>
                                          <p:attrName>ppt_x</p:attrName>
                                          <p:attrName>ppt_y</p:attrName>
                                        </p:attrNameLst>
                                      </p:cBhvr>
                                    </p:animMotion>
                                    <p:animEffect transition="out" filter="fade">
                                      <p:cBhvr>
                                        <p:cTn id="139" dur="1000"/>
                                        <p:tgtEl>
                                          <p:spTgt spid="36"/>
                                        </p:tgtEl>
                                      </p:cBhvr>
                                    </p:animEffect>
                                    <p:set>
                                      <p:cBhvr>
                                        <p:cTn id="140" dur="1" fill="hold">
                                          <p:stCondLst>
                                            <p:cond delay="999"/>
                                          </p:stCondLst>
                                        </p:cTn>
                                        <p:tgtEl>
                                          <p:spTgt spid="36"/>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43"/>
                                        </p:tgtEl>
                                        <p:attrNameLst>
                                          <p:attrName>style.visibility</p:attrName>
                                        </p:attrNameLst>
                                      </p:cBhvr>
                                      <p:to>
                                        <p:strVal val="hidden"/>
                                      </p:to>
                                    </p:set>
                                  </p:childTnLst>
                                </p:cTn>
                              </p:par>
                              <p:par>
                                <p:cTn id="143" presetID="1" presetClass="entr" presetSubtype="0" fill="hold" grpId="1" nodeType="with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childTnLst>
        </p:cTn>
      </p:par>
    </p:tnLst>
    <p:bldLst>
      <p:bldP spid="43" grpId="0"/>
      <p:bldP spid="43" grpId="1"/>
      <p:bldP spid="45" grpId="0"/>
      <p:bldP spid="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TpT" descr="TeachersPayTeachers  - Lesson Plans,Teaching Materials and Other Teacher-Created Resources" hidden="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249" y="1331630"/>
            <a:ext cx="3086100" cy="825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707" y="929946"/>
            <a:ext cx="9144000" cy="461665"/>
          </a:xfrm>
          <a:prstGeom prst="rect">
            <a:avLst/>
          </a:prstGeom>
          <a:noFill/>
        </p:spPr>
        <p:txBody>
          <a:bodyPr wrap="square" rtlCol="0">
            <a:spAutoFit/>
          </a:bodyPr>
          <a:lstStyle/>
          <a:p>
            <a:pPr algn="ctr"/>
            <a:r>
              <a:rPr lang="en-AU" sz="2400" dirty="0" smtClean="0">
                <a:solidFill>
                  <a:schemeClr val="bg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This and other quality resources can be found on</a:t>
            </a:r>
            <a:endParaRPr lang="en-AU" sz="2400" dirty="0">
              <a:solidFill>
                <a:schemeClr val="bg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endParaRPr>
          </a:p>
        </p:txBody>
      </p:sp>
      <p:sp>
        <p:nvSpPr>
          <p:cNvPr id="14" name="TextBox 13"/>
          <p:cNvSpPr txBox="1"/>
          <p:nvPr/>
        </p:nvSpPr>
        <p:spPr>
          <a:xfrm>
            <a:off x="30707" y="3788975"/>
            <a:ext cx="9144000" cy="369332"/>
          </a:xfrm>
          <a:prstGeom prst="rect">
            <a:avLst/>
          </a:prstGeom>
          <a:noFill/>
        </p:spPr>
        <p:txBody>
          <a:bodyPr wrap="square" rtlCol="0">
            <a:spAutoFit/>
          </a:bodyPr>
          <a:lstStyle/>
          <a:p>
            <a:pPr algn="ctr"/>
            <a:r>
              <a:rPr lang="en-AU" dirty="0" smtClean="0">
                <a:solidFill>
                  <a:schemeClr val="bg2">
                    <a:lumMod val="10000"/>
                  </a:schemeClr>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Released by </a:t>
            </a:r>
            <a:r>
              <a:rPr lang="en-AU" dirty="0" err="1" smtClean="0">
                <a:solidFill>
                  <a:schemeClr val="bg2">
                    <a:lumMod val="10000"/>
                  </a:schemeClr>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SciencePoint</a:t>
            </a:r>
            <a:r>
              <a:rPr lang="en-AU" dirty="0" smtClean="0">
                <a:solidFill>
                  <a:schemeClr val="bg2">
                    <a:lumMod val="10000"/>
                  </a:schemeClr>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 under</a:t>
            </a:r>
            <a:endParaRPr lang="en-AU" dirty="0">
              <a:solidFill>
                <a:schemeClr val="bg2">
                  <a:lumMod val="10000"/>
                </a:schemeClr>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endParaRPr>
          </a:p>
        </p:txBody>
      </p:sp>
      <p:pic>
        <p:nvPicPr>
          <p:cNvPr id="1029" name="Picture 5" descr="image">
            <a:hlinkClick r:id="" action="ppaction://macro?name=HideImag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401" y="4246526"/>
            <a:ext cx="1090612" cy="3727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1631581" y="4576860"/>
            <a:ext cx="59422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Attribution - </a:t>
            </a:r>
            <a:r>
              <a:rPr kumimoji="0" lang="en-US" sz="1600" b="1" i="0" u="none" strike="noStrike" cap="none" normalizeH="0" baseline="0" dirty="0" err="1"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NonCommercial</a:t>
            </a:r>
            <a:r>
              <a:rPr kumimoji="0" lang="en-US" sz="1600" b="1"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 - Share Alike</a:t>
            </a:r>
            <a:br>
              <a:rPr kumimoji="0" lang="en-US" sz="1600" b="1"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br>
            <a:r>
              <a:rPr kumimoji="0" lang="en-US" sz="1600" b="1" i="1"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CC BY-NC-SA</a:t>
            </a:r>
            <a:endParaRPr kumimoji="0" lang="en-US" sz="1600" b="1"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This </a:t>
            </a:r>
            <a:r>
              <a:rPr kumimoji="0" lang="en-US" sz="1600" b="0" i="0" u="none" strike="noStrike" cap="none" normalizeH="0" baseline="0" dirty="0" err="1"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licence</a:t>
            </a:r>
            <a:r>
              <a:rPr kumimoji="0" lang="en-US" sz="1600" b="0" i="0" u="none" strike="noStrike" cap="none" normalizeH="0" baseline="0" dirty="0" smtClean="0">
                <a:ln>
                  <a:noFill/>
                </a:ln>
                <a:solidFill>
                  <a:schemeClr val="tx1"/>
                </a:solidFill>
                <a:effectLst>
                  <a:outerShdw dist="12700" dir="5400000" algn="t" rotWithShape="0">
                    <a:schemeClr val="bg2">
                      <a:alpha val="80000"/>
                    </a:schemeClr>
                  </a:outerShdw>
                </a:effectLst>
                <a:latin typeface="Arial" panose="020B0604020202020204" pitchFamily="34" charset="0"/>
                <a:cs typeface="Arial" panose="020B0604020202020204" pitchFamily="34" charset="0"/>
              </a:rPr>
              <a:t> lets others distribute, remix and build upon the work, but only if it is for non-commercial purposes, they credit the original creator/s (and any other nominated parties) and they license their derivative works under the same terms.</a:t>
            </a:r>
          </a:p>
        </p:txBody>
      </p:sp>
      <p:sp>
        <p:nvSpPr>
          <p:cNvPr id="15" name="TextBox 14"/>
          <p:cNvSpPr txBox="1"/>
          <p:nvPr/>
        </p:nvSpPr>
        <p:spPr>
          <a:xfrm>
            <a:off x="3443074" y="534329"/>
            <a:ext cx="2319266" cy="387286"/>
          </a:xfrm>
          <a:prstGeom prst="rect">
            <a:avLst/>
          </a:prstGeom>
          <a:noFill/>
        </p:spPr>
        <p:txBody>
          <a:bodyPr wrap="square" rtlCol="0">
            <a:spAutoFit/>
          </a:bodyPr>
          <a:lstStyle/>
          <a:p>
            <a:pPr algn="ctr">
              <a:lnSpc>
                <a:spcPts val="2300"/>
              </a:lnSpc>
            </a:pPr>
            <a:r>
              <a:rPr lang="en-AU" sz="28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ABOUT</a:t>
            </a:r>
            <a:endParaRPr lang="en-AU" sz="28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endParaRPr>
          </a:p>
        </p:txBody>
      </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3517" y="2887256"/>
            <a:ext cx="1518381" cy="408000"/>
          </a:xfrm>
          <a:prstGeom prst="rect">
            <a:avLst/>
          </a:prstGeom>
          <a:effectLst>
            <a:outerShdw dist="12700" dir="5400000" algn="tl" rotWithShape="0">
              <a:schemeClr val="bg1">
                <a:lumMod val="95000"/>
                <a:alpha val="40000"/>
              </a:schemeClr>
            </a:outerShdw>
          </a:effectLst>
        </p:spPr>
      </p:pic>
      <p:pic>
        <p:nvPicPr>
          <p:cNvPr id="1026" name="Picture 2" descr="TeachersPayTeachers  - Lesson Plans,Teaching Materials and Other Teacher-Created Resources">
            <a:hlinkClick r:id="rId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281" y="1796924"/>
            <a:ext cx="3752852" cy="825501"/>
          </a:xfrm>
          <a:prstGeom prst="rect">
            <a:avLst/>
          </a:prstGeom>
          <a:noFill/>
          <a:effectLst>
            <a:outerShdw blurRad="12700" dist="12700" dir="5400000" algn="t" rotWithShape="0">
              <a:schemeClr val="bg2">
                <a:alpha val="40000"/>
              </a:scheme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792006" y="3206234"/>
            <a:ext cx="1683474" cy="400110"/>
          </a:xfrm>
          <a:prstGeom prst="rect">
            <a:avLst/>
          </a:prstGeom>
        </p:spPr>
        <p:txBody>
          <a:bodyPr wrap="none">
            <a:spAutoFit/>
          </a:bodyPr>
          <a:lstStyle/>
          <a:p>
            <a:r>
              <a:rPr lang="en-AU" sz="20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SciencePoint</a:t>
            </a:r>
            <a:endParaRPr lang="en-A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35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681288" y="357482"/>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Battery"/>
          <p:cNvGrpSpPr/>
          <p:nvPr/>
        </p:nvGrpSpPr>
        <p:grpSpPr>
          <a:xfrm>
            <a:off x="5521708" y="4229571"/>
            <a:ext cx="409222" cy="1016000"/>
            <a:chOff x="1298222" y="3654778"/>
            <a:chExt cx="409222" cy="762000"/>
          </a:xfrm>
        </p:grpSpPr>
        <p:sp>
          <p:nvSpPr>
            <p:cNvPr id="20" name="Rectangle 19"/>
            <p:cNvSpPr/>
            <p:nvPr/>
          </p:nvSpPr>
          <p:spPr>
            <a:xfrm>
              <a:off x="1298222" y="3838222"/>
              <a:ext cx="183445" cy="4092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1" name="Rectangle 20"/>
            <p:cNvSpPr/>
            <p:nvPr/>
          </p:nvSpPr>
          <p:spPr>
            <a:xfrm>
              <a:off x="1636889" y="3654778"/>
              <a:ext cx="70555"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34" name="Straight Connector 33"/>
          <p:cNvCxnSpPr/>
          <p:nvPr/>
        </p:nvCxnSpPr>
        <p:spPr>
          <a:xfrm flipH="1">
            <a:off x="4039661" y="2223911"/>
            <a:ext cx="7704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39658" y="2197571"/>
            <a:ext cx="0" cy="2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20608" y="4746977"/>
            <a:ext cx="15011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911881" y="4737571"/>
            <a:ext cx="150033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412214" y="4216520"/>
            <a:ext cx="0" cy="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398103" y="2216033"/>
            <a:ext cx="0" cy="620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987219" y="2221559"/>
            <a:ext cx="2424996"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Switch On"/>
          <p:cNvGrpSpPr/>
          <p:nvPr/>
        </p:nvGrpSpPr>
        <p:grpSpPr>
          <a:xfrm>
            <a:off x="7235145" y="2775190"/>
            <a:ext cx="324001" cy="1456648"/>
            <a:chOff x="6990644" y="1916292"/>
            <a:chExt cx="248356" cy="1092486"/>
          </a:xfrm>
        </p:grpSpPr>
        <p:cxnSp>
          <p:nvCxnSpPr>
            <p:cNvPr id="26" name="Straight Connector 2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6990644" y="2765778"/>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4" name="Oval 23"/>
            <p:cNvSpPr/>
            <p:nvPr/>
          </p:nvSpPr>
          <p:spPr>
            <a:xfrm>
              <a:off x="6990644" y="1916292"/>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59" name="Switch Off"/>
          <p:cNvGrpSpPr/>
          <p:nvPr/>
        </p:nvGrpSpPr>
        <p:grpSpPr>
          <a:xfrm>
            <a:off x="7235148" y="2775190"/>
            <a:ext cx="720001" cy="1452500"/>
            <a:chOff x="7526866" y="3008492"/>
            <a:chExt cx="524934" cy="1089375"/>
          </a:xfrm>
        </p:grpSpPr>
        <p:cxnSp>
          <p:nvCxnSpPr>
            <p:cNvPr id="55" name="Straight Connector 54"/>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526867" y="3857978"/>
              <a:ext cx="236220" cy="23988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57" name="Oval 56"/>
            <p:cNvSpPr/>
            <p:nvPr/>
          </p:nvSpPr>
          <p:spPr>
            <a:xfrm>
              <a:off x="7526866" y="3008492"/>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7" name="TextBox 6"/>
          <p:cNvSpPr txBox="1"/>
          <p:nvPr/>
        </p:nvSpPr>
        <p:spPr>
          <a:xfrm>
            <a:off x="223526" y="1706333"/>
            <a:ext cx="2321782" cy="2031325"/>
          </a:xfrm>
          <a:prstGeom prst="rect">
            <a:avLst/>
          </a:prstGeom>
          <a:noFill/>
        </p:spPr>
        <p:txBody>
          <a:bodyPr wrap="square" rtlCol="0">
            <a:spAutoFit/>
          </a:bodyPr>
          <a:lstStyle/>
          <a:p>
            <a:r>
              <a:rPr lang="en-AU" dirty="0">
                <a:solidFill>
                  <a:schemeClr val="bg2"/>
                </a:solidFill>
                <a:latin typeface="Myriad Pro Cond" pitchFamily="34" charset="0"/>
              </a:rPr>
              <a:t>A series circuit is a circuit where there is only one path from the source through all of the loads and back to the source. This means that all of the current in the circuit must flow through all of the loads.</a:t>
            </a:r>
          </a:p>
        </p:txBody>
      </p:sp>
      <p:sp>
        <p:nvSpPr>
          <p:cNvPr id="58" name="TextBox 57"/>
          <p:cNvSpPr txBox="1"/>
          <p:nvPr/>
        </p:nvSpPr>
        <p:spPr>
          <a:xfrm>
            <a:off x="226041" y="254775"/>
            <a:ext cx="2378466" cy="977191"/>
          </a:xfrm>
          <a:prstGeom prst="rect">
            <a:avLst/>
          </a:prstGeom>
          <a:noFill/>
        </p:spPr>
        <p:txBody>
          <a:bodyPr wrap="square" rtlCol="0">
            <a:spAutoFit/>
          </a:bodyPr>
          <a:lstStyle/>
          <a:p>
            <a:pPr>
              <a:lnSpc>
                <a:spcPts val="2300"/>
              </a:lnSpc>
            </a:pP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ELECTRICALCIRCUITS</a:t>
            </a:r>
          </a:p>
          <a:p>
            <a:pPr>
              <a:lnSpc>
                <a:spcPts val="2300"/>
              </a:lnSpc>
            </a:pPr>
            <a:r>
              <a:rPr lang="en-AU" sz="2400" b="1" dirty="0" smtClean="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rPr>
              <a:t>SERIES</a:t>
            </a:r>
            <a:endParaRPr lang="en-AU" sz="2400" b="1" dirty="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endParaRPr>
          </a:p>
        </p:txBody>
      </p:sp>
      <p:pic>
        <p:nvPicPr>
          <p:cNvPr id="3" name="GlobeO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999" y="1897044"/>
            <a:ext cx="660318" cy="647619"/>
          </a:xfrm>
          <a:prstGeom prst="rect">
            <a:avLst/>
          </a:prstGeom>
        </p:spPr>
      </p:pic>
      <p:pic>
        <p:nvPicPr>
          <p:cNvPr id="68" name="GlobeOn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777" y="1897044"/>
            <a:ext cx="660318" cy="647619"/>
          </a:xfrm>
          <a:prstGeom prst="rect">
            <a:avLst/>
          </a:prstGeom>
        </p:spPr>
      </p:pic>
      <p:pic>
        <p:nvPicPr>
          <p:cNvPr id="69" name="GlobeOn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889" y="1906758"/>
            <a:ext cx="660318" cy="647619"/>
          </a:xfrm>
          <a:prstGeom prst="rect">
            <a:avLst/>
          </a:prstGeom>
        </p:spPr>
      </p:pic>
      <p:pic>
        <p:nvPicPr>
          <p:cNvPr id="2" name="GlobeOff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999" y="1897044"/>
            <a:ext cx="660318" cy="647619"/>
          </a:xfrm>
          <a:prstGeom prst="rect">
            <a:avLst/>
          </a:prstGeom>
        </p:spPr>
      </p:pic>
      <p:pic>
        <p:nvPicPr>
          <p:cNvPr id="60" name="GlobeOff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777" y="1897044"/>
            <a:ext cx="660318" cy="647619"/>
          </a:xfrm>
          <a:prstGeom prst="rect">
            <a:avLst/>
          </a:prstGeom>
        </p:spPr>
      </p:pic>
      <p:pic>
        <p:nvPicPr>
          <p:cNvPr id="61" name="GlobeOff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889" y="1906758"/>
            <a:ext cx="660318" cy="647619"/>
          </a:xfrm>
          <a:prstGeom prst="rect">
            <a:avLst/>
          </a:prstGeom>
        </p:spPr>
      </p:pic>
      <p:grpSp>
        <p:nvGrpSpPr>
          <p:cNvPr id="80" name="Teacher Guide"/>
          <p:cNvGrpSpPr/>
          <p:nvPr/>
        </p:nvGrpSpPr>
        <p:grpSpPr>
          <a:xfrm>
            <a:off x="162541" y="1778000"/>
            <a:ext cx="2484556" cy="3251200"/>
            <a:chOff x="226041" y="1778000"/>
            <a:chExt cx="2484556" cy="3251200"/>
          </a:xfrm>
        </p:grpSpPr>
        <p:grpSp>
          <p:nvGrpSpPr>
            <p:cNvPr id="83" name="Group 82"/>
            <p:cNvGrpSpPr/>
            <p:nvPr/>
          </p:nvGrpSpPr>
          <p:grpSpPr>
            <a:xfrm>
              <a:off x="226041" y="1778000"/>
              <a:ext cx="2484556" cy="3251200"/>
              <a:chOff x="226041" y="1778000"/>
              <a:chExt cx="2484556" cy="3251200"/>
            </a:xfrm>
          </p:grpSpPr>
          <p:sp>
            <p:nvSpPr>
              <p:cNvPr id="85" name="Rectangle 84"/>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4" name="TextBox 83"/>
            <p:cNvSpPr txBox="1"/>
            <p:nvPr/>
          </p:nvSpPr>
          <p:spPr>
            <a:xfrm>
              <a:off x="260475" y="1803512"/>
              <a:ext cx="2161688" cy="2092881"/>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14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light switch to turn the globe on and off.</a:t>
              </a:r>
            </a:p>
            <a:p>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page to display text.</a:t>
              </a:r>
              <a:endParaRPr lang="en-AU" sz="1400" dirty="0">
                <a:latin typeface="Arial" panose="020B0604020202020204" pitchFamily="34" charset="0"/>
                <a:cs typeface="Arial" panose="020B0604020202020204" pitchFamily="34" charset="0"/>
              </a:endParaRPr>
            </a:p>
            <a:p>
              <a:endParaRPr lang="en-AU" dirty="0"/>
            </a:p>
          </p:txBody>
        </p:sp>
      </p:grpSp>
      <p:sp>
        <p:nvSpPr>
          <p:cNvPr id="88"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89"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9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9"/>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nodeType="after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60"/>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nodeType="afterEffect">
                                  <p:stCondLst>
                                    <p:cond delay="0"/>
                                  </p:stCondLst>
                                  <p:childTnLst>
                                    <p:set>
                                      <p:cBhvr>
                                        <p:cTn id="24"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nodeType="withEffect">
                                  <p:stCondLst>
                                    <p:cond delay="0"/>
                                  </p:stCondLst>
                                  <p:childTnLst>
                                    <p:set>
                                      <p:cBhvr>
                                        <p:cTn id="29" dur="1" fill="hold">
                                          <p:stCondLst>
                                            <p:cond delay="0"/>
                                          </p:stCondLst>
                                        </p:cTn>
                                        <p:tgtEl>
                                          <p:spTgt spid="30"/>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89"/>
                    </p:tgtEl>
                  </p:cond>
                </p:stCondLst>
                <p:endSync evt="end" delay="0">
                  <p:rtn val="all"/>
                </p:endSync>
                <p:childTnLst>
                  <p:par>
                    <p:cTn id="39" fill="hold">
                      <p:stCondLst>
                        <p:cond delay="0"/>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Scale>
                                      <p:cBhvr>
                                        <p:cTn id="43"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80"/>
                                        </p:tgtEl>
                                        <p:attrNameLst>
                                          <p:attrName>ppt_x</p:attrName>
                                          <p:attrName>ppt_y</p:attrName>
                                        </p:attrNameLst>
                                      </p:cBhvr>
                                    </p:animMotion>
                                    <p:animEffect transition="in" filter="fade">
                                      <p:cBhvr>
                                        <p:cTn id="45" dur="1000"/>
                                        <p:tgtEl>
                                          <p:spTgt spid="80"/>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50" restart="whenNotActive" fill="hold" evtFilter="cancelBubble" nodeType="interactiveSeq">
                <p:stCondLst>
                  <p:cond evt="onClick" delay="0">
                    <p:tgtEl>
                      <p:spTgt spid="88"/>
                    </p:tgtEl>
                  </p:cond>
                </p:stCondLst>
                <p:endSync evt="end" delay="0">
                  <p:rtn val="all"/>
                </p:endSync>
                <p:childTnLst>
                  <p:par>
                    <p:cTn id="51" fill="hold">
                      <p:stCondLst>
                        <p:cond delay="0"/>
                      </p:stCondLst>
                      <p:childTnLst>
                        <p:par>
                          <p:cTn id="52" fill="hold">
                            <p:stCondLst>
                              <p:cond delay="0"/>
                            </p:stCondLst>
                            <p:childTnLst>
                              <p:par>
                                <p:cTn id="53" presetID="52" presetClass="exit" presetSubtype="0" fill="hold" nodeType="clickEffect">
                                  <p:stCondLst>
                                    <p:cond delay="0"/>
                                  </p:stCondLst>
                                  <p:childTnLst>
                                    <p:animScale>
                                      <p:cBhvr>
                                        <p:cTn id="54" dur="1000" accel="50000">
                                          <p:stCondLst>
                                            <p:cond delay="0"/>
                                          </p:stCondLst>
                                        </p:cTn>
                                        <p:tgtEl>
                                          <p:spTgt spid="8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80"/>
                                        </p:tgtEl>
                                        <p:attrNameLst>
                                          <p:attrName>ppt_x</p:attrName>
                                          <p:attrName>ppt_y</p:attrName>
                                        </p:attrNameLst>
                                      </p:cBhvr>
                                    </p:animMotion>
                                    <p:animEffect transition="out" filter="fade">
                                      <p:cBhvr>
                                        <p:cTn id="56" dur="1000"/>
                                        <p:tgtEl>
                                          <p:spTgt spid="80"/>
                                        </p:tgtEl>
                                      </p:cBhvr>
                                    </p:animEffect>
                                    <p:set>
                                      <p:cBhvr>
                                        <p:cTn id="57" dur="1" fill="hold">
                                          <p:stCondLst>
                                            <p:cond delay="999"/>
                                          </p:stCondLst>
                                        </p:cTn>
                                        <p:tgtEl>
                                          <p:spTgt spid="8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childTnLst>
        </p:cTn>
      </p:par>
    </p:tnLst>
    <p:bldLst>
      <p:bldP spid="7" grpId="0"/>
      <p:bldP spid="88" grpId="0"/>
      <p:bldP spid="88" grpId="1"/>
      <p:bldP spid="89" grpId="0"/>
      <p:bldP spid="8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48241" y="254775"/>
            <a:ext cx="2556266" cy="1567096"/>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DIFFERENCES</a:t>
            </a:r>
            <a:r>
              <a:rPr lang="en-AU" sz="2400" b="1" dirty="0" smtClean="0">
                <a:ln w="3175">
                  <a:noFill/>
                </a:ln>
                <a:effectLst>
                  <a:outerShdw dist="12700" dir="5400000" algn="t" rotWithShape="0">
                    <a:schemeClr val="bg1">
                      <a:lumMod val="85000"/>
                      <a:alpha val="80000"/>
                    </a:schemeClr>
                  </a:outerShdw>
                </a:effectLst>
                <a:latin typeface="Arial Black" panose="020B0A04020102020204" pitchFamily="34" charset="0"/>
              </a:rPr>
              <a:t> BETWEEN SERIES &amp; PARALLEL CIRCUITS</a:t>
            </a:r>
            <a:endParaRPr lang="en-AU" sz="2400" b="1" dirty="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endParaRPr>
          </a:p>
        </p:txBody>
      </p:sp>
      <p:grpSp>
        <p:nvGrpSpPr>
          <p:cNvPr id="150" name="Battery"/>
          <p:cNvGrpSpPr/>
          <p:nvPr/>
        </p:nvGrpSpPr>
        <p:grpSpPr>
          <a:xfrm>
            <a:off x="5509008" y="2216621"/>
            <a:ext cx="409222" cy="1016000"/>
            <a:chOff x="1298222" y="3654778"/>
            <a:chExt cx="409222" cy="762000"/>
          </a:xfrm>
        </p:grpSpPr>
        <p:sp>
          <p:nvSpPr>
            <p:cNvPr id="151" name="Rectangle 150"/>
            <p:cNvSpPr/>
            <p:nvPr/>
          </p:nvSpPr>
          <p:spPr>
            <a:xfrm>
              <a:off x="1298222" y="3838222"/>
              <a:ext cx="183445" cy="4092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3" name="Rectangle 152"/>
            <p:cNvSpPr/>
            <p:nvPr/>
          </p:nvSpPr>
          <p:spPr>
            <a:xfrm>
              <a:off x="1636889" y="3654778"/>
              <a:ext cx="70555"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154" name="Straight Connector 153"/>
          <p:cNvCxnSpPr/>
          <p:nvPr/>
        </p:nvCxnSpPr>
        <p:spPr>
          <a:xfrm flipH="1">
            <a:off x="4039661" y="833261"/>
            <a:ext cx="7704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4039658" y="806921"/>
            <a:ext cx="0" cy="1908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4007908" y="2734027"/>
            <a:ext cx="15011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11881" y="2724621"/>
            <a:ext cx="150033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7412214" y="2419470"/>
            <a:ext cx="0" cy="324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7398103" y="825383"/>
            <a:ext cx="0" cy="432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4987219" y="830909"/>
            <a:ext cx="2424996"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1" name="Switch On"/>
          <p:cNvGrpSpPr/>
          <p:nvPr/>
        </p:nvGrpSpPr>
        <p:grpSpPr>
          <a:xfrm>
            <a:off x="7235145" y="1067040"/>
            <a:ext cx="324001" cy="1456648"/>
            <a:chOff x="6990644" y="1916292"/>
            <a:chExt cx="248356" cy="1092486"/>
          </a:xfrm>
        </p:grpSpPr>
        <p:cxnSp>
          <p:nvCxnSpPr>
            <p:cNvPr id="163" name="Straight Connector 162"/>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4" name="Oval 163"/>
            <p:cNvSpPr/>
            <p:nvPr/>
          </p:nvSpPr>
          <p:spPr>
            <a:xfrm>
              <a:off x="6990644" y="2765778"/>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65" name="Oval 164"/>
            <p:cNvSpPr/>
            <p:nvPr/>
          </p:nvSpPr>
          <p:spPr>
            <a:xfrm>
              <a:off x="6990644" y="1916292"/>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66" name="Switch Off"/>
          <p:cNvGrpSpPr/>
          <p:nvPr/>
        </p:nvGrpSpPr>
        <p:grpSpPr>
          <a:xfrm>
            <a:off x="7235148" y="1067040"/>
            <a:ext cx="720001" cy="1452500"/>
            <a:chOff x="7526866" y="3008492"/>
            <a:chExt cx="524934" cy="1089375"/>
          </a:xfrm>
        </p:grpSpPr>
        <p:cxnSp>
          <p:nvCxnSpPr>
            <p:cNvPr id="167" name="Straight Connector 166"/>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7526867" y="3857978"/>
              <a:ext cx="236220" cy="23988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69" name="Oval 168"/>
            <p:cNvSpPr/>
            <p:nvPr/>
          </p:nvSpPr>
          <p:spPr>
            <a:xfrm>
              <a:off x="7526866" y="3008492"/>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pic>
        <p:nvPicPr>
          <p:cNvPr id="170" name="GlobeO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627" y="507453"/>
            <a:ext cx="660318" cy="647619"/>
          </a:xfrm>
          <a:prstGeom prst="rect">
            <a:avLst/>
          </a:prstGeom>
        </p:spPr>
      </p:pic>
      <p:pic>
        <p:nvPicPr>
          <p:cNvPr id="171" name="GlobeOn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818" y="515716"/>
            <a:ext cx="660318" cy="647619"/>
          </a:xfrm>
          <a:prstGeom prst="rect">
            <a:avLst/>
          </a:prstGeom>
        </p:spPr>
      </p:pic>
      <p:pic>
        <p:nvPicPr>
          <p:cNvPr id="172" name="GlobeOn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546" y="517056"/>
            <a:ext cx="660318" cy="647619"/>
          </a:xfrm>
          <a:prstGeom prst="rect">
            <a:avLst/>
          </a:prstGeom>
        </p:spPr>
      </p:pic>
      <p:pic>
        <p:nvPicPr>
          <p:cNvPr id="37" name="SGlobeDull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546" y="517921"/>
            <a:ext cx="660318" cy="647619"/>
          </a:xfrm>
          <a:prstGeom prst="rect">
            <a:avLst/>
          </a:prstGeom>
        </p:spPr>
      </p:pic>
      <p:pic>
        <p:nvPicPr>
          <p:cNvPr id="217" name="SGlobeDull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499" y="520939"/>
            <a:ext cx="660318" cy="647619"/>
          </a:xfrm>
          <a:prstGeom prst="rect">
            <a:avLst/>
          </a:prstGeom>
        </p:spPr>
      </p:pic>
      <p:pic>
        <p:nvPicPr>
          <p:cNvPr id="218" name="SGlobeDull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27" y="509451"/>
            <a:ext cx="660318" cy="647619"/>
          </a:xfrm>
          <a:prstGeom prst="rect">
            <a:avLst/>
          </a:prstGeom>
        </p:spPr>
      </p:pic>
      <p:pic>
        <p:nvPicPr>
          <p:cNvPr id="173" name="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627" y="507453"/>
            <a:ext cx="660318" cy="647619"/>
          </a:xfrm>
          <a:prstGeom prst="rect">
            <a:avLst/>
          </a:prstGeom>
        </p:spPr>
      </p:pic>
      <p:pic>
        <p:nvPicPr>
          <p:cNvPr id="174" name="GlobeOff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818" y="515716"/>
            <a:ext cx="660318" cy="647619"/>
          </a:xfrm>
          <a:prstGeom prst="rect">
            <a:avLst/>
          </a:prstGeom>
        </p:spPr>
      </p:pic>
      <p:pic>
        <p:nvPicPr>
          <p:cNvPr id="175" name="GlobeOff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46" y="517056"/>
            <a:ext cx="660318" cy="647619"/>
          </a:xfrm>
          <a:prstGeom prst="rect">
            <a:avLst/>
          </a:prstGeom>
        </p:spPr>
      </p:pic>
      <p:grpSp>
        <p:nvGrpSpPr>
          <p:cNvPr id="176" name="Battery"/>
          <p:cNvGrpSpPr/>
          <p:nvPr/>
        </p:nvGrpSpPr>
        <p:grpSpPr>
          <a:xfrm>
            <a:off x="6554227" y="5166077"/>
            <a:ext cx="409222" cy="1016000"/>
            <a:chOff x="1298222" y="3654778"/>
            <a:chExt cx="409222" cy="762000"/>
          </a:xfrm>
        </p:grpSpPr>
        <p:sp>
          <p:nvSpPr>
            <p:cNvPr id="177" name="Rectangle 176"/>
            <p:cNvSpPr/>
            <p:nvPr/>
          </p:nvSpPr>
          <p:spPr>
            <a:xfrm>
              <a:off x="1298222" y="3838222"/>
              <a:ext cx="183445" cy="4092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78" name="Rectangle 177"/>
            <p:cNvSpPr/>
            <p:nvPr/>
          </p:nvSpPr>
          <p:spPr>
            <a:xfrm>
              <a:off x="1636889" y="3654778"/>
              <a:ext cx="70555"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179" name="Straight Connector 178"/>
          <p:cNvCxnSpPr/>
          <p:nvPr/>
        </p:nvCxnSpPr>
        <p:spPr>
          <a:xfrm rot="16200000" flipH="1">
            <a:off x="4005207" y="40536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4039658" y="3531071"/>
            <a:ext cx="0" cy="216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H="1">
            <a:off x="4020609" y="5683484"/>
            <a:ext cx="2533619"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7412214" y="5134095"/>
            <a:ext cx="0" cy="5644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7398103" y="3540008"/>
            <a:ext cx="0" cy="620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4047192" y="3555059"/>
            <a:ext cx="3348000"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5" name="Switch On"/>
          <p:cNvGrpSpPr/>
          <p:nvPr/>
        </p:nvGrpSpPr>
        <p:grpSpPr>
          <a:xfrm>
            <a:off x="7235145" y="3841990"/>
            <a:ext cx="324001" cy="1456648"/>
            <a:chOff x="6990644" y="1916292"/>
            <a:chExt cx="248356" cy="1092486"/>
          </a:xfrm>
        </p:grpSpPr>
        <p:cxnSp>
          <p:nvCxnSpPr>
            <p:cNvPr id="186" name="Straight Connector 18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6990644" y="2765778"/>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88" name="Oval 187"/>
            <p:cNvSpPr/>
            <p:nvPr/>
          </p:nvSpPr>
          <p:spPr>
            <a:xfrm>
              <a:off x="6990644" y="1916292"/>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89" name="Switch Off"/>
          <p:cNvGrpSpPr/>
          <p:nvPr/>
        </p:nvGrpSpPr>
        <p:grpSpPr>
          <a:xfrm>
            <a:off x="7235148" y="3841990"/>
            <a:ext cx="720001" cy="1456648"/>
            <a:chOff x="7526866" y="3008492"/>
            <a:chExt cx="524934" cy="1092486"/>
          </a:xfrm>
        </p:grpSpPr>
        <p:cxnSp>
          <p:nvCxnSpPr>
            <p:cNvPr id="190" name="Straight Connector 189"/>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91" name="Oval 190"/>
            <p:cNvSpPr/>
            <p:nvPr/>
          </p:nvSpPr>
          <p:spPr>
            <a:xfrm>
              <a:off x="7526867" y="3857978"/>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92" name="Oval 191"/>
            <p:cNvSpPr/>
            <p:nvPr/>
          </p:nvSpPr>
          <p:spPr>
            <a:xfrm>
              <a:off x="7526866" y="3008492"/>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193" name="Straight Connector 192"/>
          <p:cNvCxnSpPr/>
          <p:nvPr/>
        </p:nvCxnSpPr>
        <p:spPr>
          <a:xfrm rot="16200000" flipH="1">
            <a:off x="4731281" y="4053652"/>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16200000" flipH="1">
            <a:off x="4005206" y="51484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6200000" flipH="1">
            <a:off x="4738571" y="515714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16200000" flipH="1">
            <a:off x="5458884" y="40536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H="1">
            <a:off x="5458881" y="51484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6923703" y="5675167"/>
            <a:ext cx="49803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99" name="PGlobeO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98810" y="4222446"/>
            <a:ext cx="660318" cy="647619"/>
          </a:xfrm>
          <a:prstGeom prst="rect">
            <a:avLst/>
          </a:prstGeom>
        </p:spPr>
      </p:pic>
      <p:pic>
        <p:nvPicPr>
          <p:cNvPr id="200" name="PGlobeOn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02619" y="4218232"/>
            <a:ext cx="660318" cy="647619"/>
          </a:xfrm>
          <a:prstGeom prst="rect">
            <a:avLst/>
          </a:prstGeom>
        </p:spPr>
      </p:pic>
      <p:pic>
        <p:nvPicPr>
          <p:cNvPr id="204" name="PGlobeOn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37742" y="4214223"/>
            <a:ext cx="660318" cy="647619"/>
          </a:xfrm>
          <a:prstGeom prst="rect">
            <a:avLst/>
          </a:prstGeom>
        </p:spPr>
      </p:pic>
      <p:pic>
        <p:nvPicPr>
          <p:cNvPr id="201" name="P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198810" y="4222446"/>
            <a:ext cx="660318" cy="647619"/>
          </a:xfrm>
          <a:prstGeom prst="rect">
            <a:avLst/>
          </a:prstGeom>
        </p:spPr>
      </p:pic>
      <p:pic>
        <p:nvPicPr>
          <p:cNvPr id="202" name="PGlobeOff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902619" y="4218232"/>
            <a:ext cx="660318" cy="647619"/>
          </a:xfrm>
          <a:prstGeom prst="rect">
            <a:avLst/>
          </a:prstGeom>
        </p:spPr>
      </p:pic>
      <p:pic>
        <p:nvPicPr>
          <p:cNvPr id="203" name="PGlobeOff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637742" y="4214223"/>
            <a:ext cx="660318" cy="647619"/>
          </a:xfrm>
          <a:prstGeom prst="rect">
            <a:avLst/>
          </a:prstGeom>
        </p:spPr>
      </p:pic>
      <p:pic>
        <p:nvPicPr>
          <p:cNvPr id="207" name="Spermanent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627" y="507453"/>
            <a:ext cx="660318" cy="647619"/>
          </a:xfrm>
          <a:prstGeom prst="rect">
            <a:avLst/>
          </a:prstGeom>
        </p:spPr>
      </p:pic>
      <p:pic>
        <p:nvPicPr>
          <p:cNvPr id="208" name="SPermanentGlobeOff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818" y="515716"/>
            <a:ext cx="660318" cy="647619"/>
          </a:xfrm>
          <a:prstGeom prst="rect">
            <a:avLst/>
          </a:prstGeom>
        </p:spPr>
      </p:pic>
      <p:pic>
        <p:nvPicPr>
          <p:cNvPr id="210" name="SPermanentGlobeOff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46" y="517056"/>
            <a:ext cx="660318" cy="647619"/>
          </a:xfrm>
          <a:prstGeom prst="rect">
            <a:avLst/>
          </a:prstGeom>
        </p:spPr>
      </p:pic>
      <p:pic>
        <p:nvPicPr>
          <p:cNvPr id="206" name="SBrokenGlob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546" y="517056"/>
            <a:ext cx="660318" cy="647619"/>
          </a:xfrm>
          <a:prstGeom prst="rect">
            <a:avLst/>
          </a:prstGeom>
        </p:spPr>
      </p:pic>
      <p:pic>
        <p:nvPicPr>
          <p:cNvPr id="205" name="SBrokenGlobe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2818" y="515716"/>
            <a:ext cx="660318" cy="647619"/>
          </a:xfrm>
          <a:prstGeom prst="rect">
            <a:avLst/>
          </a:prstGeom>
        </p:spPr>
      </p:pic>
      <p:pic>
        <p:nvPicPr>
          <p:cNvPr id="33" name="SBrokenGlobe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627" y="507453"/>
            <a:ext cx="660318" cy="647619"/>
          </a:xfrm>
          <a:prstGeom prst="rect">
            <a:avLst/>
          </a:prstGeom>
        </p:spPr>
      </p:pic>
      <p:pic>
        <p:nvPicPr>
          <p:cNvPr id="213" name="PBrokenGlobe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810" y="4222446"/>
            <a:ext cx="660318" cy="647619"/>
          </a:xfrm>
          <a:prstGeom prst="rect">
            <a:avLst/>
          </a:prstGeom>
        </p:spPr>
      </p:pic>
      <p:pic>
        <p:nvPicPr>
          <p:cNvPr id="211" name="PBrokenGlob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742" y="4214223"/>
            <a:ext cx="660318" cy="647619"/>
          </a:xfrm>
          <a:prstGeom prst="rect">
            <a:avLst/>
          </a:prstGeom>
        </p:spPr>
      </p:pic>
      <p:pic>
        <p:nvPicPr>
          <p:cNvPr id="212" name="PBrokenGlobe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619" y="4218232"/>
            <a:ext cx="660318" cy="647619"/>
          </a:xfrm>
          <a:prstGeom prst="rect">
            <a:avLst/>
          </a:prstGeom>
        </p:spPr>
      </p:pic>
      <p:sp>
        <p:nvSpPr>
          <p:cNvPr id="35" name="Reset"/>
          <p:cNvSpPr txBox="1"/>
          <p:nvPr/>
        </p:nvSpPr>
        <p:spPr>
          <a:xfrm>
            <a:off x="2782888" y="5710452"/>
            <a:ext cx="732893" cy="707886"/>
          </a:xfrm>
          <a:prstGeom prst="rect">
            <a:avLst/>
          </a:prstGeom>
          <a:noFill/>
        </p:spPr>
        <p:txBody>
          <a:bodyPr wrap="none" rtlCol="0">
            <a:spAutoFit/>
          </a:bodyPr>
          <a:lstStyle/>
          <a:p>
            <a:r>
              <a:rPr lang="en-AU" sz="4000" dirty="0" smtClean="0">
                <a:solidFill>
                  <a:srgbClr val="FF0000"/>
                </a:solidFill>
                <a:effectLst>
                  <a:outerShdw blurRad="38100" dist="38100" dir="2700000" algn="tl">
                    <a:srgbClr val="000000">
                      <a:alpha val="43137"/>
                    </a:srgbClr>
                  </a:outerShdw>
                </a:effectLst>
                <a:sym typeface="Wingdings"/>
              </a:rPr>
              <a:t></a:t>
            </a:r>
            <a:endParaRPr lang="en-AU" sz="4000" dirty="0">
              <a:solidFill>
                <a:srgbClr val="FF0000"/>
              </a:solidFill>
              <a:effectLst>
                <a:outerShdw blurRad="38100" dist="38100" dir="2700000" algn="tl">
                  <a:srgbClr val="000000">
                    <a:alpha val="43137"/>
                  </a:srgbClr>
                </a:outerShdw>
              </a:effectLst>
            </a:endParaRPr>
          </a:p>
        </p:txBody>
      </p:sp>
      <p:grpSp>
        <p:nvGrpSpPr>
          <p:cNvPr id="220" name="Teacher Guide"/>
          <p:cNvGrpSpPr/>
          <p:nvPr/>
        </p:nvGrpSpPr>
        <p:grpSpPr>
          <a:xfrm>
            <a:off x="162541" y="1778000"/>
            <a:ext cx="2484556" cy="3411054"/>
            <a:chOff x="226041" y="1778000"/>
            <a:chExt cx="2484556" cy="3411054"/>
          </a:xfrm>
        </p:grpSpPr>
        <p:grpSp>
          <p:nvGrpSpPr>
            <p:cNvPr id="221" name="Group 220"/>
            <p:cNvGrpSpPr/>
            <p:nvPr/>
          </p:nvGrpSpPr>
          <p:grpSpPr>
            <a:xfrm>
              <a:off x="226041" y="1778000"/>
              <a:ext cx="2484556" cy="3251200"/>
              <a:chOff x="226041" y="1778000"/>
              <a:chExt cx="2484556" cy="3251200"/>
            </a:xfrm>
          </p:grpSpPr>
          <p:sp>
            <p:nvSpPr>
              <p:cNvPr id="223" name="Rectangle 222"/>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Rectangle 223"/>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Rectangle 224"/>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22" name="TextBox 221"/>
            <p:cNvSpPr txBox="1"/>
            <p:nvPr/>
          </p:nvSpPr>
          <p:spPr>
            <a:xfrm>
              <a:off x="260475" y="1803512"/>
              <a:ext cx="2161688" cy="3385542"/>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light switches to turn the globes on and off.</a:t>
              </a:r>
            </a:p>
            <a:p>
              <a:r>
                <a:rPr lang="en-AU" sz="1400" dirty="0" smtClean="0">
                  <a:latin typeface="Arial" panose="020B0604020202020204" pitchFamily="34" charset="0"/>
                  <a:cs typeface="Arial" panose="020B0604020202020204" pitchFamily="34" charset="0"/>
                </a:rPr>
                <a:t>Note the relative brightness</a:t>
              </a:r>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of globes.</a:t>
              </a:r>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an </a:t>
              </a:r>
              <a:r>
                <a:rPr lang="en-AU" sz="1400" b="1" dirty="0" smtClean="0">
                  <a:solidFill>
                    <a:srgbClr val="FF0000"/>
                  </a:solidFill>
                  <a:latin typeface="Arial" panose="020B0604020202020204" pitchFamily="34" charset="0"/>
                  <a:cs typeface="Arial" panose="020B0604020202020204" pitchFamily="34" charset="0"/>
                </a:rPr>
                <a:t>illuminated</a:t>
              </a:r>
              <a:r>
                <a:rPr lang="en-AU" sz="1400" dirty="0" smtClean="0">
                  <a:solidFill>
                    <a:srgbClr val="FF0000"/>
                  </a:solidFill>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globe to “break” it. Note the effect.</a:t>
              </a:r>
            </a:p>
            <a:p>
              <a:r>
                <a:rPr lang="en-AU" sz="1400" dirty="0" smtClean="0">
                  <a:latin typeface="Arial" panose="020B0604020202020204" pitchFamily="34" charset="0"/>
                  <a:cs typeface="Arial" panose="020B0604020202020204" pitchFamily="34" charset="0"/>
                </a:rPr>
                <a:t>Click red arrow to reset (repair globes).</a:t>
              </a:r>
            </a:p>
            <a:p>
              <a:r>
                <a:rPr lang="en-AU" sz="1400" dirty="0" smtClean="0">
                  <a:latin typeface="Arial" panose="020B0604020202020204" pitchFamily="34" charset="0"/>
                  <a:cs typeface="Arial" panose="020B0604020202020204" pitchFamily="34" charset="0"/>
                </a:rPr>
                <a:t>Click elsewhere to proceed to next slide.</a:t>
              </a:r>
            </a:p>
            <a:p>
              <a:endParaRPr lang="en-AU" dirty="0"/>
            </a:p>
          </p:txBody>
        </p:sp>
      </p:grpSp>
      <p:sp>
        <p:nvSpPr>
          <p:cNvPr id="226"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227"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89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500"/>
                                        <p:tgtEl>
                                          <p:spTgt spid="176"/>
                                        </p:tgtEl>
                                      </p:cBhvr>
                                    </p:animEffect>
                                  </p:childTnLst>
                                </p:cTn>
                              </p:par>
                              <p:par>
                                <p:cTn id="11" presetID="10"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0"/>
                                  </p:stCondLst>
                                  <p:childTnLst>
                                    <p:set>
                                      <p:cBhvr>
                                        <p:cTn id="18" dur="1" fill="hold">
                                          <p:stCondLst>
                                            <p:cond delay="0"/>
                                          </p:stCondLst>
                                        </p:cTn>
                                        <p:tgtEl>
                                          <p:spTgt spid="182"/>
                                        </p:tgtEl>
                                        <p:attrNameLst>
                                          <p:attrName>style.visibility</p:attrName>
                                        </p:attrNameLst>
                                      </p:cBhvr>
                                      <p:to>
                                        <p:strVal val="visible"/>
                                      </p:to>
                                    </p:set>
                                    <p:animEffect transition="in" filter="fade">
                                      <p:cBhvr>
                                        <p:cTn id="19" dur="500"/>
                                        <p:tgtEl>
                                          <p:spTgt spid="182"/>
                                        </p:tgtEl>
                                      </p:cBhvr>
                                    </p:animEffect>
                                  </p:childTnLst>
                                </p:cTn>
                              </p:par>
                              <p:par>
                                <p:cTn id="20" presetID="10"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500"/>
                                        <p:tgtEl>
                                          <p:spTgt spid="181"/>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par>
                                <p:cTn id="26" presetID="10" presetClass="entr" presetSubtype="0" fill="hold" nodeType="withEffect">
                                  <p:stCondLst>
                                    <p:cond delay="0"/>
                                  </p:stCondLst>
                                  <p:childTnLst>
                                    <p:set>
                                      <p:cBhvr>
                                        <p:cTn id="27" dur="1" fill="hold">
                                          <p:stCondLst>
                                            <p:cond delay="0"/>
                                          </p:stCondLst>
                                        </p:cTn>
                                        <p:tgtEl>
                                          <p:spTgt spid="179"/>
                                        </p:tgtEl>
                                        <p:attrNameLst>
                                          <p:attrName>style.visibility</p:attrName>
                                        </p:attrNameLst>
                                      </p:cBhvr>
                                      <p:to>
                                        <p:strVal val="visible"/>
                                      </p:to>
                                    </p:set>
                                    <p:animEffect transition="in" filter="fade">
                                      <p:cBhvr>
                                        <p:cTn id="28" dur="500"/>
                                        <p:tgtEl>
                                          <p:spTgt spid="179"/>
                                        </p:tgtEl>
                                      </p:cBhvr>
                                    </p:animEffect>
                                  </p:childTnLst>
                                </p:cTn>
                              </p:par>
                              <p:par>
                                <p:cTn id="29" presetID="10" presetClass="entr" presetSubtype="0"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500"/>
                                        <p:tgtEl>
                                          <p:spTgt spid="194"/>
                                        </p:tgtEl>
                                      </p:cBhvr>
                                    </p:animEffect>
                                  </p:childTnLst>
                                </p:cTn>
                              </p:par>
                              <p:par>
                                <p:cTn id="32" presetID="10" presetClass="entr" presetSubtype="0" fill="hold"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fade">
                                      <p:cBhvr>
                                        <p:cTn id="34" dur="500"/>
                                        <p:tgtEl>
                                          <p:spTgt spid="193"/>
                                        </p:tgtEl>
                                      </p:cBhvr>
                                    </p:animEffect>
                                  </p:childTnLst>
                                </p:cTn>
                              </p:par>
                              <p:par>
                                <p:cTn id="35" presetID="10" presetClass="entr" presetSubtype="0"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animEffect transition="in" filter="fade">
                                      <p:cBhvr>
                                        <p:cTn id="37" dur="500"/>
                                        <p:tgtEl>
                                          <p:spTgt spid="195"/>
                                        </p:tgtEl>
                                      </p:cBhvr>
                                    </p:animEffect>
                                  </p:childTnLst>
                                </p:cTn>
                              </p:par>
                              <p:par>
                                <p:cTn id="38" presetID="10" presetClass="entr" presetSubtype="0"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500"/>
                                        <p:tgtEl>
                                          <p:spTgt spid="196"/>
                                        </p:tgtEl>
                                      </p:cBhvr>
                                    </p:animEffect>
                                  </p:childTnLst>
                                </p:cTn>
                              </p:par>
                              <p:par>
                                <p:cTn id="41" presetID="10" presetClass="entr" presetSubtype="0" fill="hold" nodeType="with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fade">
                                      <p:cBhvr>
                                        <p:cTn id="43" dur="500"/>
                                        <p:tgtEl>
                                          <p:spTgt spid="197"/>
                                        </p:tgtEl>
                                      </p:cBhvr>
                                    </p:animEffect>
                                  </p:childTnLst>
                                </p:cTn>
                              </p:par>
                              <p:par>
                                <p:cTn id="44" presetID="10" presetClass="entr" presetSubtype="0" fill="hold" nodeType="with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6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66"/>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61"/>
                                        </p:tgtEl>
                                        <p:attrNameLst>
                                          <p:attrName>style.visibility</p:attrName>
                                        </p:attrNameLst>
                                      </p:cBhvr>
                                      <p:to>
                                        <p:strVal val="visible"/>
                                      </p:to>
                                    </p:set>
                                  </p:childTnLst>
                                </p:cTn>
                              </p:par>
                            </p:childTnLst>
                          </p:cTn>
                        </p:par>
                        <p:par>
                          <p:cTn id="54" fill="hold">
                            <p:stCondLst>
                              <p:cond delay="0"/>
                            </p:stCondLst>
                            <p:childTnLst>
                              <p:par>
                                <p:cTn id="55" presetID="1" presetClass="exit" presetSubtype="0" fill="hold" nodeType="afterEffect">
                                  <p:stCondLst>
                                    <p:cond delay="0"/>
                                  </p:stCondLst>
                                  <p:childTnLst>
                                    <p:set>
                                      <p:cBhvr>
                                        <p:cTn id="56" dur="1" fill="hold">
                                          <p:stCondLst>
                                            <p:cond delay="0"/>
                                          </p:stCondLst>
                                        </p:cTn>
                                        <p:tgtEl>
                                          <p:spTgt spid="173"/>
                                        </p:tgtEl>
                                        <p:attrNameLst>
                                          <p:attrName>style.visibility</p:attrName>
                                        </p:attrNameLst>
                                      </p:cBhvr>
                                      <p:to>
                                        <p:strVal val="hidden"/>
                                      </p:to>
                                    </p:set>
                                  </p:childTnLst>
                                </p:cTn>
                              </p:par>
                            </p:childTnLst>
                          </p:cTn>
                        </p:par>
                        <p:par>
                          <p:cTn id="57" fill="hold">
                            <p:stCondLst>
                              <p:cond delay="0"/>
                            </p:stCondLst>
                            <p:childTnLst>
                              <p:par>
                                <p:cTn id="58" presetID="1" presetClass="exit" presetSubtype="0" fill="hold" nodeType="afterEffect">
                                  <p:stCondLst>
                                    <p:cond delay="0"/>
                                  </p:stCondLst>
                                  <p:childTnLst>
                                    <p:set>
                                      <p:cBhvr>
                                        <p:cTn id="59" dur="1" fill="hold">
                                          <p:stCondLst>
                                            <p:cond delay="0"/>
                                          </p:stCondLst>
                                        </p:cTn>
                                        <p:tgtEl>
                                          <p:spTgt spid="174"/>
                                        </p:tgtEl>
                                        <p:attrNameLst>
                                          <p:attrName>style.visibility</p:attrName>
                                        </p:attrNameLst>
                                      </p:cBhvr>
                                      <p:to>
                                        <p:strVal val="hidden"/>
                                      </p:to>
                                    </p:set>
                                  </p:childTnLst>
                                </p:cTn>
                              </p:par>
                            </p:childTnLst>
                          </p:cTn>
                        </p:par>
                        <p:par>
                          <p:cTn id="60" fill="hold">
                            <p:stCondLst>
                              <p:cond delay="0"/>
                            </p:stCondLst>
                            <p:childTnLst>
                              <p:par>
                                <p:cTn id="61" presetID="1" presetClass="exit" presetSubtype="0" fill="hold" nodeType="afterEffect">
                                  <p:stCondLst>
                                    <p:cond delay="0"/>
                                  </p:stCondLst>
                                  <p:childTnLst>
                                    <p:set>
                                      <p:cBhvr>
                                        <p:cTn id="62" dur="1" fill="hold">
                                          <p:stCondLst>
                                            <p:cond delay="0"/>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66"/>
                  </p:tgtEl>
                </p:cond>
              </p:nextCondLst>
            </p:seq>
            <p:seq concurrent="1" nextAc="seek">
              <p:cTn id="63" restart="whenNotActive" fill="hold" evtFilter="cancelBubble" nodeType="interactiveSeq">
                <p:stCondLst>
                  <p:cond evt="onClick" delay="0">
                    <p:tgtEl>
                      <p:spTgt spid="161"/>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withEffect">
                                  <p:stCondLst>
                                    <p:cond delay="0"/>
                                  </p:stCondLst>
                                  <p:childTnLst>
                                    <p:set>
                                      <p:cBhvr>
                                        <p:cTn id="67" dur="1" fill="hold">
                                          <p:stCondLst>
                                            <p:cond delay="0"/>
                                          </p:stCondLst>
                                        </p:cTn>
                                        <p:tgtEl>
                                          <p:spTgt spid="161"/>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16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7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75"/>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seq concurrent="1" nextAc="seek">
              <p:cTn id="76" restart="whenNotActive" fill="hold" evtFilter="cancelBubble" nodeType="interactiveSeq">
                <p:stCondLst>
                  <p:cond evt="onClick" delay="0">
                    <p:tgtEl>
                      <p:spTgt spid="189"/>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5"/>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189"/>
                                        </p:tgtEl>
                                        <p:attrNameLst>
                                          <p:attrName>style.visibility</p:attrName>
                                        </p:attrNameLst>
                                      </p:cBhvr>
                                      <p:to>
                                        <p:strVal val="hidden"/>
                                      </p:to>
                                    </p:set>
                                  </p:childTnLst>
                                </p:cTn>
                              </p:par>
                            </p:childTnLst>
                          </p:cTn>
                        </p:par>
                        <p:par>
                          <p:cTn id="83" fill="hold">
                            <p:stCondLst>
                              <p:cond delay="0"/>
                            </p:stCondLst>
                            <p:childTnLst>
                              <p:par>
                                <p:cTn id="84" presetID="1" presetClass="exit" presetSubtype="0" fill="hold" nodeType="afterEffect">
                                  <p:stCondLst>
                                    <p:cond delay="0"/>
                                  </p:stCondLst>
                                  <p:childTnLst>
                                    <p:set>
                                      <p:cBhvr>
                                        <p:cTn id="85" dur="1" fill="hold">
                                          <p:stCondLst>
                                            <p:cond delay="0"/>
                                          </p:stCondLst>
                                        </p:cTn>
                                        <p:tgtEl>
                                          <p:spTgt spid="201"/>
                                        </p:tgtEl>
                                        <p:attrNameLst>
                                          <p:attrName>style.visibility</p:attrName>
                                        </p:attrNameLst>
                                      </p:cBhvr>
                                      <p:to>
                                        <p:strVal val="hidden"/>
                                      </p:to>
                                    </p:set>
                                  </p:childTnLst>
                                </p:cTn>
                              </p:par>
                            </p:childTnLst>
                          </p:cTn>
                        </p:par>
                        <p:par>
                          <p:cTn id="86" fill="hold">
                            <p:stCondLst>
                              <p:cond delay="0"/>
                            </p:stCondLst>
                            <p:childTnLst>
                              <p:par>
                                <p:cTn id="87" presetID="1" presetClass="exit" presetSubtype="0" fill="hold" nodeType="afterEffect">
                                  <p:stCondLst>
                                    <p:cond delay="0"/>
                                  </p:stCondLst>
                                  <p:childTnLst>
                                    <p:set>
                                      <p:cBhvr>
                                        <p:cTn id="88" dur="1" fill="hold">
                                          <p:stCondLst>
                                            <p:cond delay="0"/>
                                          </p:stCondLst>
                                        </p:cTn>
                                        <p:tgtEl>
                                          <p:spTgt spid="202"/>
                                        </p:tgtEl>
                                        <p:attrNameLst>
                                          <p:attrName>style.visibility</p:attrName>
                                        </p:attrNameLst>
                                      </p:cBhvr>
                                      <p:to>
                                        <p:strVal val="hidden"/>
                                      </p:to>
                                    </p:set>
                                  </p:childTnLst>
                                </p:cTn>
                              </p:par>
                            </p:childTnLst>
                          </p:cTn>
                        </p:par>
                        <p:par>
                          <p:cTn id="89" fill="hold">
                            <p:stCondLst>
                              <p:cond delay="0"/>
                            </p:stCondLst>
                            <p:childTnLst>
                              <p:par>
                                <p:cTn id="90" presetID="1" presetClass="exit" presetSubtype="0" fill="hold" nodeType="afterEffect">
                                  <p:stCondLst>
                                    <p:cond delay="0"/>
                                  </p:stCondLst>
                                  <p:childTnLst>
                                    <p:set>
                                      <p:cBhvr>
                                        <p:cTn id="91" dur="1" fill="hold">
                                          <p:stCondLst>
                                            <p:cond delay="0"/>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92" restart="whenNotActive" fill="hold" evtFilter="cancelBubble" nodeType="interactiveSeq">
                <p:stCondLst>
                  <p:cond evt="onClick" delay="0">
                    <p:tgtEl>
                      <p:spTgt spid="185"/>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withEffect">
                                  <p:stCondLst>
                                    <p:cond delay="0"/>
                                  </p:stCondLst>
                                  <p:childTnLst>
                                    <p:set>
                                      <p:cBhvr>
                                        <p:cTn id="96" dur="1" fill="hold">
                                          <p:stCondLst>
                                            <p:cond delay="0"/>
                                          </p:stCondLst>
                                        </p:cTn>
                                        <p:tgtEl>
                                          <p:spTgt spid="189"/>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85"/>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0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03"/>
                                        </p:tgtEl>
                                        <p:attrNameLst>
                                          <p:attrName>style.visibility</p:attrName>
                                        </p:attrNameLst>
                                      </p:cBhvr>
                                      <p:to>
                                        <p:strVal val="visible"/>
                                      </p:to>
                                    </p:set>
                                  </p:childTnLst>
                                </p:cTn>
                              </p:par>
                            </p:childTnLst>
                          </p:cTn>
                        </p:par>
                      </p:childTnLst>
                    </p:cTn>
                  </p:par>
                </p:childTnLst>
              </p:cTn>
              <p:nextCondLst>
                <p:cond evt="onClick" delay="0">
                  <p:tgtEl>
                    <p:spTgt spid="185"/>
                  </p:tgtEl>
                </p:cond>
              </p:nextCondLst>
            </p:seq>
            <p:seq concurrent="1" nextAc="seek">
              <p:cTn id="105" restart="whenNotActive" fill="hold" evtFilter="cancelBubble" nodeType="interactiveSeq">
                <p:stCondLst>
                  <p:cond evt="onClick" delay="0">
                    <p:tgtEl>
                      <p:spTgt spid="204"/>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11"/>
                                        </p:tgtEl>
                                        <p:attrNameLst>
                                          <p:attrName>style.visibility</p:attrName>
                                        </p:attrNameLst>
                                      </p:cBhvr>
                                      <p:to>
                                        <p:strVal val="visible"/>
                                      </p:to>
                                    </p:set>
                                  </p:childTnLst>
                                </p:cTn>
                              </p:par>
                            </p:childTnLst>
                          </p:cTn>
                        </p:par>
                      </p:childTnLst>
                    </p:cTn>
                  </p:par>
                </p:childTnLst>
              </p:cTn>
              <p:nextCondLst>
                <p:cond evt="onClick" delay="0">
                  <p:tgtEl>
                    <p:spTgt spid="204"/>
                  </p:tgtEl>
                </p:cond>
              </p:nextCondLst>
            </p:seq>
            <p:seq concurrent="1" nextAc="seek">
              <p:cTn id="110" restart="whenNotActive" fill="hold" evtFilter="cancelBubble" nodeType="interactiveSeq">
                <p:stCondLst>
                  <p:cond evt="onClick" delay="0">
                    <p:tgtEl>
                      <p:spTgt spid="200"/>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200"/>
                  </p:tgtEl>
                </p:cond>
              </p:nextCondLst>
            </p:seq>
            <p:seq concurrent="1" nextAc="seek">
              <p:cTn id="115" restart="whenNotActive" fill="hold" evtFilter="cancelBubble" nodeType="interactiveSeq">
                <p:stCondLst>
                  <p:cond evt="onClick" delay="0">
                    <p:tgtEl>
                      <p:spTgt spid="199"/>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199"/>
                  </p:tgtEl>
                </p:cond>
              </p:nextCondLst>
            </p:seq>
            <p:seq concurrent="1" nextAc="seek">
              <p:cTn id="120" restart="whenNotActive" fill="hold" evtFilter="cancelBubble" nodeType="interactiveSeq">
                <p:stCondLst>
                  <p:cond evt="onClick" delay="0">
                    <p:tgtEl>
                      <p:spTgt spid="37"/>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0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218"/>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08"/>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210"/>
                                        </p:tgtEl>
                                        <p:attrNameLst>
                                          <p:attrName>style.visibility</p:attrName>
                                        </p:attrNameLst>
                                      </p:cBhvr>
                                      <p:to>
                                        <p:strVal val="visible"/>
                                      </p:to>
                                    </p:set>
                                  </p:childTnLst>
                                </p:cTn>
                              </p:par>
                            </p:childTnLst>
                          </p:cTn>
                        </p:par>
                      </p:childTnLst>
                    </p:cTn>
                  </p:par>
                </p:childTnLst>
              </p:cTn>
              <p:nextCondLst>
                <p:cond evt="onClick" delay="0">
                  <p:tgtEl>
                    <p:spTgt spid="218"/>
                  </p:tgtEl>
                </p:cond>
              </p:nextCondLst>
            </p:seq>
            <p:seq concurrent="1" nextAc="seek">
              <p:cTn id="138" restart="whenNotActive" fill="hold" evtFilter="cancelBubble" nodeType="interactiveSeq">
                <p:stCondLst>
                  <p:cond evt="onClick" delay="0">
                    <p:tgtEl>
                      <p:spTgt spid="217"/>
                    </p:tgtEl>
                  </p:cond>
                </p:stCondLst>
                <p:endSync evt="end" delay="0">
                  <p:rtn val="all"/>
                </p:endSync>
                <p:childTnLst>
                  <p:par>
                    <p:cTn id="139" fill="hold">
                      <p:stCondLst>
                        <p:cond delay="0"/>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0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0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10"/>
                                        </p:tgtEl>
                                        <p:attrNameLst>
                                          <p:attrName>style.visibility</p:attrName>
                                        </p:attrNameLst>
                                      </p:cBhvr>
                                      <p:to>
                                        <p:strVal val="visible"/>
                                      </p:to>
                                    </p:set>
                                  </p:childTnLst>
                                </p:cTn>
                              </p:par>
                            </p:childTnLst>
                          </p:cTn>
                        </p:par>
                      </p:childTnLst>
                    </p:cTn>
                  </p:par>
                </p:childTnLst>
              </p:cTn>
              <p:nextCondLst>
                <p:cond evt="onClick" delay="0">
                  <p:tgtEl>
                    <p:spTgt spid="217"/>
                  </p:tgtEl>
                </p:cond>
              </p:nextCondLst>
            </p:seq>
            <p:seq concurrent="1" nextAc="seek">
              <p:cTn id="147" restart="whenNotActive" fill="hold" evtFilter="cancelBubble" nodeType="interactiveSeq">
                <p:stCondLst>
                  <p:cond evt="onClick" delay="0">
                    <p:tgtEl>
                      <p:spTgt spid="35"/>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206"/>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208"/>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07"/>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205"/>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210"/>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33"/>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211"/>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212"/>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8" restart="whenNotActive" fill="hold" evtFilter="cancelBubble" nodeType="interactiveSeq">
                <p:stCondLst>
                  <p:cond evt="onClick" delay="0">
                    <p:tgtEl>
                      <p:spTgt spid="227"/>
                    </p:tgtEl>
                  </p:cond>
                </p:stCondLst>
                <p:endSync evt="end" delay="0">
                  <p:rtn val="all"/>
                </p:endSync>
                <p:childTnLst>
                  <p:par>
                    <p:cTn id="169" fill="hold">
                      <p:stCondLst>
                        <p:cond delay="0"/>
                      </p:stCondLst>
                      <p:childTnLst>
                        <p:par>
                          <p:cTn id="170" fill="hold">
                            <p:stCondLst>
                              <p:cond delay="0"/>
                            </p:stCondLst>
                            <p:childTnLst>
                              <p:par>
                                <p:cTn id="171" presetID="52" presetClass="entr" presetSubtype="0" fill="hold" nodeType="clickEffect">
                                  <p:stCondLst>
                                    <p:cond delay="0"/>
                                  </p:stCondLst>
                                  <p:childTnLst>
                                    <p:set>
                                      <p:cBhvr>
                                        <p:cTn id="172" dur="1" fill="hold">
                                          <p:stCondLst>
                                            <p:cond delay="0"/>
                                          </p:stCondLst>
                                        </p:cTn>
                                        <p:tgtEl>
                                          <p:spTgt spid="220"/>
                                        </p:tgtEl>
                                        <p:attrNameLst>
                                          <p:attrName>style.visibility</p:attrName>
                                        </p:attrNameLst>
                                      </p:cBhvr>
                                      <p:to>
                                        <p:strVal val="visible"/>
                                      </p:to>
                                    </p:set>
                                    <p:animScale>
                                      <p:cBhvr>
                                        <p:cTn id="173" dur="1000" decel="50000" fill="hold">
                                          <p:stCondLst>
                                            <p:cond delay="0"/>
                                          </p:stCondLst>
                                        </p:cTn>
                                        <p:tgtEl>
                                          <p:spTgt spid="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4" dur="1000" decel="50000" fill="hold">
                                          <p:stCondLst>
                                            <p:cond delay="0"/>
                                          </p:stCondLst>
                                        </p:cTn>
                                        <p:tgtEl>
                                          <p:spTgt spid="220"/>
                                        </p:tgtEl>
                                        <p:attrNameLst>
                                          <p:attrName>ppt_x</p:attrName>
                                          <p:attrName>ppt_y</p:attrName>
                                        </p:attrNameLst>
                                      </p:cBhvr>
                                    </p:animMotion>
                                    <p:animEffect transition="in" filter="fade">
                                      <p:cBhvr>
                                        <p:cTn id="175" dur="1000"/>
                                        <p:tgtEl>
                                          <p:spTgt spid="220"/>
                                        </p:tgtEl>
                                      </p:cBhvr>
                                    </p:animEffect>
                                  </p:childTnLst>
                                </p:cTn>
                              </p:par>
                              <p:par>
                                <p:cTn id="176" presetID="1" presetClass="exit" presetSubtype="0" fill="hold" grpId="0" nodeType="withEffect">
                                  <p:stCondLst>
                                    <p:cond delay="0"/>
                                  </p:stCondLst>
                                  <p:childTnLst>
                                    <p:set>
                                      <p:cBhvr>
                                        <p:cTn id="177" dur="1" fill="hold">
                                          <p:stCondLst>
                                            <p:cond delay="0"/>
                                          </p:stCondLst>
                                        </p:cTn>
                                        <p:tgtEl>
                                          <p:spTgt spid="227"/>
                                        </p:tgtEl>
                                        <p:attrNameLst>
                                          <p:attrName>style.visibility</p:attrName>
                                        </p:attrNameLst>
                                      </p:cBhvr>
                                      <p:to>
                                        <p:strVal val="hidden"/>
                                      </p:to>
                                    </p:set>
                                  </p:childTnLst>
                                </p:cTn>
                              </p:par>
                              <p:par>
                                <p:cTn id="178" presetID="1" presetClass="entr" presetSubtype="0" fill="hold" grpId="0" nodeType="withEffect">
                                  <p:stCondLst>
                                    <p:cond delay="0"/>
                                  </p:stCondLst>
                                  <p:childTnLst>
                                    <p:set>
                                      <p:cBhvr>
                                        <p:cTn id="179"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227"/>
                  </p:tgtEl>
                </p:cond>
              </p:nextCondLst>
            </p:seq>
            <p:seq concurrent="1" nextAc="seek">
              <p:cTn id="180" restart="whenNotActive" fill="hold" evtFilter="cancelBubble" nodeType="interactiveSeq">
                <p:stCondLst>
                  <p:cond evt="onClick" delay="0">
                    <p:tgtEl>
                      <p:spTgt spid="226"/>
                    </p:tgtEl>
                  </p:cond>
                </p:stCondLst>
                <p:endSync evt="end" delay="0">
                  <p:rtn val="all"/>
                </p:endSync>
                <p:childTnLst>
                  <p:par>
                    <p:cTn id="181" fill="hold">
                      <p:stCondLst>
                        <p:cond delay="0"/>
                      </p:stCondLst>
                      <p:childTnLst>
                        <p:par>
                          <p:cTn id="182" fill="hold">
                            <p:stCondLst>
                              <p:cond delay="0"/>
                            </p:stCondLst>
                            <p:childTnLst>
                              <p:par>
                                <p:cTn id="183" presetID="52" presetClass="exit" presetSubtype="0" fill="hold" nodeType="clickEffect">
                                  <p:stCondLst>
                                    <p:cond delay="0"/>
                                  </p:stCondLst>
                                  <p:childTnLst>
                                    <p:animScale>
                                      <p:cBhvr>
                                        <p:cTn id="184" dur="1000" accel="50000">
                                          <p:stCondLst>
                                            <p:cond delay="0"/>
                                          </p:stCondLst>
                                        </p:cTn>
                                        <p:tgtEl>
                                          <p:spTgt spid="2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85" dur="1000" accel="50000">
                                          <p:stCondLst>
                                            <p:cond delay="0"/>
                                          </p:stCondLst>
                                        </p:cTn>
                                        <p:tgtEl>
                                          <p:spTgt spid="220"/>
                                        </p:tgtEl>
                                        <p:attrNameLst>
                                          <p:attrName>ppt_x</p:attrName>
                                          <p:attrName>ppt_y</p:attrName>
                                        </p:attrNameLst>
                                      </p:cBhvr>
                                    </p:animMotion>
                                    <p:animEffect transition="out" filter="fade">
                                      <p:cBhvr>
                                        <p:cTn id="186" dur="1000"/>
                                        <p:tgtEl>
                                          <p:spTgt spid="220"/>
                                        </p:tgtEl>
                                      </p:cBhvr>
                                    </p:animEffect>
                                    <p:set>
                                      <p:cBhvr>
                                        <p:cTn id="187" dur="1" fill="hold">
                                          <p:stCondLst>
                                            <p:cond delay="999"/>
                                          </p:stCondLst>
                                        </p:cTn>
                                        <p:tgtEl>
                                          <p:spTgt spid="220"/>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226"/>
                                        </p:tgtEl>
                                        <p:attrNameLst>
                                          <p:attrName>style.visibility</p:attrName>
                                        </p:attrNameLst>
                                      </p:cBhvr>
                                      <p:to>
                                        <p:strVal val="hidden"/>
                                      </p:to>
                                    </p:set>
                                  </p:childTnLst>
                                </p:cTn>
                              </p:par>
                              <p:par>
                                <p:cTn id="190" presetID="1" presetClass="entr" presetSubtype="0" fill="hold" grpId="1" nodeType="withEffect">
                                  <p:stCondLst>
                                    <p:cond delay="0"/>
                                  </p:stCondLst>
                                  <p:childTnLst>
                                    <p:set>
                                      <p:cBhvr>
                                        <p:cTn id="191"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226"/>
                  </p:tgtEl>
                </p:cond>
              </p:nextCondLst>
            </p:seq>
          </p:childTnLst>
        </p:cTn>
      </p:par>
    </p:tnLst>
    <p:bldLst>
      <p:bldP spid="226" grpId="0"/>
      <p:bldP spid="226" grpId="1"/>
      <p:bldP spid="227" grpId="0"/>
      <p:bldP spid="2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TextBox 149"/>
          <p:cNvSpPr txBox="1"/>
          <p:nvPr/>
        </p:nvSpPr>
        <p:spPr>
          <a:xfrm>
            <a:off x="2794093" y="901601"/>
            <a:ext cx="1641796" cy="523220"/>
          </a:xfrm>
          <a:prstGeom prst="rect">
            <a:avLst/>
          </a:prstGeom>
          <a:noFill/>
        </p:spPr>
        <p:txBody>
          <a:bodyPr wrap="none" rtlCol="0">
            <a:spAutoFit/>
          </a:bodyPr>
          <a:lstStyle/>
          <a:p>
            <a:r>
              <a:rPr lang="en-AU" sz="2800" b="1" dirty="0" smtClean="0">
                <a:ln w="3175">
                  <a:noFill/>
                </a:ln>
                <a:effectLst>
                  <a:outerShdw dist="12700" dir="5400000" algn="t" rotWithShape="0">
                    <a:schemeClr val="bg1">
                      <a:lumMod val="85000"/>
                      <a:alpha val="80000"/>
                    </a:schemeClr>
                  </a:outerShdw>
                </a:effectLst>
                <a:latin typeface="Arial Black" panose="020B0A04020102020204" pitchFamily="34" charset="0"/>
              </a:rPr>
              <a:t>SERIES</a:t>
            </a:r>
            <a:endParaRPr lang="en-US" sz="2800" dirty="0">
              <a:ln w="10160">
                <a:noFill/>
                <a:prstDash val="solid"/>
              </a:ln>
              <a:effectLst>
                <a:outerShdw blurRad="50800" dist="38100" dir="2700000" algn="tl" rotWithShape="0">
                  <a:prstClr val="black">
                    <a:alpha val="40000"/>
                  </a:prstClr>
                </a:outerShdw>
              </a:effectLst>
              <a:latin typeface="Arial Black" panose="020B0A04020102020204" pitchFamily="34" charset="0"/>
              <a:cs typeface="Myriad Pro Cond"/>
            </a:endParaRPr>
          </a:p>
        </p:txBody>
      </p:sp>
      <p:sp>
        <p:nvSpPr>
          <p:cNvPr id="151" name="TextBox 150"/>
          <p:cNvSpPr txBox="1"/>
          <p:nvPr/>
        </p:nvSpPr>
        <p:spPr>
          <a:xfrm>
            <a:off x="5715667" y="901601"/>
            <a:ext cx="2226828" cy="523220"/>
          </a:xfrm>
          <a:prstGeom prst="rect">
            <a:avLst/>
          </a:prstGeom>
          <a:noFill/>
        </p:spPr>
        <p:txBody>
          <a:bodyPr wrap="none" rtlCol="0">
            <a:spAutoFit/>
          </a:bodyPr>
          <a:lstStyle/>
          <a:p>
            <a:r>
              <a:rPr lang="en-AU" sz="2800" b="1" dirty="0" smtClean="0">
                <a:ln w="3175">
                  <a:noFill/>
                </a:ln>
                <a:effectLst>
                  <a:outerShdw dist="12700" dir="5400000" algn="t" rotWithShape="0">
                    <a:schemeClr val="bg1">
                      <a:lumMod val="85000"/>
                      <a:alpha val="80000"/>
                    </a:schemeClr>
                  </a:outerShdw>
                </a:effectLst>
                <a:latin typeface="Arial Black" panose="020B0A04020102020204" pitchFamily="34" charset="0"/>
              </a:rPr>
              <a:t>PARALLEL</a:t>
            </a:r>
            <a:endParaRPr lang="en-US" sz="2800" dirty="0" smtClean="0">
              <a:ln w="10160">
                <a:noFill/>
                <a:prstDash val="solid"/>
              </a:ln>
              <a:effectLst>
                <a:outerShdw blurRad="50800" dist="38100" dir="2700000" algn="tl" rotWithShape="0">
                  <a:prstClr val="black">
                    <a:alpha val="40000"/>
                  </a:prstClr>
                </a:outerShdw>
              </a:effectLst>
              <a:latin typeface="Arial Black" panose="020B0A04020102020204" pitchFamily="34" charset="0"/>
              <a:cs typeface="Myriad Pro Cond"/>
            </a:endParaRPr>
          </a:p>
        </p:txBody>
      </p:sp>
      <p:sp>
        <p:nvSpPr>
          <p:cNvPr id="152" name="TextBox 151"/>
          <p:cNvSpPr txBox="1"/>
          <p:nvPr/>
        </p:nvSpPr>
        <p:spPr>
          <a:xfrm>
            <a:off x="2879818" y="1845450"/>
            <a:ext cx="3033203" cy="938719"/>
          </a:xfrm>
          <a:prstGeom prst="rect">
            <a:avLst/>
          </a:prstGeom>
          <a:noFill/>
        </p:spPr>
        <p:txBody>
          <a:bodyPr wrap="non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If one globe burns out</a:t>
            </a:r>
          </a:p>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or is removed, all globes </a:t>
            </a:r>
          </a:p>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will stop working.</a:t>
            </a:r>
          </a:p>
        </p:txBody>
      </p:sp>
      <p:sp>
        <p:nvSpPr>
          <p:cNvPr id="153" name="TextBox 152"/>
          <p:cNvSpPr txBox="1"/>
          <p:nvPr/>
        </p:nvSpPr>
        <p:spPr>
          <a:xfrm>
            <a:off x="5826438" y="1845450"/>
            <a:ext cx="2994666" cy="1220847"/>
          </a:xfrm>
          <a:prstGeom prst="rect">
            <a:avLst/>
          </a:prstGeom>
          <a:noFill/>
        </p:spPr>
        <p:txBody>
          <a:bodyPr wrap="squar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If one globe burns out</a:t>
            </a:r>
          </a:p>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or is removed, all other globes will continue working.</a:t>
            </a:r>
          </a:p>
        </p:txBody>
      </p:sp>
      <p:sp>
        <p:nvSpPr>
          <p:cNvPr id="154" name="TextBox 153"/>
          <p:cNvSpPr txBox="1"/>
          <p:nvPr/>
        </p:nvSpPr>
        <p:spPr>
          <a:xfrm>
            <a:off x="2879818" y="3263802"/>
            <a:ext cx="2696149" cy="1220847"/>
          </a:xfrm>
          <a:prstGeom prst="rect">
            <a:avLst/>
          </a:prstGeom>
          <a:noFill/>
        </p:spPr>
        <p:txBody>
          <a:bodyPr wrap="squar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voltage is shared between each globe, resulting in reduced</a:t>
            </a:r>
          </a:p>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brightness.</a:t>
            </a:r>
          </a:p>
        </p:txBody>
      </p:sp>
      <p:sp>
        <p:nvSpPr>
          <p:cNvPr id="155" name="TextBox 154"/>
          <p:cNvSpPr txBox="1"/>
          <p:nvPr/>
        </p:nvSpPr>
        <p:spPr>
          <a:xfrm>
            <a:off x="5826438" y="3264831"/>
            <a:ext cx="2994666" cy="2067233"/>
          </a:xfrm>
          <a:prstGeom prst="rect">
            <a:avLst/>
          </a:prstGeom>
          <a:noFill/>
        </p:spPr>
        <p:txBody>
          <a:bodyPr wrap="squar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Each globe receives the full voltage of the source, resulting in all globes burning at the same brightness regardless of the number of globes.</a:t>
            </a:r>
          </a:p>
        </p:txBody>
      </p:sp>
      <p:sp>
        <p:nvSpPr>
          <p:cNvPr id="156" name="TextBox 155"/>
          <p:cNvSpPr txBox="1"/>
          <p:nvPr/>
        </p:nvSpPr>
        <p:spPr>
          <a:xfrm>
            <a:off x="2879818" y="5421620"/>
            <a:ext cx="2888098" cy="938719"/>
          </a:xfrm>
          <a:prstGeom prst="rect">
            <a:avLst/>
          </a:prstGeom>
          <a:noFill/>
        </p:spPr>
        <p:txBody>
          <a:bodyPr wrap="squar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Serial circuits are cheap and easy to construct.</a:t>
            </a:r>
          </a:p>
        </p:txBody>
      </p:sp>
      <p:sp>
        <p:nvSpPr>
          <p:cNvPr id="157" name="TextBox 156"/>
          <p:cNvSpPr txBox="1"/>
          <p:nvPr/>
        </p:nvSpPr>
        <p:spPr>
          <a:xfrm>
            <a:off x="5826438" y="5433664"/>
            <a:ext cx="2869533" cy="676980"/>
          </a:xfrm>
          <a:prstGeom prst="rect">
            <a:avLst/>
          </a:prstGeom>
          <a:noFill/>
        </p:spPr>
        <p:txBody>
          <a:bodyPr wrap="square" rtlCol="0">
            <a:spAutoFit/>
          </a:bodyPr>
          <a:lstStyle/>
          <a:p>
            <a:pPr>
              <a:lnSpc>
                <a:spcPts val="2200"/>
              </a:lnSpc>
            </a:pPr>
            <a:r>
              <a:rPr lang="en-US" sz="2000" dirty="0">
                <a:ln w="10160">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Parallel circuits require more effort to construct.</a:t>
            </a:r>
          </a:p>
        </p:txBody>
      </p:sp>
      <p:sp>
        <p:nvSpPr>
          <p:cNvPr id="17" name="TextBox 16"/>
          <p:cNvSpPr txBox="1"/>
          <p:nvPr/>
        </p:nvSpPr>
        <p:spPr>
          <a:xfrm>
            <a:off x="90830" y="254775"/>
            <a:ext cx="2665163" cy="1567096"/>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DIFFERENCES</a:t>
            </a:r>
            <a:r>
              <a:rPr lang="en-AU" sz="2400" b="1" dirty="0" smtClean="0">
                <a:ln w="3175">
                  <a:noFill/>
                </a:ln>
                <a:effectLst>
                  <a:outerShdw dist="12700" dir="5400000" algn="t" rotWithShape="0">
                    <a:schemeClr val="bg1">
                      <a:lumMod val="85000"/>
                      <a:alpha val="80000"/>
                    </a:schemeClr>
                  </a:outerShdw>
                </a:effectLst>
                <a:latin typeface="Arial Black" panose="020B0A04020102020204" pitchFamily="34" charset="0"/>
              </a:rPr>
              <a:t> BETWEEN SERIES &amp; PARALLEL CIRCUITS</a:t>
            </a:r>
            <a:endParaRPr lang="en-AU" sz="2400" b="1" dirty="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endParaRPr>
          </a:p>
        </p:txBody>
      </p:sp>
      <p:grpSp>
        <p:nvGrpSpPr>
          <p:cNvPr id="12" name="Teacher Guide"/>
          <p:cNvGrpSpPr/>
          <p:nvPr/>
        </p:nvGrpSpPr>
        <p:grpSpPr>
          <a:xfrm>
            <a:off x="162541" y="1778000"/>
            <a:ext cx="2484556" cy="3251200"/>
            <a:chOff x="226041" y="1778000"/>
            <a:chExt cx="2484556" cy="3251200"/>
          </a:xfrm>
        </p:grpSpPr>
        <p:grpSp>
          <p:nvGrpSpPr>
            <p:cNvPr id="14" name="Group 13"/>
            <p:cNvGrpSpPr/>
            <p:nvPr/>
          </p:nvGrpSpPr>
          <p:grpSpPr>
            <a:xfrm>
              <a:off x="226041" y="1778000"/>
              <a:ext cx="2484556" cy="3251200"/>
              <a:chOff x="226041" y="1778000"/>
              <a:chExt cx="2484556" cy="3251200"/>
            </a:xfrm>
          </p:grpSpPr>
          <p:sp>
            <p:nvSpPr>
              <p:cNvPr id="16" name="Rectangle 15"/>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TextBox 14"/>
            <p:cNvSpPr txBox="1"/>
            <p:nvPr/>
          </p:nvSpPr>
          <p:spPr>
            <a:xfrm>
              <a:off x="260475" y="1803512"/>
              <a:ext cx="2161688" cy="1138773"/>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to display textboxes.</a:t>
              </a:r>
            </a:p>
            <a:p>
              <a:endParaRPr lang="en-AU" dirty="0"/>
            </a:p>
          </p:txBody>
        </p:sp>
      </p:grpSp>
      <p:sp>
        <p:nvSpPr>
          <p:cNvPr id="20"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21"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6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p:cTn id="7" dur="500" fill="hold"/>
                                        <p:tgtEl>
                                          <p:spTgt spid="152"/>
                                        </p:tgtEl>
                                        <p:attrNameLst>
                                          <p:attrName>ppt_w</p:attrName>
                                        </p:attrNameLst>
                                      </p:cBhvr>
                                      <p:tavLst>
                                        <p:tav tm="0">
                                          <p:val>
                                            <p:fltVal val="0"/>
                                          </p:val>
                                        </p:tav>
                                        <p:tav tm="100000">
                                          <p:val>
                                            <p:strVal val="#ppt_w"/>
                                          </p:val>
                                        </p:tav>
                                      </p:tavLst>
                                    </p:anim>
                                    <p:anim calcmode="lin" valueType="num">
                                      <p:cBhvr>
                                        <p:cTn id="8" dur="500" fill="hold"/>
                                        <p:tgtEl>
                                          <p:spTgt spid="152"/>
                                        </p:tgtEl>
                                        <p:attrNameLst>
                                          <p:attrName>ppt_h</p:attrName>
                                        </p:attrNameLst>
                                      </p:cBhvr>
                                      <p:tavLst>
                                        <p:tav tm="0">
                                          <p:val>
                                            <p:fltVal val="0"/>
                                          </p:val>
                                        </p:tav>
                                        <p:tav tm="100000">
                                          <p:val>
                                            <p:strVal val="#ppt_h"/>
                                          </p:val>
                                        </p:tav>
                                      </p:tavLst>
                                    </p:anim>
                                    <p:animEffect transition="in" filter="fade">
                                      <p:cBhvr>
                                        <p:cTn id="9" dur="500"/>
                                        <p:tgtEl>
                                          <p:spTgt spid="1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3"/>
                                        </p:tgtEl>
                                        <p:attrNameLst>
                                          <p:attrName>style.visibility</p:attrName>
                                        </p:attrNameLst>
                                      </p:cBhvr>
                                      <p:to>
                                        <p:strVal val="visible"/>
                                      </p:to>
                                    </p:set>
                                    <p:anim calcmode="lin" valueType="num">
                                      <p:cBhvr>
                                        <p:cTn id="14" dur="500" fill="hold"/>
                                        <p:tgtEl>
                                          <p:spTgt spid="153"/>
                                        </p:tgtEl>
                                        <p:attrNameLst>
                                          <p:attrName>ppt_w</p:attrName>
                                        </p:attrNameLst>
                                      </p:cBhvr>
                                      <p:tavLst>
                                        <p:tav tm="0">
                                          <p:val>
                                            <p:fltVal val="0"/>
                                          </p:val>
                                        </p:tav>
                                        <p:tav tm="100000">
                                          <p:val>
                                            <p:strVal val="#ppt_w"/>
                                          </p:val>
                                        </p:tav>
                                      </p:tavLst>
                                    </p:anim>
                                    <p:anim calcmode="lin" valueType="num">
                                      <p:cBhvr>
                                        <p:cTn id="15" dur="500" fill="hold"/>
                                        <p:tgtEl>
                                          <p:spTgt spid="153"/>
                                        </p:tgtEl>
                                        <p:attrNameLst>
                                          <p:attrName>ppt_h</p:attrName>
                                        </p:attrNameLst>
                                      </p:cBhvr>
                                      <p:tavLst>
                                        <p:tav tm="0">
                                          <p:val>
                                            <p:fltVal val="0"/>
                                          </p:val>
                                        </p:tav>
                                        <p:tav tm="100000">
                                          <p:val>
                                            <p:strVal val="#ppt_h"/>
                                          </p:val>
                                        </p:tav>
                                      </p:tavLst>
                                    </p:anim>
                                    <p:animEffect transition="in" filter="fade">
                                      <p:cBhvr>
                                        <p:cTn id="16" dur="500"/>
                                        <p:tgtEl>
                                          <p:spTgt spid="15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4"/>
                                        </p:tgtEl>
                                        <p:attrNameLst>
                                          <p:attrName>style.visibility</p:attrName>
                                        </p:attrNameLst>
                                      </p:cBhvr>
                                      <p:to>
                                        <p:strVal val="visible"/>
                                      </p:to>
                                    </p:set>
                                    <p:anim calcmode="lin" valueType="num">
                                      <p:cBhvr>
                                        <p:cTn id="21" dur="500" fill="hold"/>
                                        <p:tgtEl>
                                          <p:spTgt spid="154"/>
                                        </p:tgtEl>
                                        <p:attrNameLst>
                                          <p:attrName>ppt_w</p:attrName>
                                        </p:attrNameLst>
                                      </p:cBhvr>
                                      <p:tavLst>
                                        <p:tav tm="0">
                                          <p:val>
                                            <p:fltVal val="0"/>
                                          </p:val>
                                        </p:tav>
                                        <p:tav tm="100000">
                                          <p:val>
                                            <p:strVal val="#ppt_w"/>
                                          </p:val>
                                        </p:tav>
                                      </p:tavLst>
                                    </p:anim>
                                    <p:anim calcmode="lin" valueType="num">
                                      <p:cBhvr>
                                        <p:cTn id="22" dur="500" fill="hold"/>
                                        <p:tgtEl>
                                          <p:spTgt spid="154"/>
                                        </p:tgtEl>
                                        <p:attrNameLst>
                                          <p:attrName>ppt_h</p:attrName>
                                        </p:attrNameLst>
                                      </p:cBhvr>
                                      <p:tavLst>
                                        <p:tav tm="0">
                                          <p:val>
                                            <p:fltVal val="0"/>
                                          </p:val>
                                        </p:tav>
                                        <p:tav tm="100000">
                                          <p:val>
                                            <p:strVal val="#ppt_h"/>
                                          </p:val>
                                        </p:tav>
                                      </p:tavLst>
                                    </p:anim>
                                    <p:animEffect transition="in" filter="fade">
                                      <p:cBhvr>
                                        <p:cTn id="23" dur="500"/>
                                        <p:tgtEl>
                                          <p:spTgt spid="1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5"/>
                                        </p:tgtEl>
                                        <p:attrNameLst>
                                          <p:attrName>style.visibility</p:attrName>
                                        </p:attrNameLst>
                                      </p:cBhvr>
                                      <p:to>
                                        <p:strVal val="visible"/>
                                      </p:to>
                                    </p:set>
                                    <p:anim calcmode="lin" valueType="num">
                                      <p:cBhvr>
                                        <p:cTn id="28" dur="500" fill="hold"/>
                                        <p:tgtEl>
                                          <p:spTgt spid="155"/>
                                        </p:tgtEl>
                                        <p:attrNameLst>
                                          <p:attrName>ppt_w</p:attrName>
                                        </p:attrNameLst>
                                      </p:cBhvr>
                                      <p:tavLst>
                                        <p:tav tm="0">
                                          <p:val>
                                            <p:fltVal val="0"/>
                                          </p:val>
                                        </p:tav>
                                        <p:tav tm="100000">
                                          <p:val>
                                            <p:strVal val="#ppt_w"/>
                                          </p:val>
                                        </p:tav>
                                      </p:tavLst>
                                    </p:anim>
                                    <p:anim calcmode="lin" valueType="num">
                                      <p:cBhvr>
                                        <p:cTn id="29" dur="500" fill="hold"/>
                                        <p:tgtEl>
                                          <p:spTgt spid="155"/>
                                        </p:tgtEl>
                                        <p:attrNameLst>
                                          <p:attrName>ppt_h</p:attrName>
                                        </p:attrNameLst>
                                      </p:cBhvr>
                                      <p:tavLst>
                                        <p:tav tm="0">
                                          <p:val>
                                            <p:fltVal val="0"/>
                                          </p:val>
                                        </p:tav>
                                        <p:tav tm="100000">
                                          <p:val>
                                            <p:strVal val="#ppt_h"/>
                                          </p:val>
                                        </p:tav>
                                      </p:tavLst>
                                    </p:anim>
                                    <p:animEffect transition="in" filter="fade">
                                      <p:cBhvr>
                                        <p:cTn id="30" dur="5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p:cTn id="35" dur="500" fill="hold"/>
                                        <p:tgtEl>
                                          <p:spTgt spid="156"/>
                                        </p:tgtEl>
                                        <p:attrNameLst>
                                          <p:attrName>ppt_w</p:attrName>
                                        </p:attrNameLst>
                                      </p:cBhvr>
                                      <p:tavLst>
                                        <p:tav tm="0">
                                          <p:val>
                                            <p:fltVal val="0"/>
                                          </p:val>
                                        </p:tav>
                                        <p:tav tm="100000">
                                          <p:val>
                                            <p:strVal val="#ppt_w"/>
                                          </p:val>
                                        </p:tav>
                                      </p:tavLst>
                                    </p:anim>
                                    <p:anim calcmode="lin" valueType="num">
                                      <p:cBhvr>
                                        <p:cTn id="36" dur="500" fill="hold"/>
                                        <p:tgtEl>
                                          <p:spTgt spid="156"/>
                                        </p:tgtEl>
                                        <p:attrNameLst>
                                          <p:attrName>ppt_h</p:attrName>
                                        </p:attrNameLst>
                                      </p:cBhvr>
                                      <p:tavLst>
                                        <p:tav tm="0">
                                          <p:val>
                                            <p:fltVal val="0"/>
                                          </p:val>
                                        </p:tav>
                                        <p:tav tm="100000">
                                          <p:val>
                                            <p:strVal val="#ppt_h"/>
                                          </p:val>
                                        </p:tav>
                                      </p:tavLst>
                                    </p:anim>
                                    <p:animEffect transition="in" filter="fade">
                                      <p:cBhvr>
                                        <p:cTn id="37" dur="500"/>
                                        <p:tgtEl>
                                          <p:spTgt spid="15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7"/>
                                        </p:tgtEl>
                                        <p:attrNameLst>
                                          <p:attrName>style.visibility</p:attrName>
                                        </p:attrNameLst>
                                      </p:cBhvr>
                                      <p:to>
                                        <p:strVal val="visible"/>
                                      </p:to>
                                    </p:set>
                                    <p:anim calcmode="lin" valueType="num">
                                      <p:cBhvr>
                                        <p:cTn id="42" dur="500" fill="hold"/>
                                        <p:tgtEl>
                                          <p:spTgt spid="157"/>
                                        </p:tgtEl>
                                        <p:attrNameLst>
                                          <p:attrName>ppt_w</p:attrName>
                                        </p:attrNameLst>
                                      </p:cBhvr>
                                      <p:tavLst>
                                        <p:tav tm="0">
                                          <p:val>
                                            <p:fltVal val="0"/>
                                          </p:val>
                                        </p:tav>
                                        <p:tav tm="100000">
                                          <p:val>
                                            <p:strVal val="#ppt_w"/>
                                          </p:val>
                                        </p:tav>
                                      </p:tavLst>
                                    </p:anim>
                                    <p:anim calcmode="lin" valueType="num">
                                      <p:cBhvr>
                                        <p:cTn id="43" dur="500" fill="hold"/>
                                        <p:tgtEl>
                                          <p:spTgt spid="157"/>
                                        </p:tgtEl>
                                        <p:attrNameLst>
                                          <p:attrName>ppt_h</p:attrName>
                                        </p:attrNameLst>
                                      </p:cBhvr>
                                      <p:tavLst>
                                        <p:tav tm="0">
                                          <p:val>
                                            <p:fltVal val="0"/>
                                          </p:val>
                                        </p:tav>
                                        <p:tav tm="100000">
                                          <p:val>
                                            <p:strVal val="#ppt_h"/>
                                          </p:val>
                                        </p:tav>
                                      </p:tavLst>
                                    </p:anim>
                                    <p:animEffect transition="in" filter="fade">
                                      <p:cBhvr>
                                        <p:cTn id="4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5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Scale>
                                      <p:cBhvr>
                                        <p:cTn id="5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2"/>
                                        </p:tgtEl>
                                        <p:attrNameLst>
                                          <p:attrName>ppt_x</p:attrName>
                                          <p:attrName>ppt_y</p:attrName>
                                        </p:attrNameLst>
                                      </p:cBhvr>
                                    </p:animMotion>
                                    <p:animEffect transition="in" filter="fade">
                                      <p:cBhvr>
                                        <p:cTn id="52" dur="1000"/>
                                        <p:tgtEl>
                                          <p:spTgt spid="12"/>
                                        </p:tgtEl>
                                      </p:cBhvr>
                                    </p:animEffect>
                                  </p:childTnLst>
                                </p:cTn>
                              </p:par>
                              <p:par>
                                <p:cTn id="53" presetID="1" presetClass="exit"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0"/>
                    </p:tgtEl>
                  </p:cond>
                </p:stCondLst>
                <p:endSync evt="end" delay="0">
                  <p:rtn val="all"/>
                </p:endSync>
                <p:childTnLst>
                  <p:par>
                    <p:cTn id="58" fill="hold">
                      <p:stCondLst>
                        <p:cond delay="0"/>
                      </p:stCondLst>
                      <p:childTnLst>
                        <p:par>
                          <p:cTn id="59" fill="hold">
                            <p:stCondLst>
                              <p:cond delay="0"/>
                            </p:stCondLst>
                            <p:childTnLst>
                              <p:par>
                                <p:cTn id="60" presetID="52" presetClass="exit" presetSubtype="0" fill="hold" nodeType="clickEffect">
                                  <p:stCondLst>
                                    <p:cond delay="0"/>
                                  </p:stCondLst>
                                  <p:childTnLst>
                                    <p:animScale>
                                      <p:cBhvr>
                                        <p:cTn id="61"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2" dur="1000" accel="50000">
                                          <p:stCondLst>
                                            <p:cond delay="0"/>
                                          </p:stCondLst>
                                        </p:cTn>
                                        <p:tgtEl>
                                          <p:spTgt spid="12"/>
                                        </p:tgtEl>
                                        <p:attrNameLst>
                                          <p:attrName>ppt_x</p:attrName>
                                          <p:attrName>ppt_y</p:attrName>
                                        </p:attrNameLst>
                                      </p:cBhvr>
                                    </p:animMotion>
                                    <p:animEffect transition="out" filter="fade">
                                      <p:cBhvr>
                                        <p:cTn id="63" dur="1000"/>
                                        <p:tgtEl>
                                          <p:spTgt spid="12"/>
                                        </p:tgtEl>
                                      </p:cBhvr>
                                    </p:animEffect>
                                    <p:set>
                                      <p:cBhvr>
                                        <p:cTn id="64" dur="1" fill="hold">
                                          <p:stCondLst>
                                            <p:cond delay="999"/>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152" grpId="1"/>
      <p:bldP spid="153" grpId="0"/>
      <p:bldP spid="154" grpId="0"/>
      <p:bldP spid="155" grpId="0"/>
      <p:bldP spid="156" grpId="0"/>
      <p:bldP spid="157" grpId="0"/>
      <p:bldP spid="20" grpId="0"/>
      <p:bldP spid="20"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Battery"/>
          <p:cNvGrpSpPr/>
          <p:nvPr/>
        </p:nvGrpSpPr>
        <p:grpSpPr>
          <a:xfrm>
            <a:off x="5502658" y="4026371"/>
            <a:ext cx="409222" cy="1016000"/>
            <a:chOff x="1298222" y="3654778"/>
            <a:chExt cx="409222" cy="762000"/>
          </a:xfrm>
        </p:grpSpPr>
        <p:sp>
          <p:nvSpPr>
            <p:cNvPr id="20" name="Rectangle 19"/>
            <p:cNvSpPr/>
            <p:nvPr/>
          </p:nvSpPr>
          <p:spPr>
            <a:xfrm>
              <a:off x="1298222" y="3838222"/>
              <a:ext cx="183445" cy="4092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1" name="Rectangle 20"/>
            <p:cNvSpPr/>
            <p:nvPr/>
          </p:nvSpPr>
          <p:spPr>
            <a:xfrm>
              <a:off x="1636889" y="3654778"/>
              <a:ext cx="70555"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34" name="Straight Connector 33"/>
          <p:cNvCxnSpPr/>
          <p:nvPr/>
        </p:nvCxnSpPr>
        <p:spPr>
          <a:xfrm flipH="1">
            <a:off x="4020611" y="2020711"/>
            <a:ext cx="7704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20608" y="1994371"/>
            <a:ext cx="0" cy="2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01558" y="4543777"/>
            <a:ext cx="15011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892831" y="4534371"/>
            <a:ext cx="150033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393164" y="4003795"/>
            <a:ext cx="0" cy="5644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379053" y="2003308"/>
            <a:ext cx="0" cy="620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968169" y="2018359"/>
            <a:ext cx="2424996"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Switch On"/>
          <p:cNvGrpSpPr/>
          <p:nvPr/>
        </p:nvGrpSpPr>
        <p:grpSpPr>
          <a:xfrm>
            <a:off x="7212920" y="2571990"/>
            <a:ext cx="324001" cy="1456648"/>
            <a:chOff x="6990644" y="1916292"/>
            <a:chExt cx="248356" cy="1092486"/>
          </a:xfrm>
        </p:grpSpPr>
        <p:cxnSp>
          <p:nvCxnSpPr>
            <p:cNvPr id="26" name="Straight Connector 2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6990645" y="2765778"/>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4" name="Oval 23"/>
            <p:cNvSpPr/>
            <p:nvPr/>
          </p:nvSpPr>
          <p:spPr>
            <a:xfrm>
              <a:off x="6990644" y="1916292"/>
              <a:ext cx="24835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59" name="Switch Off"/>
          <p:cNvGrpSpPr/>
          <p:nvPr/>
        </p:nvGrpSpPr>
        <p:grpSpPr>
          <a:xfrm>
            <a:off x="7212923" y="2571990"/>
            <a:ext cx="720000" cy="1456648"/>
            <a:chOff x="7526866" y="3008492"/>
            <a:chExt cx="524934" cy="1092486"/>
          </a:xfrm>
        </p:grpSpPr>
        <p:cxnSp>
          <p:nvCxnSpPr>
            <p:cNvPr id="55" name="Straight Connector 54"/>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526866" y="3857978"/>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57" name="Oval 56"/>
            <p:cNvSpPr/>
            <p:nvPr/>
          </p:nvSpPr>
          <p:spPr>
            <a:xfrm>
              <a:off x="7526866" y="3008492"/>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60" name="Straight Connector 59"/>
          <p:cNvCxnSpPr/>
          <p:nvPr/>
        </p:nvCxnSpPr>
        <p:spPr>
          <a:xfrm flipV="1">
            <a:off x="5296958" y="1994371"/>
            <a:ext cx="0" cy="2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46677" y="2784112"/>
            <a:ext cx="2209755" cy="759182"/>
          </a:xfrm>
          <a:prstGeom prst="rect">
            <a:avLst/>
          </a:prstGeom>
          <a:noFill/>
        </p:spPr>
        <p:txBody>
          <a:bodyPr wrap="square" rtlCol="0">
            <a:spAutoFit/>
          </a:bodyPr>
          <a:lstStyle/>
          <a:p>
            <a:pPr>
              <a:lnSpc>
                <a:spcPts val="2600"/>
              </a:lnSpc>
            </a:pPr>
            <a:r>
              <a:rPr lang="en-AU" sz="2800" dirty="0" smtClean="0">
                <a:solidFill>
                  <a:schemeClr val="bg2"/>
                </a:solidFill>
                <a:latin typeface="Myriad Pro Cond" pitchFamily="34" charset="0"/>
              </a:rPr>
              <a:t>This is called a </a:t>
            </a:r>
            <a:r>
              <a:rPr lang="en-AU" sz="2800" b="1" dirty="0" smtClean="0">
                <a:solidFill>
                  <a:schemeClr val="bg2"/>
                </a:solidFill>
                <a:latin typeface="Myriad Pro Cond" pitchFamily="34" charset="0"/>
              </a:rPr>
              <a:t>SHORT</a:t>
            </a:r>
            <a:r>
              <a:rPr lang="en-AU" sz="2800" dirty="0" smtClean="0">
                <a:solidFill>
                  <a:schemeClr val="bg2"/>
                </a:solidFill>
                <a:latin typeface="Myriad Pro Cond" pitchFamily="34" charset="0"/>
              </a:rPr>
              <a:t> circuit</a:t>
            </a:r>
          </a:p>
        </p:txBody>
      </p:sp>
      <p:sp>
        <p:nvSpPr>
          <p:cNvPr id="53" name="TextBox 52"/>
          <p:cNvSpPr txBox="1"/>
          <p:nvPr/>
        </p:nvSpPr>
        <p:spPr>
          <a:xfrm>
            <a:off x="128931" y="254775"/>
            <a:ext cx="2416376" cy="1862048"/>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PREDICT</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 WHAT WILL HAPPEN WHEN THE SWITCH IS </a:t>
            </a: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99788"/>
            <a:ext cx="660318" cy="647619"/>
          </a:xfrm>
          <a:prstGeom prst="rect">
            <a:avLst/>
          </a:prstGeom>
        </p:spPr>
      </p:pic>
      <p:grpSp>
        <p:nvGrpSpPr>
          <p:cNvPr id="31" name="Teacher Guide"/>
          <p:cNvGrpSpPr/>
          <p:nvPr/>
        </p:nvGrpSpPr>
        <p:grpSpPr>
          <a:xfrm>
            <a:off x="162541" y="1778000"/>
            <a:ext cx="2484556" cy="3251200"/>
            <a:chOff x="226041" y="1778000"/>
            <a:chExt cx="2484556" cy="3251200"/>
          </a:xfrm>
        </p:grpSpPr>
        <p:grpSp>
          <p:nvGrpSpPr>
            <p:cNvPr id="32" name="Group 31"/>
            <p:cNvGrpSpPr/>
            <p:nvPr/>
          </p:nvGrpSpPr>
          <p:grpSpPr>
            <a:xfrm>
              <a:off x="226041" y="1778000"/>
              <a:ext cx="2484556" cy="3251200"/>
              <a:chOff x="226041" y="1778000"/>
              <a:chExt cx="2484556" cy="3251200"/>
            </a:xfrm>
          </p:grpSpPr>
          <p:sp>
            <p:nvSpPr>
              <p:cNvPr id="35" name="Rectangle 34"/>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3" name="TextBox 32"/>
            <p:cNvSpPr txBox="1"/>
            <p:nvPr/>
          </p:nvSpPr>
          <p:spPr>
            <a:xfrm>
              <a:off x="260475" y="1803512"/>
              <a:ext cx="2161688" cy="2215991"/>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light switches to turn the globe on.</a:t>
              </a:r>
            </a:p>
            <a:p>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Nothing should happen.</a:t>
              </a:r>
            </a:p>
            <a:p>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Discuss short circuits.</a:t>
              </a:r>
            </a:p>
            <a:p>
              <a:endParaRPr lang="en-AU" dirty="0"/>
            </a:p>
          </p:txBody>
        </p:sp>
      </p:grpSp>
      <p:sp>
        <p:nvSpPr>
          <p:cNvPr id="41"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45"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3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9"/>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5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45"/>
                    </p:tgtEl>
                  </p:cond>
                </p:stCondLst>
                <p:endSync evt="end" delay="0">
                  <p:rtn val="all"/>
                </p:endSync>
                <p:childTnLst>
                  <p:par>
                    <p:cTn id="24" fill="hold">
                      <p:stCondLst>
                        <p:cond delay="0"/>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Scale>
                                      <p:cBhvr>
                                        <p:cTn id="2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1"/>
                                        </p:tgtEl>
                                        <p:attrNameLst>
                                          <p:attrName>ppt_x</p:attrName>
                                          <p:attrName>ppt_y</p:attrName>
                                        </p:attrNameLst>
                                      </p:cBhvr>
                                    </p:animMotion>
                                    <p:animEffect transition="in" filter="fade">
                                      <p:cBhvr>
                                        <p:cTn id="30" dur="1000"/>
                                        <p:tgtEl>
                                          <p:spTgt spid="31"/>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52" presetClass="exit" presetSubtype="0" fill="hold" nodeType="clickEffect">
                                  <p:stCondLst>
                                    <p:cond delay="0"/>
                                  </p:stCondLst>
                                  <p:childTnLst>
                                    <p:animScale>
                                      <p:cBhvr>
                                        <p:cTn id="39" dur="1000" accel="50000">
                                          <p:stCondLst>
                                            <p:cond delay="0"/>
                                          </p:stCondLst>
                                        </p:cTn>
                                        <p:tgtEl>
                                          <p:spTgt spid="3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1000" accel="50000">
                                          <p:stCondLst>
                                            <p:cond delay="0"/>
                                          </p:stCondLst>
                                        </p:cTn>
                                        <p:tgtEl>
                                          <p:spTgt spid="31"/>
                                        </p:tgtEl>
                                        <p:attrNameLst>
                                          <p:attrName>ppt_x</p:attrName>
                                          <p:attrName>ppt_y</p:attrName>
                                        </p:attrNameLst>
                                      </p:cBhvr>
                                    </p:animMotion>
                                    <p:animEffect transition="out" filter="fade">
                                      <p:cBhvr>
                                        <p:cTn id="41" dur="1000"/>
                                        <p:tgtEl>
                                          <p:spTgt spid="31"/>
                                        </p:tgtEl>
                                      </p:cBhvr>
                                    </p:animEffect>
                                    <p:set>
                                      <p:cBhvr>
                                        <p:cTn id="42" dur="1" fill="hold">
                                          <p:stCondLst>
                                            <p:cond delay="999"/>
                                          </p:stCondLst>
                                        </p:cTn>
                                        <p:tgtEl>
                                          <p:spTgt spid="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69" grpId="0"/>
      <p:bldP spid="41" grpId="0"/>
      <p:bldP spid="41" grpId="1"/>
      <p:bldP spid="45" grpId="0"/>
      <p:bldP spid="4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Battery"/>
          <p:cNvGrpSpPr/>
          <p:nvPr/>
        </p:nvGrpSpPr>
        <p:grpSpPr>
          <a:xfrm>
            <a:off x="5512183" y="4470871"/>
            <a:ext cx="409222" cy="1016000"/>
            <a:chOff x="1298222" y="3654778"/>
            <a:chExt cx="409222" cy="762000"/>
          </a:xfrm>
        </p:grpSpPr>
        <p:sp>
          <p:nvSpPr>
            <p:cNvPr id="20" name="Rectangle 19"/>
            <p:cNvSpPr/>
            <p:nvPr/>
          </p:nvSpPr>
          <p:spPr>
            <a:xfrm>
              <a:off x="1298222" y="3838222"/>
              <a:ext cx="183445" cy="4092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1" name="Rectangle 20"/>
            <p:cNvSpPr/>
            <p:nvPr/>
          </p:nvSpPr>
          <p:spPr>
            <a:xfrm>
              <a:off x="1636889" y="3654778"/>
              <a:ext cx="70555"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34" name="Straight Connector 33"/>
          <p:cNvCxnSpPr/>
          <p:nvPr/>
        </p:nvCxnSpPr>
        <p:spPr>
          <a:xfrm flipH="1">
            <a:off x="4030136" y="2465211"/>
            <a:ext cx="7704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30133" y="2438871"/>
            <a:ext cx="0" cy="2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11083" y="4988277"/>
            <a:ext cx="15011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902356" y="4978871"/>
            <a:ext cx="150033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402689" y="4448295"/>
            <a:ext cx="0" cy="5644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388578" y="2447808"/>
            <a:ext cx="0" cy="620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977694" y="2462859"/>
            <a:ext cx="2424996"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Switch On"/>
          <p:cNvGrpSpPr/>
          <p:nvPr/>
        </p:nvGrpSpPr>
        <p:grpSpPr>
          <a:xfrm>
            <a:off x="7222455" y="3016490"/>
            <a:ext cx="360000" cy="1456648"/>
            <a:chOff x="6990645" y="1916292"/>
            <a:chExt cx="248355" cy="1092486"/>
          </a:xfrm>
        </p:grpSpPr>
        <p:cxnSp>
          <p:nvCxnSpPr>
            <p:cNvPr id="26" name="Straight Connector 2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6990645" y="2765778"/>
              <a:ext cx="2235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4" name="Oval 23"/>
            <p:cNvSpPr/>
            <p:nvPr/>
          </p:nvSpPr>
          <p:spPr>
            <a:xfrm>
              <a:off x="6990645" y="1916292"/>
              <a:ext cx="2235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59" name="Switch Off"/>
          <p:cNvGrpSpPr/>
          <p:nvPr/>
        </p:nvGrpSpPr>
        <p:grpSpPr>
          <a:xfrm>
            <a:off x="7222455" y="3016490"/>
            <a:ext cx="720000" cy="1456648"/>
            <a:chOff x="7526867" y="3008492"/>
            <a:chExt cx="524933" cy="1092486"/>
          </a:xfrm>
        </p:grpSpPr>
        <p:cxnSp>
          <p:nvCxnSpPr>
            <p:cNvPr id="55" name="Straight Connector 54"/>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526867" y="3857978"/>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57" name="Oval 56"/>
            <p:cNvSpPr/>
            <p:nvPr/>
          </p:nvSpPr>
          <p:spPr>
            <a:xfrm>
              <a:off x="7526867" y="3008492"/>
              <a:ext cx="236220"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cxnSp>
        <p:nvCxnSpPr>
          <p:cNvPr id="60" name="Straight Connector 59"/>
          <p:cNvCxnSpPr/>
          <p:nvPr/>
        </p:nvCxnSpPr>
        <p:spPr>
          <a:xfrm flipV="1">
            <a:off x="6190192" y="2444977"/>
            <a:ext cx="0" cy="254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6041" y="254775"/>
            <a:ext cx="2319266" cy="1862048"/>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PREDICT</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 WHAT WILL HAPPEN WHEN THE SWITCH IS </a:t>
            </a: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OFF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700" y="2148733"/>
            <a:ext cx="660318" cy="647619"/>
          </a:xfrm>
          <a:prstGeom prst="rect">
            <a:avLst/>
          </a:prstGeom>
        </p:spPr>
      </p:pic>
      <p:sp>
        <p:nvSpPr>
          <p:cNvPr id="32" name="TextBox 31"/>
          <p:cNvSpPr txBox="1"/>
          <p:nvPr/>
        </p:nvSpPr>
        <p:spPr>
          <a:xfrm>
            <a:off x="246677" y="2784112"/>
            <a:ext cx="2209755" cy="1433598"/>
          </a:xfrm>
          <a:prstGeom prst="rect">
            <a:avLst/>
          </a:prstGeom>
          <a:noFill/>
        </p:spPr>
        <p:txBody>
          <a:bodyPr wrap="square" rtlCol="0">
            <a:spAutoFit/>
          </a:bodyPr>
          <a:lstStyle/>
          <a:p>
            <a:pPr>
              <a:lnSpc>
                <a:spcPts val="2600"/>
              </a:lnSpc>
            </a:pPr>
            <a:r>
              <a:rPr lang="en-AU" sz="2800" dirty="0" smtClean="0">
                <a:solidFill>
                  <a:schemeClr val="bg2"/>
                </a:solidFill>
                <a:latin typeface="Myriad Pro Cond" pitchFamily="34" charset="0"/>
              </a:rPr>
              <a:t>This is also called a </a:t>
            </a:r>
            <a:r>
              <a:rPr lang="en-AU" sz="2800" b="1" dirty="0" smtClean="0">
                <a:solidFill>
                  <a:schemeClr val="bg2"/>
                </a:solidFill>
                <a:latin typeface="Myriad Pro Cond" pitchFamily="34" charset="0"/>
              </a:rPr>
              <a:t>SHORT</a:t>
            </a:r>
            <a:r>
              <a:rPr lang="en-AU" sz="2800" dirty="0" smtClean="0">
                <a:solidFill>
                  <a:schemeClr val="bg2"/>
                </a:solidFill>
                <a:latin typeface="Myriad Pro Cond" pitchFamily="34" charset="0"/>
              </a:rPr>
              <a:t> circuit but instead, the light stays on.</a:t>
            </a:r>
          </a:p>
        </p:txBody>
      </p:sp>
      <p:grpSp>
        <p:nvGrpSpPr>
          <p:cNvPr id="33" name="Teacher Guide"/>
          <p:cNvGrpSpPr/>
          <p:nvPr/>
        </p:nvGrpSpPr>
        <p:grpSpPr>
          <a:xfrm>
            <a:off x="162541" y="1778000"/>
            <a:ext cx="2484556" cy="3251200"/>
            <a:chOff x="226041" y="1778000"/>
            <a:chExt cx="2484556" cy="3251200"/>
          </a:xfrm>
        </p:grpSpPr>
        <p:grpSp>
          <p:nvGrpSpPr>
            <p:cNvPr id="35" name="Group 34"/>
            <p:cNvGrpSpPr/>
            <p:nvPr/>
          </p:nvGrpSpPr>
          <p:grpSpPr>
            <a:xfrm>
              <a:off x="226041" y="1778000"/>
              <a:ext cx="2484556" cy="3251200"/>
              <a:chOff x="226041" y="1778000"/>
              <a:chExt cx="2484556" cy="3251200"/>
            </a:xfrm>
          </p:grpSpPr>
          <p:sp>
            <p:nvSpPr>
              <p:cNvPr id="39" name="Rectangle 38"/>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7" name="TextBox 36"/>
            <p:cNvSpPr txBox="1"/>
            <p:nvPr/>
          </p:nvSpPr>
          <p:spPr>
            <a:xfrm>
              <a:off x="260475" y="1803512"/>
              <a:ext cx="2161688" cy="1785104"/>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light switches to turn the globe off.</a:t>
              </a:r>
            </a:p>
            <a:p>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Nothing should happen.</a:t>
              </a:r>
            </a:p>
            <a:p>
              <a:endParaRPr lang="en-AU" dirty="0"/>
            </a:p>
          </p:txBody>
        </p:sp>
      </p:grpSp>
      <p:sp>
        <p:nvSpPr>
          <p:cNvPr id="48"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49"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84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5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59"/>
                  </p:tgtEl>
                </p:cond>
              </p:nextCondLst>
            </p:seq>
            <p:seq concurrent="1" nextAc="seek">
              <p:cTn id="23" restart="whenNotActive" fill="hold" evtFilter="cancelBubble" nodeType="interactiveSeq">
                <p:stCondLst>
                  <p:cond evt="onClick" delay="0">
                    <p:tgtEl>
                      <p:spTgt spid="49"/>
                    </p:tgtEl>
                  </p:cond>
                </p:stCondLst>
                <p:endSync evt="end" delay="0">
                  <p:rtn val="all"/>
                </p:endSync>
                <p:childTnLst>
                  <p:par>
                    <p:cTn id="24" fill="hold">
                      <p:stCondLst>
                        <p:cond delay="0"/>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35" restart="whenNotActive" fill="hold" evtFilter="cancelBubble" nodeType="interactiveSeq">
                <p:stCondLst>
                  <p:cond evt="onClick" delay="0">
                    <p:tgtEl>
                      <p:spTgt spid="48"/>
                    </p:tgtEl>
                  </p:cond>
                </p:stCondLst>
                <p:endSync evt="end" delay="0">
                  <p:rtn val="all"/>
                </p:endSync>
                <p:childTnLst>
                  <p:par>
                    <p:cTn id="36" fill="hold">
                      <p:stCondLst>
                        <p:cond delay="0"/>
                      </p:stCondLst>
                      <p:childTnLst>
                        <p:par>
                          <p:cTn id="37" fill="hold">
                            <p:stCondLst>
                              <p:cond delay="0"/>
                            </p:stCondLst>
                            <p:childTnLst>
                              <p:par>
                                <p:cTn id="38" presetID="52" presetClass="exit" presetSubtype="0" fill="hold" nodeType="clickEffect">
                                  <p:stCondLst>
                                    <p:cond delay="0"/>
                                  </p:stCondLst>
                                  <p:childTnLst>
                                    <p:animScale>
                                      <p:cBhvr>
                                        <p:cTn id="39" dur="1000" accel="50000">
                                          <p:stCondLst>
                                            <p:cond delay="0"/>
                                          </p:stCondLst>
                                        </p:cTn>
                                        <p:tgtEl>
                                          <p:spTgt spid="3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1000" accel="50000">
                                          <p:stCondLst>
                                            <p:cond delay="0"/>
                                          </p:stCondLst>
                                        </p:cTn>
                                        <p:tgtEl>
                                          <p:spTgt spid="33"/>
                                        </p:tgtEl>
                                        <p:attrNameLst>
                                          <p:attrName>ppt_x</p:attrName>
                                          <p:attrName>ppt_y</p:attrName>
                                        </p:attrNameLst>
                                      </p:cBhvr>
                                    </p:animMotion>
                                    <p:animEffect transition="out" filter="fade">
                                      <p:cBhvr>
                                        <p:cTn id="41" dur="1000"/>
                                        <p:tgtEl>
                                          <p:spTgt spid="33"/>
                                        </p:tgtEl>
                                      </p:cBhvr>
                                    </p:animEffect>
                                    <p:set>
                                      <p:cBhvr>
                                        <p:cTn id="42" dur="1" fill="hold">
                                          <p:stCondLst>
                                            <p:cond delay="999"/>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childTnLst>
        </p:cTn>
      </p:par>
    </p:tnLst>
    <p:bldLst>
      <p:bldP spid="32" grpId="0"/>
      <p:bldP spid="48" grpId="0"/>
      <p:bldP spid="48" grpId="1"/>
      <p:bldP spid="49" grpId="0"/>
      <p:bldP spid="4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681288" y="3701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Connector 33"/>
          <p:cNvCxnSpPr/>
          <p:nvPr/>
        </p:nvCxnSpPr>
        <p:spPr>
          <a:xfrm rot="16200000" flipH="1">
            <a:off x="4062357" y="32408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96808" y="13621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77759" y="5277084"/>
            <a:ext cx="2533619"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455253" y="1374831"/>
            <a:ext cx="0" cy="390225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104342" y="1383359"/>
            <a:ext cx="3348000"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4788431" y="3240852"/>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4062356" y="47420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4795721" y="475074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5516034" y="32408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5516031" y="47420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980853" y="5268767"/>
            <a:ext cx="49803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576000" y="1362131"/>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318127" y="1400981"/>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6033673" y="1403462"/>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5" name="Switch Off 1"/>
          <p:cNvGrpSpPr/>
          <p:nvPr/>
        </p:nvGrpSpPr>
        <p:grpSpPr>
          <a:xfrm>
            <a:off x="4402345" y="1552605"/>
            <a:ext cx="648001" cy="1456648"/>
            <a:chOff x="7526866" y="3008492"/>
            <a:chExt cx="524934" cy="1092486"/>
          </a:xfrm>
        </p:grpSpPr>
        <p:cxnSp>
          <p:nvCxnSpPr>
            <p:cNvPr id="86" name="Straight Connector 85"/>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88" name="Oval 87"/>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89" name="Switch Off 2"/>
          <p:cNvGrpSpPr/>
          <p:nvPr/>
        </p:nvGrpSpPr>
        <p:grpSpPr>
          <a:xfrm>
            <a:off x="5158376" y="1552605"/>
            <a:ext cx="648001" cy="1456648"/>
            <a:chOff x="7526866" y="3008492"/>
            <a:chExt cx="524934" cy="1092486"/>
          </a:xfrm>
        </p:grpSpPr>
        <p:cxnSp>
          <p:nvCxnSpPr>
            <p:cNvPr id="90" name="Straight Connector 89"/>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92" name="Oval 91"/>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93" name="Switch Off 3"/>
          <p:cNvGrpSpPr/>
          <p:nvPr/>
        </p:nvGrpSpPr>
        <p:grpSpPr>
          <a:xfrm>
            <a:off x="5864928" y="1552605"/>
            <a:ext cx="648001" cy="1456648"/>
            <a:chOff x="7526866" y="3008492"/>
            <a:chExt cx="524934" cy="1092486"/>
          </a:xfrm>
        </p:grpSpPr>
        <p:cxnSp>
          <p:nvCxnSpPr>
            <p:cNvPr id="94" name="Straight Connector 93"/>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96" name="Oval 95"/>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100" name="AC circle"/>
          <p:cNvSpPr/>
          <p:nvPr/>
        </p:nvSpPr>
        <p:spPr>
          <a:xfrm>
            <a:off x="6525366" y="48921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grpSp>
        <p:nvGrpSpPr>
          <p:cNvPr id="105" name="Switch On 1"/>
          <p:cNvGrpSpPr/>
          <p:nvPr/>
        </p:nvGrpSpPr>
        <p:grpSpPr>
          <a:xfrm>
            <a:off x="4402021" y="1552604"/>
            <a:ext cx="324326" cy="1456648"/>
            <a:chOff x="7000169" y="1906767"/>
            <a:chExt cx="249665" cy="1092486"/>
          </a:xfrm>
        </p:grpSpPr>
        <p:cxnSp>
          <p:nvCxnSpPr>
            <p:cNvPr id="106" name="Straight Connector 10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000420" y="2756253"/>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8" name="Oval 107"/>
            <p:cNvSpPr/>
            <p:nvPr/>
          </p:nvSpPr>
          <p:spPr>
            <a:xfrm>
              <a:off x="7000169" y="1906767"/>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09" name="Switch On 2"/>
          <p:cNvGrpSpPr/>
          <p:nvPr/>
        </p:nvGrpSpPr>
        <p:grpSpPr>
          <a:xfrm>
            <a:off x="5158052" y="1552604"/>
            <a:ext cx="324326" cy="1456648"/>
            <a:chOff x="7000169" y="1906767"/>
            <a:chExt cx="249665" cy="1092486"/>
          </a:xfrm>
        </p:grpSpPr>
        <p:cxnSp>
          <p:nvCxnSpPr>
            <p:cNvPr id="110" name="Straight Connector 109"/>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7000420" y="2756253"/>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12" name="Oval 111"/>
            <p:cNvSpPr/>
            <p:nvPr/>
          </p:nvSpPr>
          <p:spPr>
            <a:xfrm>
              <a:off x="7000169" y="1906767"/>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13" name="Switch On 3"/>
          <p:cNvGrpSpPr/>
          <p:nvPr/>
        </p:nvGrpSpPr>
        <p:grpSpPr>
          <a:xfrm>
            <a:off x="5863566" y="1552604"/>
            <a:ext cx="324007" cy="1456648"/>
            <a:chOff x="6982332" y="1906767"/>
            <a:chExt cx="333532" cy="1092486"/>
          </a:xfrm>
        </p:grpSpPr>
        <p:cxnSp>
          <p:nvCxnSpPr>
            <p:cNvPr id="114" name="Straight Connector 113"/>
            <p:cNvCxnSpPr/>
            <p:nvPr/>
          </p:nvCxnSpPr>
          <p:spPr>
            <a:xfrm flipV="1">
              <a:off x="7162736"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6982339" y="2756253"/>
              <a:ext cx="33352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16" name="Oval 115"/>
            <p:cNvSpPr/>
            <p:nvPr/>
          </p:nvSpPr>
          <p:spPr>
            <a:xfrm>
              <a:off x="6982332" y="1906767"/>
              <a:ext cx="33352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76" name="TextBox 75"/>
          <p:cNvSpPr txBox="1"/>
          <p:nvPr/>
        </p:nvSpPr>
        <p:spPr>
          <a:xfrm>
            <a:off x="226042" y="2260813"/>
            <a:ext cx="2543129" cy="2677656"/>
          </a:xfrm>
          <a:prstGeom prst="rect">
            <a:avLst/>
          </a:prstGeom>
          <a:noFill/>
        </p:spPr>
        <p:txBody>
          <a:bodyPr wrap="square" rtlCol="0">
            <a:spAutoFit/>
          </a:bodyPr>
          <a:lstStyle/>
          <a:p>
            <a:r>
              <a:rPr lang="en-AU" sz="2800" dirty="0" smtClean="0">
                <a:solidFill>
                  <a:schemeClr val="bg2"/>
                </a:solidFill>
                <a:latin typeface="Myriad Pro Cond" pitchFamily="34" charset="0"/>
              </a:rPr>
              <a:t>This is a common circuit. Lighting in a house consists of a parallel circuit with individual switches for each light.</a:t>
            </a:r>
            <a:endParaRPr lang="en-AU" sz="2800" dirty="0">
              <a:solidFill>
                <a:schemeClr val="bg2"/>
              </a:solidFill>
              <a:latin typeface="Myriad Pro Cond" pitchFamily="34" charset="0"/>
            </a:endParaRPr>
          </a:p>
        </p:txBody>
      </p:sp>
      <p:sp>
        <p:nvSpPr>
          <p:cNvPr id="83" name="TextBox 82"/>
          <p:cNvSpPr txBox="1"/>
          <p:nvPr/>
        </p:nvSpPr>
        <p:spPr>
          <a:xfrm>
            <a:off x="226041" y="254775"/>
            <a:ext cx="2319266" cy="1272143"/>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WHERE</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 WOULD YOU FIND THIS</a:t>
            </a:r>
          </a:p>
          <a:p>
            <a:pPr>
              <a:lnSpc>
                <a:spcPts val="2300"/>
              </a:lnSpc>
            </a:pPr>
            <a:r>
              <a:rPr lang="en-AU" sz="2400" b="1" dirty="0" smtClean="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rPr>
              <a:t>CIRCUIT?</a:t>
            </a:r>
            <a:endParaRPr lang="en-AU" sz="2400" b="1" dirty="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endParaRPr>
          </a:p>
        </p:txBody>
      </p:sp>
      <p:pic>
        <p:nvPicPr>
          <p:cNvPr id="3" name="Globe1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26606" y="3636892"/>
            <a:ext cx="660318" cy="647619"/>
          </a:xfrm>
          <a:prstGeom prst="rect">
            <a:avLst/>
          </a:prstGeom>
        </p:spPr>
      </p:pic>
      <p:pic>
        <p:nvPicPr>
          <p:cNvPr id="75" name="Globe2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63995" y="3636892"/>
            <a:ext cx="660318" cy="647619"/>
          </a:xfrm>
          <a:prstGeom prst="rect">
            <a:avLst/>
          </a:prstGeom>
        </p:spPr>
      </p:pic>
      <p:pic>
        <p:nvPicPr>
          <p:cNvPr id="77" name="Globe3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00739" y="3643465"/>
            <a:ext cx="660318" cy="647619"/>
          </a:xfrm>
          <a:prstGeom prst="rect">
            <a:avLst/>
          </a:prstGeom>
        </p:spPr>
      </p:pic>
      <p:pic>
        <p:nvPicPr>
          <p:cNvPr id="2" name="Globe1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26606" y="3636892"/>
            <a:ext cx="660318" cy="647619"/>
          </a:xfrm>
          <a:prstGeom prst="rect">
            <a:avLst/>
          </a:prstGeom>
        </p:spPr>
      </p:pic>
      <p:pic>
        <p:nvPicPr>
          <p:cNvPr id="70" name="Globe2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63995" y="3636892"/>
            <a:ext cx="660318" cy="647619"/>
          </a:xfrm>
          <a:prstGeom prst="rect">
            <a:avLst/>
          </a:prstGeom>
        </p:spPr>
      </p:pic>
      <p:pic>
        <p:nvPicPr>
          <p:cNvPr id="71" name="Globe3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00739" y="3643465"/>
            <a:ext cx="660318" cy="647619"/>
          </a:xfrm>
          <a:prstGeom prst="rect">
            <a:avLst/>
          </a:prstGeom>
        </p:spPr>
      </p:pic>
      <p:grpSp>
        <p:nvGrpSpPr>
          <p:cNvPr id="78" name="Teacher Guide"/>
          <p:cNvGrpSpPr/>
          <p:nvPr/>
        </p:nvGrpSpPr>
        <p:grpSpPr>
          <a:xfrm>
            <a:off x="162541" y="1778000"/>
            <a:ext cx="2484556" cy="3251200"/>
            <a:chOff x="226041" y="1778000"/>
            <a:chExt cx="2484556" cy="3251200"/>
          </a:xfrm>
        </p:grpSpPr>
        <p:grpSp>
          <p:nvGrpSpPr>
            <p:cNvPr id="79" name="Group 78"/>
            <p:cNvGrpSpPr/>
            <p:nvPr/>
          </p:nvGrpSpPr>
          <p:grpSpPr>
            <a:xfrm>
              <a:off x="226041" y="1778000"/>
              <a:ext cx="2484556" cy="3251200"/>
              <a:chOff x="226041" y="1778000"/>
              <a:chExt cx="2484556" cy="3251200"/>
            </a:xfrm>
          </p:grpSpPr>
          <p:sp>
            <p:nvSpPr>
              <p:cNvPr id="84" name="Rectangle 83"/>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0" name="TextBox 79"/>
            <p:cNvSpPr txBox="1"/>
            <p:nvPr/>
          </p:nvSpPr>
          <p:spPr>
            <a:xfrm>
              <a:off x="260475" y="1803512"/>
              <a:ext cx="2161688" cy="2215991"/>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light switches to turn the globes on and off.</a:t>
              </a:r>
            </a:p>
            <a:p>
              <a:r>
                <a:rPr lang="en-AU" sz="1400" dirty="0" smtClean="0">
                  <a:latin typeface="Arial" panose="020B0604020202020204" pitchFamily="34" charset="0"/>
                  <a:cs typeface="Arial" panose="020B0604020202020204" pitchFamily="34" charset="0"/>
                </a:rPr>
                <a:t>Discuss household lighting circuits.</a:t>
              </a:r>
            </a:p>
            <a:p>
              <a:r>
                <a:rPr lang="en-AU" sz="1400" dirty="0" smtClean="0">
                  <a:latin typeface="Arial" panose="020B0604020202020204" pitchFamily="34" charset="0"/>
                  <a:cs typeface="Arial" panose="020B0604020202020204" pitchFamily="34" charset="0"/>
                </a:rPr>
                <a:t>Click elsewhere to proceed to next slide.</a:t>
              </a:r>
            </a:p>
            <a:p>
              <a:endParaRPr lang="en-AU" dirty="0"/>
            </a:p>
          </p:txBody>
        </p:sp>
      </p:grpSp>
      <p:sp>
        <p:nvSpPr>
          <p:cNvPr id="103"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104"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5"/>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withEffect">
                                  <p:stCondLst>
                                    <p:cond delay="0"/>
                                  </p:stCondLst>
                                  <p:childTnLst>
                                    <p:set>
                                      <p:cBhvr>
                                        <p:cTn id="13" dur="1" fill="hold">
                                          <p:stCondLst>
                                            <p:cond delay="0"/>
                                          </p:stCondLst>
                                        </p:cTn>
                                        <p:tgtEl>
                                          <p:spTgt spid="10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8" restart="whenNotActive" fill="hold" evtFilter="cancelBubble" nodeType="interactiveSeq">
                <p:stCondLst>
                  <p:cond evt="onClick" delay="0">
                    <p:tgtEl>
                      <p:spTgt spid="85"/>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withEffect">
                                  <p:stCondLst>
                                    <p:cond delay="0"/>
                                  </p:stCondLst>
                                  <p:childTnLst>
                                    <p:set>
                                      <p:cBhvr>
                                        <p:cTn id="31" dur="1" fill="hold">
                                          <p:stCondLst>
                                            <p:cond delay="0"/>
                                          </p:stCondLst>
                                        </p:cTn>
                                        <p:tgtEl>
                                          <p:spTgt spid="10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36" restart="whenNotActive" fill="hold" evtFilter="cancelBubble" nodeType="interactiveSeq">
                <p:stCondLst>
                  <p:cond evt="onClick" delay="0">
                    <p:tgtEl>
                      <p:spTgt spid="89"/>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withEffect">
                                  <p:stCondLst>
                                    <p:cond delay="0"/>
                                  </p:stCondLst>
                                  <p:childTnLst>
                                    <p:set>
                                      <p:cBhvr>
                                        <p:cTn id="40" dur="1" fill="hold">
                                          <p:stCondLst>
                                            <p:cond delay="0"/>
                                          </p:stCondLst>
                                        </p:cTn>
                                        <p:tgtEl>
                                          <p:spTgt spid="8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45" restart="whenNotActive" fill="hold" evtFilter="cancelBubble" nodeType="interactiveSeq">
                <p:stCondLst>
                  <p:cond evt="onClick" delay="0">
                    <p:tgtEl>
                      <p:spTgt spid="11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withEffect">
                                  <p:stCondLst>
                                    <p:cond delay="0"/>
                                  </p:stCondLst>
                                  <p:childTnLst>
                                    <p:set>
                                      <p:cBhvr>
                                        <p:cTn id="49" dur="1" fill="hold">
                                          <p:stCondLst>
                                            <p:cond delay="0"/>
                                          </p:stCondLst>
                                        </p:cTn>
                                        <p:tgtEl>
                                          <p:spTgt spid="11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54" restart="whenNotActive" fill="hold" evtFilter="cancelBubble" nodeType="interactiveSeq">
                <p:stCondLst>
                  <p:cond evt="onClick" delay="0">
                    <p:tgtEl>
                      <p:spTgt spid="93"/>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withEffect">
                                  <p:stCondLst>
                                    <p:cond delay="0"/>
                                  </p:stCondLst>
                                  <p:childTnLst>
                                    <p:set>
                                      <p:cBhvr>
                                        <p:cTn id="58" dur="1" fill="hold">
                                          <p:stCondLst>
                                            <p:cond delay="0"/>
                                          </p:stCondLst>
                                        </p:cTn>
                                        <p:tgtEl>
                                          <p:spTgt spid="9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63" restart="whenNotActive" fill="hold" evtFilter="cancelBubble" nodeType="interactiveSeq">
                <p:stCondLst>
                  <p:cond evt="onClick" delay="0">
                    <p:tgtEl>
                      <p:spTgt spid="104"/>
                    </p:tgtEl>
                  </p:cond>
                </p:stCondLst>
                <p:endSync evt="end" delay="0">
                  <p:rtn val="all"/>
                </p:endSync>
                <p:childTnLst>
                  <p:par>
                    <p:cTn id="64" fill="hold">
                      <p:stCondLst>
                        <p:cond delay="0"/>
                      </p:stCondLst>
                      <p:childTnLst>
                        <p:par>
                          <p:cTn id="65" fill="hold">
                            <p:stCondLst>
                              <p:cond delay="0"/>
                            </p:stCondLst>
                            <p:childTnLst>
                              <p:par>
                                <p:cTn id="66" presetID="52" presetClass="entr" presetSubtype="0" fill="hold" nodeType="clickEffect">
                                  <p:stCondLst>
                                    <p:cond delay="0"/>
                                  </p:stCondLst>
                                  <p:childTnLst>
                                    <p:set>
                                      <p:cBhvr>
                                        <p:cTn id="67" dur="1" fill="hold">
                                          <p:stCondLst>
                                            <p:cond delay="0"/>
                                          </p:stCondLst>
                                        </p:cTn>
                                        <p:tgtEl>
                                          <p:spTgt spid="78"/>
                                        </p:tgtEl>
                                        <p:attrNameLst>
                                          <p:attrName>style.visibility</p:attrName>
                                        </p:attrNameLst>
                                      </p:cBhvr>
                                      <p:to>
                                        <p:strVal val="visible"/>
                                      </p:to>
                                    </p:set>
                                    <p:animScale>
                                      <p:cBhvr>
                                        <p:cTn id="68"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8"/>
                                        </p:tgtEl>
                                        <p:attrNameLst>
                                          <p:attrName>ppt_x</p:attrName>
                                          <p:attrName>ppt_y</p:attrName>
                                        </p:attrNameLst>
                                      </p:cBhvr>
                                    </p:animMotion>
                                    <p:animEffect transition="in" filter="fade">
                                      <p:cBhvr>
                                        <p:cTn id="70" dur="1000"/>
                                        <p:tgtEl>
                                          <p:spTgt spid="78"/>
                                        </p:tgtEl>
                                      </p:cBhvr>
                                    </p:animEffect>
                                  </p:childTnLst>
                                </p:cTn>
                              </p:par>
                              <p:par>
                                <p:cTn id="71" presetID="1" presetClass="exit"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75" restart="whenNotActive" fill="hold" evtFilter="cancelBubble" nodeType="interactiveSeq">
                <p:stCondLst>
                  <p:cond evt="onClick" delay="0">
                    <p:tgtEl>
                      <p:spTgt spid="103"/>
                    </p:tgtEl>
                  </p:cond>
                </p:stCondLst>
                <p:endSync evt="end" delay="0">
                  <p:rtn val="all"/>
                </p:endSync>
                <p:childTnLst>
                  <p:par>
                    <p:cTn id="76" fill="hold">
                      <p:stCondLst>
                        <p:cond delay="0"/>
                      </p:stCondLst>
                      <p:childTnLst>
                        <p:par>
                          <p:cTn id="77" fill="hold">
                            <p:stCondLst>
                              <p:cond delay="0"/>
                            </p:stCondLst>
                            <p:childTnLst>
                              <p:par>
                                <p:cTn id="78" presetID="52" presetClass="exit" presetSubtype="0" fill="hold" nodeType="clickEffect">
                                  <p:stCondLst>
                                    <p:cond delay="0"/>
                                  </p:stCondLst>
                                  <p:childTnLst>
                                    <p:animScale>
                                      <p:cBhvr>
                                        <p:cTn id="79" dur="1000" accel="50000">
                                          <p:stCondLst>
                                            <p:cond delay="0"/>
                                          </p:stCondLst>
                                        </p:cTn>
                                        <p:tgtEl>
                                          <p:spTgt spid="7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0" dur="1000" accel="50000">
                                          <p:stCondLst>
                                            <p:cond delay="0"/>
                                          </p:stCondLst>
                                        </p:cTn>
                                        <p:tgtEl>
                                          <p:spTgt spid="78"/>
                                        </p:tgtEl>
                                        <p:attrNameLst>
                                          <p:attrName>ppt_x</p:attrName>
                                          <p:attrName>ppt_y</p:attrName>
                                        </p:attrNameLst>
                                      </p:cBhvr>
                                    </p:animMotion>
                                    <p:animEffect transition="out" filter="fade">
                                      <p:cBhvr>
                                        <p:cTn id="81" dur="1000"/>
                                        <p:tgtEl>
                                          <p:spTgt spid="78"/>
                                        </p:tgtEl>
                                      </p:cBhvr>
                                    </p:animEffect>
                                    <p:set>
                                      <p:cBhvr>
                                        <p:cTn id="82" dur="1" fill="hold">
                                          <p:stCondLst>
                                            <p:cond delay="999"/>
                                          </p:stCondLst>
                                        </p:cTn>
                                        <p:tgtEl>
                                          <p:spTgt spid="7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03"/>
                                        </p:tgtEl>
                                        <p:attrNameLst>
                                          <p:attrName>style.visibility</p:attrName>
                                        </p:attrNameLst>
                                      </p:cBhvr>
                                      <p:to>
                                        <p:strVal val="hidden"/>
                                      </p:to>
                                    </p:set>
                                  </p:childTnLst>
                                </p:cTn>
                              </p:par>
                              <p:par>
                                <p:cTn id="85" presetID="1" presetClass="entr" presetSubtype="0" fill="hold" grpId="1" nodeType="withEffect">
                                  <p:stCondLst>
                                    <p:cond delay="0"/>
                                  </p:stCondLst>
                                  <p:childTnLst>
                                    <p:set>
                                      <p:cBhvr>
                                        <p:cTn id="8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childTnLst>
        </p:cTn>
      </p:par>
    </p:tnLst>
    <p:bldLst>
      <p:bldP spid="76" grpId="0"/>
      <p:bldP spid="103" grpId="0"/>
      <p:bldP spid="103" grpId="1"/>
      <p:bldP spid="104" grpId="0"/>
      <p:bldP spid="10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681288" y="3701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Connector 33"/>
          <p:cNvCxnSpPr/>
          <p:nvPr/>
        </p:nvCxnSpPr>
        <p:spPr>
          <a:xfrm rot="16200000" flipH="1">
            <a:off x="4062357" y="32408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96808" y="13621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77759" y="5277084"/>
            <a:ext cx="2533619"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455253" y="1374831"/>
            <a:ext cx="0" cy="1260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104342" y="1383359"/>
            <a:ext cx="3348000" cy="1793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4788431" y="3240852"/>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4062356" y="47420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4795721" y="475074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5516034" y="3240851"/>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5516031" y="4742097"/>
            <a:ext cx="102728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980853" y="5268767"/>
            <a:ext cx="498037"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576000" y="1362131"/>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318127" y="1400981"/>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6033673" y="1403462"/>
            <a:ext cx="0" cy="30891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5" name="Switch Off 1"/>
          <p:cNvGrpSpPr/>
          <p:nvPr/>
        </p:nvGrpSpPr>
        <p:grpSpPr>
          <a:xfrm>
            <a:off x="4402345" y="1552605"/>
            <a:ext cx="648001" cy="1456648"/>
            <a:chOff x="7526866" y="3008492"/>
            <a:chExt cx="524934" cy="1092486"/>
          </a:xfrm>
        </p:grpSpPr>
        <p:cxnSp>
          <p:nvCxnSpPr>
            <p:cNvPr id="86" name="Straight Connector 85"/>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88" name="Oval 87"/>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89" name="Switch Off 2"/>
          <p:cNvGrpSpPr/>
          <p:nvPr/>
        </p:nvGrpSpPr>
        <p:grpSpPr>
          <a:xfrm>
            <a:off x="5158376" y="1552605"/>
            <a:ext cx="648001" cy="1456648"/>
            <a:chOff x="7526866" y="3008492"/>
            <a:chExt cx="524934" cy="1092486"/>
          </a:xfrm>
        </p:grpSpPr>
        <p:cxnSp>
          <p:nvCxnSpPr>
            <p:cNvPr id="90" name="Straight Connector 89"/>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92" name="Oval 91"/>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93" name="Switch Off 3"/>
          <p:cNvGrpSpPr/>
          <p:nvPr/>
        </p:nvGrpSpPr>
        <p:grpSpPr>
          <a:xfrm>
            <a:off x="5864928" y="1552605"/>
            <a:ext cx="648001" cy="1456648"/>
            <a:chOff x="7526866" y="3008492"/>
            <a:chExt cx="524934" cy="1092486"/>
          </a:xfrm>
        </p:grpSpPr>
        <p:cxnSp>
          <p:nvCxnSpPr>
            <p:cNvPr id="94" name="Straight Connector 93"/>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96" name="Oval 95"/>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100" name="AC circle"/>
          <p:cNvSpPr/>
          <p:nvPr/>
        </p:nvSpPr>
        <p:spPr>
          <a:xfrm>
            <a:off x="6525366" y="48921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grpSp>
        <p:nvGrpSpPr>
          <p:cNvPr id="105" name="Switch On 1"/>
          <p:cNvGrpSpPr/>
          <p:nvPr/>
        </p:nvGrpSpPr>
        <p:grpSpPr>
          <a:xfrm>
            <a:off x="4402021" y="1552604"/>
            <a:ext cx="324326" cy="1456648"/>
            <a:chOff x="7000169" y="1906767"/>
            <a:chExt cx="249665" cy="1092486"/>
          </a:xfrm>
        </p:grpSpPr>
        <p:cxnSp>
          <p:nvCxnSpPr>
            <p:cNvPr id="106" name="Straight Connector 10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000420" y="2756253"/>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8" name="Oval 107"/>
            <p:cNvSpPr/>
            <p:nvPr/>
          </p:nvSpPr>
          <p:spPr>
            <a:xfrm>
              <a:off x="7000169" y="1906767"/>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09" name="Switch On 2"/>
          <p:cNvGrpSpPr/>
          <p:nvPr/>
        </p:nvGrpSpPr>
        <p:grpSpPr>
          <a:xfrm>
            <a:off x="5158052" y="1552604"/>
            <a:ext cx="324326" cy="1456648"/>
            <a:chOff x="7000169" y="1906767"/>
            <a:chExt cx="249665" cy="1092486"/>
          </a:xfrm>
        </p:grpSpPr>
        <p:cxnSp>
          <p:nvCxnSpPr>
            <p:cNvPr id="110" name="Straight Connector 109"/>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7000420" y="2756253"/>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12" name="Oval 111"/>
            <p:cNvSpPr/>
            <p:nvPr/>
          </p:nvSpPr>
          <p:spPr>
            <a:xfrm>
              <a:off x="7000169" y="1906767"/>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13" name="Switch On 3"/>
          <p:cNvGrpSpPr/>
          <p:nvPr/>
        </p:nvGrpSpPr>
        <p:grpSpPr>
          <a:xfrm>
            <a:off x="5863566" y="1552604"/>
            <a:ext cx="324007" cy="1456648"/>
            <a:chOff x="6982332" y="1906767"/>
            <a:chExt cx="333532" cy="1092486"/>
          </a:xfrm>
        </p:grpSpPr>
        <p:cxnSp>
          <p:nvCxnSpPr>
            <p:cNvPr id="114" name="Straight Connector 113"/>
            <p:cNvCxnSpPr/>
            <p:nvPr/>
          </p:nvCxnSpPr>
          <p:spPr>
            <a:xfrm flipV="1">
              <a:off x="7162736"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6982339" y="2756253"/>
              <a:ext cx="33352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16" name="Oval 115"/>
            <p:cNvSpPr/>
            <p:nvPr/>
          </p:nvSpPr>
          <p:spPr>
            <a:xfrm>
              <a:off x="6982332" y="1906767"/>
              <a:ext cx="333525"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76" name="TextBox 75"/>
          <p:cNvSpPr txBox="1"/>
          <p:nvPr/>
        </p:nvSpPr>
        <p:spPr>
          <a:xfrm>
            <a:off x="226042" y="2260813"/>
            <a:ext cx="2543129" cy="4154984"/>
          </a:xfrm>
          <a:prstGeom prst="rect">
            <a:avLst/>
          </a:prstGeom>
          <a:noFill/>
        </p:spPr>
        <p:txBody>
          <a:bodyPr wrap="square" rtlCol="0">
            <a:spAutoFit/>
          </a:bodyPr>
          <a:lstStyle/>
          <a:p>
            <a:r>
              <a:rPr lang="en-AU" sz="2400" dirty="0">
                <a:solidFill>
                  <a:schemeClr val="bg2"/>
                </a:solidFill>
                <a:latin typeface="Arial" panose="020B0604020202020204" pitchFamily="34" charset="0"/>
                <a:cs typeface="Arial" panose="020B0604020202020204" pitchFamily="34" charset="0"/>
              </a:rPr>
              <a:t>This is a </a:t>
            </a:r>
            <a:r>
              <a:rPr lang="en-AU" sz="2400" b="1" dirty="0">
                <a:solidFill>
                  <a:schemeClr val="bg2"/>
                </a:solidFill>
                <a:latin typeface="Arial" panose="020B0604020202020204" pitchFamily="34" charset="0"/>
                <a:cs typeface="Arial" panose="020B0604020202020204" pitchFamily="34" charset="0"/>
              </a:rPr>
              <a:t>SAFETY</a:t>
            </a:r>
            <a:r>
              <a:rPr lang="en-AU" sz="2400" dirty="0">
                <a:solidFill>
                  <a:schemeClr val="bg2"/>
                </a:solidFill>
                <a:latin typeface="Arial" panose="020B0604020202020204" pitchFamily="34" charset="0"/>
                <a:cs typeface="Arial" panose="020B0604020202020204" pitchFamily="34" charset="0"/>
              </a:rPr>
              <a:t> circuit.</a:t>
            </a:r>
          </a:p>
          <a:p>
            <a:r>
              <a:rPr lang="en-AU" sz="2400" dirty="0">
                <a:solidFill>
                  <a:schemeClr val="bg2"/>
                </a:solidFill>
                <a:latin typeface="Arial" panose="020B0604020202020204" pitchFamily="34" charset="0"/>
                <a:cs typeface="Arial" panose="020B0604020202020204" pitchFamily="34" charset="0"/>
              </a:rPr>
              <a:t>Individual globes (or machines) can be switch on and off by their own switches, but a safety switch can shut off all devices at once.</a:t>
            </a:r>
          </a:p>
        </p:txBody>
      </p:sp>
      <p:sp>
        <p:nvSpPr>
          <p:cNvPr id="83" name="TextBox 82"/>
          <p:cNvSpPr txBox="1"/>
          <p:nvPr/>
        </p:nvSpPr>
        <p:spPr>
          <a:xfrm>
            <a:off x="226041" y="254775"/>
            <a:ext cx="2319266" cy="1272143"/>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WHERE</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 WOULD YOU FIND THIS</a:t>
            </a:r>
          </a:p>
          <a:p>
            <a:pPr>
              <a:lnSpc>
                <a:spcPts val="2300"/>
              </a:lnSpc>
            </a:pPr>
            <a:r>
              <a:rPr lang="en-AU" sz="2400" b="1" dirty="0" smtClean="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rPr>
              <a:t>CIRCUIT?</a:t>
            </a:r>
            <a:endParaRPr lang="en-AU" sz="2400" b="1" dirty="0">
              <a:ln w="3175">
                <a:noFill/>
              </a:ln>
              <a:solidFill>
                <a:schemeClr val="bg2">
                  <a:lumMod val="90000"/>
                </a:schemeClr>
              </a:solidFill>
              <a:effectLst>
                <a:outerShdw dist="12700" dir="5400000" algn="t" rotWithShape="0">
                  <a:schemeClr val="bg1">
                    <a:lumMod val="85000"/>
                    <a:alpha val="80000"/>
                  </a:schemeClr>
                </a:outerShdw>
              </a:effectLst>
              <a:latin typeface="Arial Black" panose="020B0A04020102020204" pitchFamily="34" charset="0"/>
            </a:endParaRPr>
          </a:p>
        </p:txBody>
      </p:sp>
      <p:pic>
        <p:nvPicPr>
          <p:cNvPr id="3" name="Globe1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24215" y="3633565"/>
            <a:ext cx="660318" cy="647619"/>
          </a:xfrm>
          <a:prstGeom prst="rect">
            <a:avLst/>
          </a:prstGeom>
        </p:spPr>
      </p:pic>
      <p:pic>
        <p:nvPicPr>
          <p:cNvPr id="75" name="Globe2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61604" y="3633565"/>
            <a:ext cx="660318" cy="647619"/>
          </a:xfrm>
          <a:prstGeom prst="rect">
            <a:avLst/>
          </a:prstGeom>
        </p:spPr>
      </p:pic>
      <p:pic>
        <p:nvPicPr>
          <p:cNvPr id="77" name="Globe3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98348" y="3640138"/>
            <a:ext cx="660318" cy="647619"/>
          </a:xfrm>
          <a:prstGeom prst="rect">
            <a:avLst/>
          </a:prstGeom>
        </p:spPr>
      </p:pic>
      <p:pic>
        <p:nvPicPr>
          <p:cNvPr id="2" name="Globe1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24215" y="3633565"/>
            <a:ext cx="660318" cy="647619"/>
          </a:xfrm>
          <a:prstGeom prst="rect">
            <a:avLst/>
          </a:prstGeom>
        </p:spPr>
      </p:pic>
      <p:pic>
        <p:nvPicPr>
          <p:cNvPr id="70" name="Globe2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61604" y="3633565"/>
            <a:ext cx="660318" cy="647619"/>
          </a:xfrm>
          <a:prstGeom prst="rect">
            <a:avLst/>
          </a:prstGeom>
        </p:spPr>
      </p:pic>
      <p:pic>
        <p:nvPicPr>
          <p:cNvPr id="71" name="Globe3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698348" y="3640138"/>
            <a:ext cx="660318" cy="647619"/>
          </a:xfrm>
          <a:prstGeom prst="rect">
            <a:avLst/>
          </a:prstGeom>
        </p:spPr>
      </p:pic>
      <p:cxnSp>
        <p:nvCxnSpPr>
          <p:cNvPr id="78" name="Straight Connector 77"/>
          <p:cNvCxnSpPr/>
          <p:nvPr/>
        </p:nvCxnSpPr>
        <p:spPr>
          <a:xfrm>
            <a:off x="7453843" y="3775708"/>
            <a:ext cx="0" cy="15120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9" name="SafetyOff"/>
          <p:cNvGrpSpPr/>
          <p:nvPr/>
        </p:nvGrpSpPr>
        <p:grpSpPr>
          <a:xfrm>
            <a:off x="7283466" y="2478767"/>
            <a:ext cx="648001" cy="1456648"/>
            <a:chOff x="7526866" y="3008492"/>
            <a:chExt cx="524934" cy="1092486"/>
          </a:xfrm>
        </p:grpSpPr>
        <p:cxnSp>
          <p:nvCxnSpPr>
            <p:cNvPr id="62" name="Straight Connector 61"/>
            <p:cNvCxnSpPr/>
            <p:nvPr/>
          </p:nvCxnSpPr>
          <p:spPr>
            <a:xfrm flipV="1">
              <a:off x="7646664" y="3225800"/>
              <a:ext cx="405136" cy="75227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7526866" y="3857978"/>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4" name="Oval 63"/>
            <p:cNvSpPr/>
            <p:nvPr/>
          </p:nvSpPr>
          <p:spPr>
            <a:xfrm>
              <a:off x="7526866" y="3008492"/>
              <a:ext cx="262467"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65" name="SafetyOn"/>
          <p:cNvGrpSpPr/>
          <p:nvPr/>
        </p:nvGrpSpPr>
        <p:grpSpPr>
          <a:xfrm>
            <a:off x="7283142" y="2478766"/>
            <a:ext cx="324326" cy="1456648"/>
            <a:chOff x="7000169" y="1906767"/>
            <a:chExt cx="249665" cy="1092486"/>
          </a:xfrm>
        </p:grpSpPr>
        <p:cxnSp>
          <p:nvCxnSpPr>
            <p:cNvPr id="66" name="Straight Connector 65"/>
            <p:cNvCxnSpPr/>
            <p:nvPr/>
          </p:nvCxnSpPr>
          <p:spPr>
            <a:xfrm flipV="1">
              <a:off x="7110442" y="2003778"/>
              <a:ext cx="128558"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7000420" y="2756253"/>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74" name="Oval 73"/>
            <p:cNvSpPr/>
            <p:nvPr/>
          </p:nvSpPr>
          <p:spPr>
            <a:xfrm>
              <a:off x="7000169" y="1906767"/>
              <a:ext cx="249414" cy="2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pic>
        <p:nvPicPr>
          <p:cNvPr id="79" name="SafetyGlobe1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24215" y="3633565"/>
            <a:ext cx="660318" cy="647619"/>
          </a:xfrm>
          <a:prstGeom prst="rect">
            <a:avLst/>
          </a:prstGeom>
        </p:spPr>
      </p:pic>
      <p:pic>
        <p:nvPicPr>
          <p:cNvPr id="80" name="SafetyGlobe2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61604" y="3633565"/>
            <a:ext cx="660318" cy="647619"/>
          </a:xfrm>
          <a:prstGeom prst="rect">
            <a:avLst/>
          </a:prstGeom>
        </p:spPr>
      </p:pic>
      <p:pic>
        <p:nvPicPr>
          <p:cNvPr id="81" name="SafetyGlobe3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698348" y="3640138"/>
            <a:ext cx="660318" cy="647619"/>
          </a:xfrm>
          <a:prstGeom prst="rect">
            <a:avLst/>
          </a:prstGeom>
        </p:spPr>
      </p:pic>
      <p:grpSp>
        <p:nvGrpSpPr>
          <p:cNvPr id="82" name="Teacher Guide"/>
          <p:cNvGrpSpPr/>
          <p:nvPr/>
        </p:nvGrpSpPr>
        <p:grpSpPr>
          <a:xfrm>
            <a:off x="162541" y="1778000"/>
            <a:ext cx="2484556" cy="3251200"/>
            <a:chOff x="226041" y="1778000"/>
            <a:chExt cx="2484556" cy="3251200"/>
          </a:xfrm>
        </p:grpSpPr>
        <p:grpSp>
          <p:nvGrpSpPr>
            <p:cNvPr id="84" name="Group 83"/>
            <p:cNvGrpSpPr/>
            <p:nvPr/>
          </p:nvGrpSpPr>
          <p:grpSpPr>
            <a:xfrm>
              <a:off x="226041" y="1778000"/>
              <a:ext cx="2484556" cy="3251200"/>
              <a:chOff x="226041" y="1778000"/>
              <a:chExt cx="2484556" cy="3251200"/>
            </a:xfrm>
          </p:grpSpPr>
          <p:sp>
            <p:nvSpPr>
              <p:cNvPr id="102" name="Rectangle 101"/>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01" name="TextBox 100"/>
            <p:cNvSpPr txBox="1"/>
            <p:nvPr/>
          </p:nvSpPr>
          <p:spPr>
            <a:xfrm>
              <a:off x="260475" y="1803512"/>
              <a:ext cx="2161688" cy="1785104"/>
            </a:xfrm>
            <a:prstGeom prst="rect">
              <a:avLst/>
            </a:prstGeom>
            <a:noFill/>
          </p:spPr>
          <p:txBody>
            <a:bodyPr wrap="square" rtlCol="0">
              <a:spAutoFit/>
            </a:bodyPr>
            <a:lstStyle/>
            <a:p>
              <a:r>
                <a:rPr lang="en-AU" sz="1400" b="1" dirty="0" smtClean="0"/>
                <a:t>Teacher Guide</a:t>
              </a:r>
            </a:p>
            <a:p>
              <a:endParaRPr lang="en-AU" sz="800" dirty="0" smtClean="0"/>
            </a:p>
            <a:p>
              <a:r>
                <a:rPr lang="en-AU" sz="1400" dirty="0" smtClean="0"/>
                <a:t>Click on the light switches to turn the globes on and off.</a:t>
              </a:r>
            </a:p>
            <a:p>
              <a:r>
                <a:rPr lang="en-AU" sz="1400" dirty="0" smtClean="0"/>
                <a:t>Safety switch will override all other switches.</a:t>
              </a:r>
            </a:p>
            <a:p>
              <a:endParaRPr lang="en-AU" dirty="0"/>
            </a:p>
          </p:txBody>
        </p:sp>
      </p:grpSp>
      <p:sp>
        <p:nvSpPr>
          <p:cNvPr id="117"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118"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8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5"/>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withEffect">
                                  <p:stCondLst>
                                    <p:cond delay="0"/>
                                  </p:stCondLst>
                                  <p:childTnLst>
                                    <p:set>
                                      <p:cBhvr>
                                        <p:cTn id="13" dur="1" fill="hold">
                                          <p:stCondLst>
                                            <p:cond delay="0"/>
                                          </p:stCondLst>
                                        </p:cTn>
                                        <p:tgtEl>
                                          <p:spTgt spid="10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8" restart="whenNotActive" fill="hold" evtFilter="cancelBubble" nodeType="interactiveSeq">
                <p:stCondLst>
                  <p:cond evt="onClick" delay="0">
                    <p:tgtEl>
                      <p:spTgt spid="85"/>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withEffect">
                                  <p:stCondLst>
                                    <p:cond delay="0"/>
                                  </p:stCondLst>
                                  <p:childTnLst>
                                    <p:set>
                                      <p:cBhvr>
                                        <p:cTn id="31" dur="1" fill="hold">
                                          <p:stCondLst>
                                            <p:cond delay="0"/>
                                          </p:stCondLst>
                                        </p:cTn>
                                        <p:tgtEl>
                                          <p:spTgt spid="10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36" restart="whenNotActive" fill="hold" evtFilter="cancelBubble" nodeType="interactiveSeq">
                <p:stCondLst>
                  <p:cond evt="onClick" delay="0">
                    <p:tgtEl>
                      <p:spTgt spid="89"/>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withEffect">
                                  <p:stCondLst>
                                    <p:cond delay="0"/>
                                  </p:stCondLst>
                                  <p:childTnLst>
                                    <p:set>
                                      <p:cBhvr>
                                        <p:cTn id="40" dur="1" fill="hold">
                                          <p:stCondLst>
                                            <p:cond delay="0"/>
                                          </p:stCondLst>
                                        </p:cTn>
                                        <p:tgtEl>
                                          <p:spTgt spid="8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45" restart="whenNotActive" fill="hold" evtFilter="cancelBubble" nodeType="interactiveSeq">
                <p:stCondLst>
                  <p:cond evt="onClick" delay="0">
                    <p:tgtEl>
                      <p:spTgt spid="11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withEffect">
                                  <p:stCondLst>
                                    <p:cond delay="0"/>
                                  </p:stCondLst>
                                  <p:childTnLst>
                                    <p:set>
                                      <p:cBhvr>
                                        <p:cTn id="49" dur="1" fill="hold">
                                          <p:stCondLst>
                                            <p:cond delay="0"/>
                                          </p:stCondLst>
                                        </p:cTn>
                                        <p:tgtEl>
                                          <p:spTgt spid="11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54" restart="whenNotActive" fill="hold" evtFilter="cancelBubble" nodeType="interactiveSeq">
                <p:stCondLst>
                  <p:cond evt="onClick" delay="0">
                    <p:tgtEl>
                      <p:spTgt spid="93"/>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withEffect">
                                  <p:stCondLst>
                                    <p:cond delay="0"/>
                                  </p:stCondLst>
                                  <p:childTnLst>
                                    <p:set>
                                      <p:cBhvr>
                                        <p:cTn id="58" dur="1" fill="hold">
                                          <p:stCondLst>
                                            <p:cond delay="0"/>
                                          </p:stCondLst>
                                        </p:cTn>
                                        <p:tgtEl>
                                          <p:spTgt spid="9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63" restart="whenNotActive" fill="hold" evtFilter="cancelBubble" nodeType="interactiveSeq">
                <p:stCondLst>
                  <p:cond evt="onClick" delay="0">
                    <p:tgtEl>
                      <p:spTgt spid="6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withEffect">
                                  <p:stCondLst>
                                    <p:cond delay="0"/>
                                  </p:stCondLst>
                                  <p:childTnLst>
                                    <p:set>
                                      <p:cBhvr>
                                        <p:cTn id="67" dur="1" fill="hold">
                                          <p:stCondLst>
                                            <p:cond delay="0"/>
                                          </p:stCondLst>
                                        </p:cTn>
                                        <p:tgtEl>
                                          <p:spTgt spid="65"/>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8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7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withEffect">
                                  <p:stCondLst>
                                    <p:cond delay="0"/>
                                  </p:stCondLst>
                                  <p:childTnLst>
                                    <p:set>
                                      <p:cBhvr>
                                        <p:cTn id="80" dur="1" fill="hold">
                                          <p:stCondLst>
                                            <p:cond delay="0"/>
                                          </p:stCondLst>
                                        </p:cTn>
                                        <p:tgtEl>
                                          <p:spTgt spid="5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8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9" restart="whenNotActive" fill="hold" evtFilter="cancelBubble" nodeType="interactiveSeq">
                <p:stCondLst>
                  <p:cond evt="onClick" delay="0">
                    <p:tgtEl>
                      <p:spTgt spid="118"/>
                    </p:tgtEl>
                  </p:cond>
                </p:stCondLst>
                <p:endSync evt="end" delay="0">
                  <p:rtn val="all"/>
                </p:endSync>
                <p:childTnLst>
                  <p:par>
                    <p:cTn id="90" fill="hold">
                      <p:stCondLst>
                        <p:cond delay="0"/>
                      </p:stCondLst>
                      <p:childTnLst>
                        <p:par>
                          <p:cTn id="91" fill="hold">
                            <p:stCondLst>
                              <p:cond delay="0"/>
                            </p:stCondLst>
                            <p:childTnLst>
                              <p:par>
                                <p:cTn id="92" presetID="52" presetClass="entr" presetSubtype="0" fill="hold" nodeType="clickEffect">
                                  <p:stCondLst>
                                    <p:cond delay="0"/>
                                  </p:stCondLst>
                                  <p:childTnLst>
                                    <p:set>
                                      <p:cBhvr>
                                        <p:cTn id="93" dur="1" fill="hold">
                                          <p:stCondLst>
                                            <p:cond delay="0"/>
                                          </p:stCondLst>
                                        </p:cTn>
                                        <p:tgtEl>
                                          <p:spTgt spid="82"/>
                                        </p:tgtEl>
                                        <p:attrNameLst>
                                          <p:attrName>style.visibility</p:attrName>
                                        </p:attrNameLst>
                                      </p:cBhvr>
                                      <p:to>
                                        <p:strVal val="visible"/>
                                      </p:to>
                                    </p:set>
                                    <p:animScale>
                                      <p:cBhvr>
                                        <p:cTn id="94"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82"/>
                                        </p:tgtEl>
                                        <p:attrNameLst>
                                          <p:attrName>ppt_x</p:attrName>
                                          <p:attrName>ppt_y</p:attrName>
                                        </p:attrNameLst>
                                      </p:cBhvr>
                                    </p:animMotion>
                                    <p:animEffect transition="in" filter="fade">
                                      <p:cBhvr>
                                        <p:cTn id="96" dur="1000"/>
                                        <p:tgtEl>
                                          <p:spTgt spid="82"/>
                                        </p:tgtEl>
                                      </p:cBhvr>
                                    </p:animEffect>
                                  </p:childTnLst>
                                </p:cTn>
                              </p:par>
                              <p:par>
                                <p:cTn id="97" presetID="1" presetClass="exit" presetSubtype="0" fill="hold" grpId="0" nodeType="withEffect">
                                  <p:stCondLst>
                                    <p:cond delay="0"/>
                                  </p:stCondLst>
                                  <p:childTnLst>
                                    <p:set>
                                      <p:cBhvr>
                                        <p:cTn id="98" dur="1" fill="hold">
                                          <p:stCondLst>
                                            <p:cond delay="0"/>
                                          </p:stCondLst>
                                        </p:cTn>
                                        <p:tgtEl>
                                          <p:spTgt spid="118"/>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01" restart="whenNotActive" fill="hold" evtFilter="cancelBubble" nodeType="interactiveSeq">
                <p:stCondLst>
                  <p:cond evt="onClick" delay="0">
                    <p:tgtEl>
                      <p:spTgt spid="117"/>
                    </p:tgtEl>
                  </p:cond>
                </p:stCondLst>
                <p:endSync evt="end" delay="0">
                  <p:rtn val="all"/>
                </p:endSync>
                <p:childTnLst>
                  <p:par>
                    <p:cTn id="102" fill="hold">
                      <p:stCondLst>
                        <p:cond delay="0"/>
                      </p:stCondLst>
                      <p:childTnLst>
                        <p:par>
                          <p:cTn id="103" fill="hold">
                            <p:stCondLst>
                              <p:cond delay="0"/>
                            </p:stCondLst>
                            <p:childTnLst>
                              <p:par>
                                <p:cTn id="104" presetID="52" presetClass="exit" presetSubtype="0" fill="hold" nodeType="clickEffect">
                                  <p:stCondLst>
                                    <p:cond delay="0"/>
                                  </p:stCondLst>
                                  <p:childTnLst>
                                    <p:animScale>
                                      <p:cBhvr>
                                        <p:cTn id="105" dur="1000" accel="50000">
                                          <p:stCondLst>
                                            <p:cond delay="0"/>
                                          </p:stCondLst>
                                        </p:cTn>
                                        <p:tgtEl>
                                          <p:spTgt spid="8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6" dur="1000" accel="50000">
                                          <p:stCondLst>
                                            <p:cond delay="0"/>
                                          </p:stCondLst>
                                        </p:cTn>
                                        <p:tgtEl>
                                          <p:spTgt spid="82"/>
                                        </p:tgtEl>
                                        <p:attrNameLst>
                                          <p:attrName>ppt_x</p:attrName>
                                          <p:attrName>ppt_y</p:attrName>
                                        </p:attrNameLst>
                                      </p:cBhvr>
                                    </p:animMotion>
                                    <p:animEffect transition="out" filter="fade">
                                      <p:cBhvr>
                                        <p:cTn id="107" dur="1000"/>
                                        <p:tgtEl>
                                          <p:spTgt spid="82"/>
                                        </p:tgtEl>
                                      </p:cBhvr>
                                    </p:animEffect>
                                    <p:set>
                                      <p:cBhvr>
                                        <p:cTn id="108" dur="1" fill="hold">
                                          <p:stCondLst>
                                            <p:cond delay="999"/>
                                          </p:stCondLst>
                                        </p:cTn>
                                        <p:tgtEl>
                                          <p:spTgt spid="82"/>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17"/>
                                        </p:tgtEl>
                                        <p:attrNameLst>
                                          <p:attrName>style.visibility</p:attrName>
                                        </p:attrNameLst>
                                      </p:cBhvr>
                                      <p:to>
                                        <p:strVal val="hidden"/>
                                      </p:to>
                                    </p:set>
                                  </p:childTnLst>
                                </p:cTn>
                              </p:par>
                              <p:par>
                                <p:cTn id="111" presetID="1" presetClass="entr" presetSubtype="0" fill="hold" grpId="1" nodeType="withEffect">
                                  <p:stCondLst>
                                    <p:cond delay="0"/>
                                  </p:stCondLst>
                                  <p:childTnLst>
                                    <p:set>
                                      <p:cBhvr>
                                        <p:cTn id="112" dur="1" fill="hold">
                                          <p:stCondLst>
                                            <p:cond delay="0"/>
                                          </p:stCondLst>
                                        </p:cTn>
                                        <p:tgtEl>
                                          <p:spTgt spid="118"/>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childTnLst>
        </p:cTn>
      </p:par>
    </p:tnLst>
    <p:bldLst>
      <p:bldP spid="76" grpId="0"/>
      <p:bldP spid="117" grpId="0"/>
      <p:bldP spid="117" grpId="1"/>
      <p:bldP spid="118" grpId="0"/>
      <p:bldP spid="1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681288" y="357483"/>
            <a:ext cx="6138862" cy="6170316"/>
          </a:xfrm>
          <a:prstGeom prst="rect">
            <a:avLst/>
          </a:prstGeom>
          <a:solidFill>
            <a:srgbClr val="BBAE9B"/>
          </a:solidFill>
          <a:ln w="127000" cmpd="sng">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TextBox 74"/>
          <p:cNvSpPr txBox="1"/>
          <p:nvPr/>
        </p:nvSpPr>
        <p:spPr>
          <a:xfrm>
            <a:off x="223278" y="2057342"/>
            <a:ext cx="2322030" cy="2031325"/>
          </a:xfrm>
          <a:prstGeom prst="rect">
            <a:avLst/>
          </a:prstGeom>
          <a:noFill/>
        </p:spPr>
        <p:txBody>
          <a:bodyPr wrap="square" rtlCol="0">
            <a:spAutoFit/>
          </a:bodyPr>
          <a:lstStyle/>
          <a:p>
            <a:r>
              <a:rPr lang="en-AU" dirty="0" smtClean="0">
                <a:solidFill>
                  <a:schemeClr val="bg2"/>
                </a:solidFill>
                <a:latin typeface="Myriad Pro Cond" pitchFamily="34" charset="0"/>
              </a:rPr>
              <a:t>This is a </a:t>
            </a:r>
            <a:r>
              <a:rPr lang="en-AU" b="1" dirty="0" smtClean="0">
                <a:solidFill>
                  <a:schemeClr val="bg2"/>
                </a:solidFill>
                <a:latin typeface="Myriad Pro Cond" pitchFamily="34" charset="0"/>
              </a:rPr>
              <a:t>TWO-WAY </a:t>
            </a:r>
            <a:r>
              <a:rPr lang="en-AU" dirty="0" smtClean="0">
                <a:solidFill>
                  <a:schemeClr val="bg2"/>
                </a:solidFill>
                <a:latin typeface="Myriad Pro Cond" pitchFamily="34" charset="0"/>
              </a:rPr>
              <a:t>circuit.</a:t>
            </a:r>
          </a:p>
          <a:p>
            <a:r>
              <a:rPr lang="en-AU" dirty="0" smtClean="0">
                <a:solidFill>
                  <a:schemeClr val="bg2"/>
                </a:solidFill>
                <a:latin typeface="Myriad Pro Cond" pitchFamily="34" charset="0"/>
              </a:rPr>
              <a:t>The light is controlled by two switches. These are often found at staircases, where the light can be switch on or off at the top or bottom of the stairs.</a:t>
            </a:r>
            <a:endParaRPr lang="en-AU" dirty="0">
              <a:solidFill>
                <a:schemeClr val="bg2"/>
              </a:solidFill>
              <a:latin typeface="Myriad Pro Cond" pitchFamily="34" charset="0"/>
            </a:endParaRPr>
          </a:p>
        </p:txBody>
      </p:sp>
      <p:sp>
        <p:nvSpPr>
          <p:cNvPr id="41" name="TextBox 40"/>
          <p:cNvSpPr txBox="1"/>
          <p:nvPr/>
        </p:nvSpPr>
        <p:spPr>
          <a:xfrm>
            <a:off x="226041" y="254775"/>
            <a:ext cx="2319266" cy="1272143"/>
          </a:xfrm>
          <a:prstGeom prst="rect">
            <a:avLst/>
          </a:prstGeom>
          <a:noFill/>
        </p:spPr>
        <p:txBody>
          <a:bodyPr wrap="square" rtlCol="0">
            <a:spAutoFit/>
          </a:bodyPr>
          <a:lstStyle/>
          <a:p>
            <a:pPr>
              <a:lnSpc>
                <a:spcPts val="2300"/>
              </a:lnSpc>
            </a:pP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WHERE </a:t>
            </a:r>
            <a:r>
              <a:rPr lang="en-AU" sz="2400" b="1" dirty="0" smtClean="0">
                <a:ln w="3175">
                  <a:noFill/>
                </a:ln>
                <a:solidFill>
                  <a:schemeClr val="tx1">
                    <a:lumMod val="85000"/>
                    <a:lumOff val="15000"/>
                  </a:schemeClr>
                </a:solidFill>
                <a:effectLst>
                  <a:outerShdw dist="12700" dir="5400000" algn="t" rotWithShape="0">
                    <a:schemeClr val="bg1">
                      <a:lumMod val="85000"/>
                      <a:alpha val="80000"/>
                    </a:schemeClr>
                  </a:outerShdw>
                </a:effectLst>
                <a:latin typeface="Arial Black" panose="020B0A04020102020204" pitchFamily="34" charset="0"/>
              </a:rPr>
              <a:t>WOULD YOU FIND THIS </a:t>
            </a:r>
            <a:r>
              <a:rPr lang="en-AU" sz="2400" b="1" dirty="0" smtClean="0">
                <a:ln w="3175">
                  <a:noFill/>
                </a:ln>
                <a:solidFill>
                  <a:schemeClr val="bg2"/>
                </a:solidFill>
                <a:effectLst>
                  <a:outerShdw dist="12700" dir="5400000" algn="t" rotWithShape="0">
                    <a:schemeClr val="bg1">
                      <a:lumMod val="85000"/>
                      <a:alpha val="80000"/>
                    </a:schemeClr>
                  </a:outerShdw>
                </a:effectLst>
                <a:latin typeface="Arial Black" panose="020B0A04020102020204" pitchFamily="34" charset="0"/>
              </a:rPr>
              <a:t>CIRCUIT?</a:t>
            </a:r>
          </a:p>
        </p:txBody>
      </p:sp>
      <p:pic>
        <p:nvPicPr>
          <p:cNvPr id="115" name="Stai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684" y="2826990"/>
            <a:ext cx="3091892" cy="1836555"/>
          </a:xfrm>
          <a:prstGeom prst="rect">
            <a:avLst/>
          </a:prstGeom>
        </p:spPr>
      </p:pic>
      <p:grpSp>
        <p:nvGrpSpPr>
          <p:cNvPr id="116" name="On2"/>
          <p:cNvGrpSpPr/>
          <p:nvPr/>
        </p:nvGrpSpPr>
        <p:grpSpPr>
          <a:xfrm>
            <a:off x="3685928" y="993349"/>
            <a:ext cx="3964807" cy="4675534"/>
            <a:chOff x="3696798" y="1254111"/>
            <a:chExt cx="3964807" cy="4675534"/>
          </a:xfrm>
        </p:grpSpPr>
        <p:cxnSp>
          <p:nvCxnSpPr>
            <p:cNvPr id="117" name="Straight Connector 116"/>
            <p:cNvCxnSpPr/>
            <p:nvPr/>
          </p:nvCxnSpPr>
          <p:spPr>
            <a:xfrm flipH="1">
              <a:off x="4000501"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115844"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4020608" y="16909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4001395" y="5587071"/>
              <a:ext cx="366021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639733" y="1669569"/>
              <a:ext cx="0" cy="390225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24" name="AC circle"/>
            <p:cNvSpPr/>
            <p:nvPr/>
          </p:nvSpPr>
          <p:spPr>
            <a:xfrm>
              <a:off x="5563341" y="52096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cxnSp>
          <p:nvCxnSpPr>
            <p:cNvPr id="125" name="Straight Connector 124"/>
            <p:cNvCxnSpPr/>
            <p:nvPr/>
          </p:nvCxnSpPr>
          <p:spPr>
            <a:xfrm flipH="1">
              <a:off x="5381266" y="203997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a:off x="5429628" y="142016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rot="4266805">
              <a:off x="4448513" y="1503907"/>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0" name="Oval 149"/>
            <p:cNvSpPr/>
            <p:nvPr/>
          </p:nvSpPr>
          <p:spPr>
            <a:xfrm rot="17314801" flipH="1">
              <a:off x="6941048" y="1491170"/>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134" name="LeftUp"/>
            <p:cNvGrpSpPr/>
            <p:nvPr/>
          </p:nvGrpSpPr>
          <p:grpSpPr>
            <a:xfrm>
              <a:off x="4441642" y="1503178"/>
              <a:ext cx="1104080" cy="324000"/>
              <a:chOff x="4316555" y="1002632"/>
              <a:chExt cx="1104080" cy="324000"/>
            </a:xfrm>
          </p:grpSpPr>
          <p:cxnSp>
            <p:nvCxnSpPr>
              <p:cNvPr id="147" name="Switch Bar 1 Up"/>
              <p:cNvCxnSpPr/>
              <p:nvPr/>
            </p:nvCxnSpPr>
            <p:spPr>
              <a:xfrm rot="4266805" flipV="1">
                <a:off x="4893882" y="691769"/>
                <a:ext cx="171411"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rot="17314801" flipH="1">
                <a:off x="4316555" y="100263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135" name="RightUp"/>
            <p:cNvGrpSpPr/>
            <p:nvPr/>
          </p:nvGrpSpPr>
          <p:grpSpPr>
            <a:xfrm>
              <a:off x="6165642" y="1484862"/>
              <a:ext cx="1095370" cy="324000"/>
              <a:chOff x="6254824" y="1002633"/>
              <a:chExt cx="1095370" cy="324000"/>
            </a:xfrm>
          </p:grpSpPr>
          <p:cxnSp>
            <p:nvCxnSpPr>
              <p:cNvPr id="145" name="Switch Bat 2 Up"/>
              <p:cNvCxnSpPr/>
              <p:nvPr/>
            </p:nvCxnSpPr>
            <p:spPr>
              <a:xfrm rot="17333195" flipH="1" flipV="1">
                <a:off x="6610165" y="685852"/>
                <a:ext cx="171411"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rot="17314801" flipH="1">
                <a:off x="7026194" y="1002633"/>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pic>
          <p:nvPicPr>
            <p:cNvPr id="137" name="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90449" y="2281967"/>
              <a:ext cx="660318" cy="647619"/>
            </a:xfrm>
            <a:prstGeom prst="rect">
              <a:avLst/>
            </a:prstGeom>
          </p:spPr>
        </p:pic>
        <p:pic>
          <p:nvPicPr>
            <p:cNvPr id="138" name="Globe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690450" y="2293650"/>
              <a:ext cx="660318" cy="647619"/>
            </a:xfrm>
            <a:prstGeom prst="rect">
              <a:avLst/>
            </a:prstGeom>
          </p:spPr>
        </p:pic>
        <p:sp>
          <p:nvSpPr>
            <p:cNvPr id="141" name="Switch Circle 1 Up"/>
            <p:cNvSpPr/>
            <p:nvPr/>
          </p:nvSpPr>
          <p:spPr>
            <a:xfrm rot="4266805">
              <a:off x="5299115" y="12541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42" name="Switch Circle 1 Up"/>
            <p:cNvSpPr/>
            <p:nvPr/>
          </p:nvSpPr>
          <p:spPr>
            <a:xfrm rot="4266805">
              <a:off x="5311815" y="18874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43" name="Switch Circle 1 Up"/>
            <p:cNvSpPr/>
            <p:nvPr/>
          </p:nvSpPr>
          <p:spPr>
            <a:xfrm rot="4266805">
              <a:off x="6099498" y="12541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44" name="Switch Circle 1 Up"/>
            <p:cNvSpPr/>
            <p:nvPr/>
          </p:nvSpPr>
          <p:spPr>
            <a:xfrm rot="4266805">
              <a:off x="6112198" y="18874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8" name="Off2"/>
          <p:cNvGrpSpPr/>
          <p:nvPr/>
        </p:nvGrpSpPr>
        <p:grpSpPr>
          <a:xfrm>
            <a:off x="3685928" y="993349"/>
            <a:ext cx="3964807" cy="4675534"/>
            <a:chOff x="3696798" y="1254111"/>
            <a:chExt cx="3964807" cy="4675534"/>
          </a:xfrm>
        </p:grpSpPr>
        <p:cxnSp>
          <p:nvCxnSpPr>
            <p:cNvPr id="139" name="Straight Connector 138"/>
            <p:cNvCxnSpPr/>
            <p:nvPr/>
          </p:nvCxnSpPr>
          <p:spPr>
            <a:xfrm flipH="1">
              <a:off x="4000501"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7115844"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20608" y="16909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001395" y="5587071"/>
              <a:ext cx="366021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39733" y="1669569"/>
              <a:ext cx="0" cy="390225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AC circle"/>
            <p:cNvSpPr/>
            <p:nvPr/>
          </p:nvSpPr>
          <p:spPr>
            <a:xfrm>
              <a:off x="5563341" y="52096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cxnSp>
          <p:nvCxnSpPr>
            <p:cNvPr id="120" name="Straight Connector 119"/>
            <p:cNvCxnSpPr/>
            <p:nvPr/>
          </p:nvCxnSpPr>
          <p:spPr>
            <a:xfrm flipH="1">
              <a:off x="5381266" y="203997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429628" y="142016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rot="4266805">
              <a:off x="4448513" y="1503907"/>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5" name="RightDn"/>
            <p:cNvGrpSpPr/>
            <p:nvPr/>
          </p:nvGrpSpPr>
          <p:grpSpPr>
            <a:xfrm>
              <a:off x="6216610" y="1491170"/>
              <a:ext cx="1048438" cy="402881"/>
              <a:chOff x="6268306" y="2020861"/>
              <a:chExt cx="1048438" cy="402881"/>
            </a:xfrm>
          </p:grpSpPr>
          <p:cxnSp>
            <p:nvCxnSpPr>
              <p:cNvPr id="129" name="Switch Bar 2 Dn"/>
              <p:cNvCxnSpPr/>
              <p:nvPr/>
            </p:nvCxnSpPr>
            <p:spPr>
              <a:xfrm flipH="1">
                <a:off x="6268306" y="2177112"/>
                <a:ext cx="867912" cy="24663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30" name="Oval 129"/>
              <p:cNvSpPr/>
              <p:nvPr/>
            </p:nvSpPr>
            <p:spPr>
              <a:xfrm rot="17314801" flipH="1">
                <a:off x="6992744" y="202086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2" name="LeftUp"/>
            <p:cNvGrpSpPr/>
            <p:nvPr/>
          </p:nvGrpSpPr>
          <p:grpSpPr>
            <a:xfrm>
              <a:off x="4441642" y="1503178"/>
              <a:ext cx="1104080" cy="324000"/>
              <a:chOff x="4316555" y="1002632"/>
              <a:chExt cx="1104080" cy="324000"/>
            </a:xfrm>
          </p:grpSpPr>
          <p:cxnSp>
            <p:nvCxnSpPr>
              <p:cNvPr id="71" name="Switch Bar 1 Up"/>
              <p:cNvCxnSpPr/>
              <p:nvPr/>
            </p:nvCxnSpPr>
            <p:spPr>
              <a:xfrm rot="4266805" flipV="1">
                <a:off x="4893882" y="691769"/>
                <a:ext cx="171411"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rot="17314801" flipH="1">
                <a:off x="4316555" y="100263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31" name="Oval 30"/>
            <p:cNvSpPr/>
            <p:nvPr/>
          </p:nvSpPr>
          <p:spPr>
            <a:xfrm rot="17314801" flipH="1">
              <a:off x="6937012" y="148486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pic>
          <p:nvPicPr>
            <p:cNvPr id="6" name="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90449" y="2281967"/>
              <a:ext cx="660318" cy="647619"/>
            </a:xfrm>
            <a:prstGeom prst="rect">
              <a:avLst/>
            </a:prstGeom>
          </p:spPr>
        </p:pic>
        <p:sp>
          <p:nvSpPr>
            <p:cNvPr id="40" name="Switch Circle 1 Up"/>
            <p:cNvSpPr/>
            <p:nvPr/>
          </p:nvSpPr>
          <p:spPr>
            <a:xfrm rot="4266805">
              <a:off x="5299115" y="12541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42" name="Switch Circle 1 Up"/>
            <p:cNvSpPr/>
            <p:nvPr/>
          </p:nvSpPr>
          <p:spPr>
            <a:xfrm rot="4266805">
              <a:off x="5311815" y="18874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43" name="Switch Circle 1 Up"/>
            <p:cNvSpPr/>
            <p:nvPr/>
          </p:nvSpPr>
          <p:spPr>
            <a:xfrm rot="4266805">
              <a:off x="6099498" y="12541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45" name="Switch Circle 1 Up"/>
            <p:cNvSpPr/>
            <p:nvPr/>
          </p:nvSpPr>
          <p:spPr>
            <a:xfrm rot="4266805">
              <a:off x="6112198" y="18874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85" name="On1"/>
          <p:cNvGrpSpPr/>
          <p:nvPr/>
        </p:nvGrpSpPr>
        <p:grpSpPr>
          <a:xfrm>
            <a:off x="3685928" y="993349"/>
            <a:ext cx="3964807" cy="4675534"/>
            <a:chOff x="3696798" y="1254111"/>
            <a:chExt cx="3964807" cy="4675534"/>
          </a:xfrm>
        </p:grpSpPr>
        <p:cxnSp>
          <p:nvCxnSpPr>
            <p:cNvPr id="86" name="Straight Connector 85"/>
            <p:cNvCxnSpPr/>
            <p:nvPr/>
          </p:nvCxnSpPr>
          <p:spPr>
            <a:xfrm flipH="1">
              <a:off x="4000501"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7115844"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020608" y="16909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4001395" y="5587071"/>
              <a:ext cx="366021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639733" y="1669569"/>
              <a:ext cx="0" cy="390225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AC circle"/>
            <p:cNvSpPr/>
            <p:nvPr/>
          </p:nvSpPr>
          <p:spPr>
            <a:xfrm>
              <a:off x="5563341" y="52096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cxnSp>
          <p:nvCxnSpPr>
            <p:cNvPr id="92" name="Straight Connector 91"/>
            <p:cNvCxnSpPr/>
            <p:nvPr/>
          </p:nvCxnSpPr>
          <p:spPr>
            <a:xfrm flipH="1">
              <a:off x="5381266" y="203997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5429628" y="142016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5" name="LeftDn"/>
            <p:cNvGrpSpPr/>
            <p:nvPr/>
          </p:nvGrpSpPr>
          <p:grpSpPr>
            <a:xfrm>
              <a:off x="4448513" y="1500897"/>
              <a:ext cx="1022929" cy="547511"/>
              <a:chOff x="4340548" y="2043251"/>
              <a:chExt cx="1022929" cy="547511"/>
            </a:xfrm>
          </p:grpSpPr>
          <p:cxnSp>
            <p:nvCxnSpPr>
              <p:cNvPr id="113" name="Switch Bar 1 Dn"/>
              <p:cNvCxnSpPr/>
              <p:nvPr/>
            </p:nvCxnSpPr>
            <p:spPr>
              <a:xfrm rot="4285199" flipV="1">
                <a:off x="4700919" y="1928205"/>
                <a:ext cx="547511" cy="77760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rot="4266805">
                <a:off x="4340548" y="204626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96" name="RightDn"/>
            <p:cNvGrpSpPr/>
            <p:nvPr/>
          </p:nvGrpSpPr>
          <p:grpSpPr>
            <a:xfrm>
              <a:off x="6216610" y="1491170"/>
              <a:ext cx="1048438" cy="402881"/>
              <a:chOff x="6268306" y="2020861"/>
              <a:chExt cx="1048438" cy="402881"/>
            </a:xfrm>
          </p:grpSpPr>
          <p:cxnSp>
            <p:nvCxnSpPr>
              <p:cNvPr id="111" name="Switch Bar 2 Dn"/>
              <p:cNvCxnSpPr/>
              <p:nvPr/>
            </p:nvCxnSpPr>
            <p:spPr>
              <a:xfrm flipH="1">
                <a:off x="6268306" y="2177112"/>
                <a:ext cx="867912" cy="24663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rot="17314801" flipH="1">
                <a:off x="6992744" y="202086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110" name="Oval 109"/>
            <p:cNvSpPr/>
            <p:nvPr/>
          </p:nvSpPr>
          <p:spPr>
            <a:xfrm rot="17314801" flipH="1">
              <a:off x="4441642" y="1503178"/>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8" name="Oval 107"/>
            <p:cNvSpPr/>
            <p:nvPr/>
          </p:nvSpPr>
          <p:spPr>
            <a:xfrm rot="17314801" flipH="1">
              <a:off x="6937012" y="148486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pic>
          <p:nvPicPr>
            <p:cNvPr id="99" name="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90449" y="2281967"/>
              <a:ext cx="660318" cy="647619"/>
            </a:xfrm>
            <a:prstGeom prst="rect">
              <a:avLst/>
            </a:prstGeom>
          </p:spPr>
        </p:pic>
        <p:pic>
          <p:nvPicPr>
            <p:cNvPr id="101" name="Globe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690450" y="2281967"/>
              <a:ext cx="660318" cy="647619"/>
            </a:xfrm>
            <a:prstGeom prst="rect">
              <a:avLst/>
            </a:prstGeom>
          </p:spPr>
        </p:pic>
        <p:sp>
          <p:nvSpPr>
            <p:cNvPr id="102" name="Switch Circle 1 Up"/>
            <p:cNvSpPr/>
            <p:nvPr/>
          </p:nvSpPr>
          <p:spPr>
            <a:xfrm rot="4266805">
              <a:off x="5299115" y="12541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4" name="Switch Circle 1 Up"/>
            <p:cNvSpPr/>
            <p:nvPr/>
          </p:nvSpPr>
          <p:spPr>
            <a:xfrm rot="4266805">
              <a:off x="5311815" y="18874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5" name="Switch Circle 1 Up"/>
            <p:cNvSpPr/>
            <p:nvPr/>
          </p:nvSpPr>
          <p:spPr>
            <a:xfrm rot="4266805">
              <a:off x="6099498" y="12541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6" name="Switch Circle 1 Up"/>
            <p:cNvSpPr/>
            <p:nvPr/>
          </p:nvSpPr>
          <p:spPr>
            <a:xfrm rot="4266805">
              <a:off x="6112198" y="18874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grpSp>
        <p:nvGrpSpPr>
          <p:cNvPr id="46" name="Off1"/>
          <p:cNvGrpSpPr/>
          <p:nvPr/>
        </p:nvGrpSpPr>
        <p:grpSpPr>
          <a:xfrm>
            <a:off x="3685928" y="993349"/>
            <a:ext cx="3964807" cy="4675534"/>
            <a:chOff x="3696798" y="1254111"/>
            <a:chExt cx="3964807" cy="4675534"/>
          </a:xfrm>
        </p:grpSpPr>
        <p:cxnSp>
          <p:nvCxnSpPr>
            <p:cNvPr id="47" name="Straight Connector 46"/>
            <p:cNvCxnSpPr/>
            <p:nvPr/>
          </p:nvCxnSpPr>
          <p:spPr>
            <a:xfrm flipH="1">
              <a:off x="4000501"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7115844" y="1684088"/>
              <a:ext cx="54576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4020608" y="1690931"/>
              <a:ext cx="0" cy="38961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001395" y="5587071"/>
              <a:ext cx="366021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639733" y="1669569"/>
              <a:ext cx="0" cy="390225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AC circle"/>
            <p:cNvSpPr/>
            <p:nvPr/>
          </p:nvSpPr>
          <p:spPr>
            <a:xfrm>
              <a:off x="5563341" y="5209645"/>
              <a:ext cx="720000" cy="720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72000" rtlCol="0" anchor="ctr" anchorCtr="1"/>
            <a:lstStyle/>
            <a:p>
              <a:pPr algn="ctr"/>
              <a:r>
                <a:rPr lang="en-US" sz="6600" b="1" dirty="0" smtClean="0">
                  <a:solidFill>
                    <a:schemeClr val="tx1"/>
                  </a:solidFill>
                  <a:latin typeface="Myriad Pro Cond" pitchFamily="34" charset="0"/>
                </a:rPr>
                <a:t>~</a:t>
              </a:r>
              <a:endParaRPr lang="en-US" sz="6600" b="1" dirty="0">
                <a:solidFill>
                  <a:schemeClr val="tx1"/>
                </a:solidFill>
                <a:latin typeface="Myriad Pro Cond" pitchFamily="34" charset="0"/>
              </a:endParaRPr>
            </a:p>
          </p:txBody>
        </p:sp>
        <p:cxnSp>
          <p:nvCxnSpPr>
            <p:cNvPr id="58" name="Straight Connector 57"/>
            <p:cNvCxnSpPr/>
            <p:nvPr/>
          </p:nvCxnSpPr>
          <p:spPr>
            <a:xfrm flipH="1">
              <a:off x="5381266" y="203997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5429628" y="1420169"/>
              <a:ext cx="83187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LeftDn"/>
            <p:cNvGrpSpPr/>
            <p:nvPr/>
          </p:nvGrpSpPr>
          <p:grpSpPr>
            <a:xfrm>
              <a:off x="4448513" y="1500897"/>
              <a:ext cx="1022929" cy="547511"/>
              <a:chOff x="4340548" y="2043251"/>
              <a:chExt cx="1022929" cy="547511"/>
            </a:xfrm>
          </p:grpSpPr>
          <p:cxnSp>
            <p:nvCxnSpPr>
              <p:cNvPr id="83" name="Switch Bar 1 Dn"/>
              <p:cNvCxnSpPr/>
              <p:nvPr/>
            </p:nvCxnSpPr>
            <p:spPr>
              <a:xfrm rot="4285199" flipV="1">
                <a:off x="4700919" y="1928205"/>
                <a:ext cx="547511" cy="77760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Oval 83"/>
              <p:cNvSpPr/>
              <p:nvPr/>
            </p:nvSpPr>
            <p:spPr>
              <a:xfrm rot="4266805">
                <a:off x="4340548" y="204626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81" name="Oval 80"/>
            <p:cNvSpPr/>
            <p:nvPr/>
          </p:nvSpPr>
          <p:spPr>
            <a:xfrm rot="17314801" flipH="1">
              <a:off x="6941048" y="1491170"/>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79" name="Oval 78"/>
            <p:cNvSpPr/>
            <p:nvPr/>
          </p:nvSpPr>
          <p:spPr>
            <a:xfrm rot="17314801" flipH="1">
              <a:off x="4441642" y="1503178"/>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4" name="RightUp"/>
            <p:cNvGrpSpPr/>
            <p:nvPr/>
          </p:nvGrpSpPr>
          <p:grpSpPr>
            <a:xfrm>
              <a:off x="6165642" y="1484862"/>
              <a:ext cx="1095370" cy="324000"/>
              <a:chOff x="6254824" y="1002633"/>
              <a:chExt cx="1095370" cy="324000"/>
            </a:xfrm>
          </p:grpSpPr>
          <p:cxnSp>
            <p:nvCxnSpPr>
              <p:cNvPr id="74" name="Switch Bat 2 Up"/>
              <p:cNvCxnSpPr/>
              <p:nvPr/>
            </p:nvCxnSpPr>
            <p:spPr>
              <a:xfrm rot="17333195" flipH="1" flipV="1">
                <a:off x="6610165" y="685852"/>
                <a:ext cx="171411" cy="882094"/>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rot="17314801" flipH="1">
                <a:off x="7026194" y="1002633"/>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pic>
          <p:nvPicPr>
            <p:cNvPr id="65" name="GlobeOff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90449" y="2281967"/>
              <a:ext cx="660318" cy="647619"/>
            </a:xfrm>
            <a:prstGeom prst="rect">
              <a:avLst/>
            </a:prstGeom>
          </p:spPr>
        </p:pic>
        <p:sp>
          <p:nvSpPr>
            <p:cNvPr id="67" name="Switch Circle 1 Up"/>
            <p:cNvSpPr/>
            <p:nvPr/>
          </p:nvSpPr>
          <p:spPr>
            <a:xfrm rot="4266805">
              <a:off x="5299115" y="12541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8" name="Switch Circle 1 Up"/>
            <p:cNvSpPr/>
            <p:nvPr/>
          </p:nvSpPr>
          <p:spPr>
            <a:xfrm rot="4266805">
              <a:off x="5311815" y="1887411"/>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9" name="Switch Circle 1 Up"/>
            <p:cNvSpPr/>
            <p:nvPr/>
          </p:nvSpPr>
          <p:spPr>
            <a:xfrm rot="4266805">
              <a:off x="6099498" y="12541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70" name="Switch Circle 1 Up"/>
            <p:cNvSpPr/>
            <p:nvPr/>
          </p:nvSpPr>
          <p:spPr>
            <a:xfrm rot="4266805">
              <a:off x="6112198" y="1887412"/>
              <a:ext cx="324000" cy="324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9" name="TextBox 8"/>
          <p:cNvSpPr txBox="1"/>
          <p:nvPr/>
        </p:nvSpPr>
        <p:spPr>
          <a:xfrm>
            <a:off x="5312102" y="2452509"/>
            <a:ext cx="301686" cy="369332"/>
          </a:xfrm>
          <a:prstGeom prst="rect">
            <a:avLst/>
          </a:prstGeom>
          <a:noFill/>
        </p:spPr>
        <p:txBody>
          <a:bodyPr wrap="none" rtlCol="0">
            <a:spAutoFit/>
          </a:bodyPr>
          <a:lstStyle/>
          <a:p>
            <a:r>
              <a:rPr lang="en-AU" b="1" dirty="0" smtClean="0"/>
              <a:t>1</a:t>
            </a:r>
            <a:endParaRPr lang="en-AU" b="1" dirty="0"/>
          </a:p>
        </p:txBody>
      </p:sp>
      <p:sp>
        <p:nvSpPr>
          <p:cNvPr id="153" name="TextBox 152"/>
          <p:cNvSpPr txBox="1"/>
          <p:nvPr/>
        </p:nvSpPr>
        <p:spPr>
          <a:xfrm>
            <a:off x="7314515" y="3784776"/>
            <a:ext cx="301686" cy="369332"/>
          </a:xfrm>
          <a:prstGeom prst="rect">
            <a:avLst/>
          </a:prstGeom>
          <a:noFill/>
        </p:spPr>
        <p:txBody>
          <a:bodyPr wrap="none" rtlCol="0">
            <a:spAutoFit/>
          </a:bodyPr>
          <a:lstStyle/>
          <a:p>
            <a:r>
              <a:rPr lang="en-AU" b="1" dirty="0" smtClean="0"/>
              <a:t>2</a:t>
            </a:r>
            <a:endParaRPr lang="en-AU" b="1" dirty="0"/>
          </a:p>
        </p:txBody>
      </p:sp>
      <p:sp>
        <p:nvSpPr>
          <p:cNvPr id="154" name="TextBox 153"/>
          <p:cNvSpPr txBox="1"/>
          <p:nvPr/>
        </p:nvSpPr>
        <p:spPr>
          <a:xfrm>
            <a:off x="4439762" y="1207779"/>
            <a:ext cx="301686" cy="369332"/>
          </a:xfrm>
          <a:prstGeom prst="rect">
            <a:avLst/>
          </a:prstGeom>
          <a:noFill/>
        </p:spPr>
        <p:txBody>
          <a:bodyPr wrap="none" rtlCol="0">
            <a:spAutoFit/>
          </a:bodyPr>
          <a:lstStyle/>
          <a:p>
            <a:r>
              <a:rPr lang="en-AU" b="1" dirty="0" smtClean="0"/>
              <a:t>1</a:t>
            </a:r>
            <a:endParaRPr lang="en-AU" b="1" dirty="0"/>
          </a:p>
        </p:txBody>
      </p:sp>
      <p:sp>
        <p:nvSpPr>
          <p:cNvPr id="155" name="TextBox 154"/>
          <p:cNvSpPr txBox="1"/>
          <p:nvPr/>
        </p:nvSpPr>
        <p:spPr>
          <a:xfrm>
            <a:off x="6949999" y="1195079"/>
            <a:ext cx="301686" cy="369332"/>
          </a:xfrm>
          <a:prstGeom prst="rect">
            <a:avLst/>
          </a:prstGeom>
          <a:noFill/>
        </p:spPr>
        <p:txBody>
          <a:bodyPr wrap="none" rtlCol="0">
            <a:spAutoFit/>
          </a:bodyPr>
          <a:lstStyle/>
          <a:p>
            <a:r>
              <a:rPr lang="en-AU" b="1" dirty="0" smtClean="0"/>
              <a:t>2</a:t>
            </a:r>
            <a:endParaRPr lang="en-AU" b="1" dirty="0"/>
          </a:p>
        </p:txBody>
      </p:sp>
      <p:grpSp>
        <p:nvGrpSpPr>
          <p:cNvPr id="156" name="Teacher Guide"/>
          <p:cNvGrpSpPr/>
          <p:nvPr/>
        </p:nvGrpSpPr>
        <p:grpSpPr>
          <a:xfrm>
            <a:off x="162541" y="1778000"/>
            <a:ext cx="2484556" cy="3251200"/>
            <a:chOff x="226041" y="1778000"/>
            <a:chExt cx="2484556" cy="3251200"/>
          </a:xfrm>
        </p:grpSpPr>
        <p:grpSp>
          <p:nvGrpSpPr>
            <p:cNvPr id="157" name="Group 156"/>
            <p:cNvGrpSpPr/>
            <p:nvPr/>
          </p:nvGrpSpPr>
          <p:grpSpPr>
            <a:xfrm>
              <a:off x="226041" y="1778000"/>
              <a:ext cx="2484556" cy="3251200"/>
              <a:chOff x="226041" y="1778000"/>
              <a:chExt cx="2484556" cy="3251200"/>
            </a:xfrm>
          </p:grpSpPr>
          <p:sp>
            <p:nvSpPr>
              <p:cNvPr id="159" name="Rectangle 158"/>
              <p:cNvSpPr/>
              <p:nvPr/>
            </p:nvSpPr>
            <p:spPr>
              <a:xfrm rot="553424">
                <a:off x="480041" y="2032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p:cNvSpPr/>
              <p:nvPr/>
            </p:nvSpPr>
            <p:spPr>
              <a:xfrm rot="290509">
                <a:off x="314941" y="18923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Rectangle 160"/>
              <p:cNvSpPr/>
              <p:nvPr/>
            </p:nvSpPr>
            <p:spPr>
              <a:xfrm>
                <a:off x="226041" y="1778000"/>
                <a:ext cx="2230556" cy="2997200"/>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8" name="TextBox 157"/>
            <p:cNvSpPr txBox="1"/>
            <p:nvPr/>
          </p:nvSpPr>
          <p:spPr>
            <a:xfrm>
              <a:off x="260475" y="1803512"/>
              <a:ext cx="2161688" cy="2000548"/>
            </a:xfrm>
            <a:prstGeom prst="rect">
              <a:avLst/>
            </a:prstGeom>
            <a:noFill/>
          </p:spPr>
          <p:txBody>
            <a:bodyPr wrap="square" rtlCol="0">
              <a:spAutoFit/>
            </a:bodyPr>
            <a:lstStyle/>
            <a:p>
              <a:r>
                <a:rPr lang="en-AU" sz="1400" b="1" dirty="0" smtClean="0">
                  <a:latin typeface="Arial" panose="020B0604020202020204" pitchFamily="34" charset="0"/>
                  <a:cs typeface="Arial" panose="020B0604020202020204" pitchFamily="34" charset="0"/>
                </a:rPr>
                <a:t>Teacher Guide</a:t>
              </a:r>
            </a:p>
            <a:p>
              <a:endParaRPr lang="en-AU" sz="8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Click on the AC power source symbol to cycle through switching scenarios.</a:t>
              </a:r>
            </a:p>
            <a:p>
              <a:r>
                <a:rPr lang="en-AU" sz="1400" dirty="0" smtClean="0">
                  <a:latin typeface="Arial" panose="020B0604020202020204" pitchFamily="34" charset="0"/>
                  <a:cs typeface="Arial" panose="020B0604020202020204" pitchFamily="34" charset="0"/>
                </a:rPr>
                <a:t>Click on slide to display image of staircase.</a:t>
              </a:r>
            </a:p>
            <a:p>
              <a:r>
                <a:rPr lang="en-AU" sz="1400" dirty="0" smtClean="0">
                  <a:latin typeface="Arial" panose="020B0604020202020204" pitchFamily="34" charset="0"/>
                  <a:cs typeface="Arial" panose="020B0604020202020204" pitchFamily="34" charset="0"/>
                </a:rPr>
                <a:t>Discuss 2-way switches</a:t>
              </a:r>
              <a:r>
                <a:rPr lang="en-AU" sz="1400" dirty="0" smtClean="0"/>
                <a:t>.</a:t>
              </a:r>
              <a:endParaRPr lang="en-AU" dirty="0"/>
            </a:p>
          </p:txBody>
        </p:sp>
      </p:grpSp>
      <p:sp>
        <p:nvSpPr>
          <p:cNvPr id="162" name="Hide Teacher Guide"/>
          <p:cNvSpPr txBox="1"/>
          <p:nvPr/>
        </p:nvSpPr>
        <p:spPr>
          <a:xfrm>
            <a:off x="245469" y="6311900"/>
            <a:ext cx="2015616" cy="369332"/>
          </a:xfrm>
          <a:prstGeom prst="rect">
            <a:avLst/>
          </a:prstGeom>
          <a:noFill/>
        </p:spPr>
        <p:txBody>
          <a:bodyPr wrap="none" rtlCol="0">
            <a:spAutoFit/>
          </a:bodyPr>
          <a:lstStyle/>
          <a:p>
            <a:r>
              <a:rPr lang="en-AU" dirty="0" smtClean="0">
                <a:solidFill>
                  <a:schemeClr val="bg2">
                    <a:lumMod val="90000"/>
                  </a:schemeClr>
                </a:solidFill>
                <a:effectLst>
                  <a:outerShdw blurRad="38100" dist="38100" dir="2700000" algn="tl">
                    <a:srgbClr val="000000">
                      <a:alpha val="43137"/>
                    </a:srgbClr>
                  </a:outerShdw>
                </a:effectLst>
              </a:rPr>
              <a:t>Hide Teacher Guide</a:t>
            </a:r>
            <a:endParaRPr lang="en-AU" dirty="0">
              <a:solidFill>
                <a:schemeClr val="bg2">
                  <a:lumMod val="90000"/>
                </a:schemeClr>
              </a:solidFill>
              <a:effectLst>
                <a:outerShdw blurRad="38100" dist="38100" dir="2700000" algn="tl">
                  <a:srgbClr val="000000">
                    <a:alpha val="43137"/>
                  </a:srgbClr>
                </a:outerShdw>
              </a:effectLst>
            </a:endParaRPr>
          </a:p>
        </p:txBody>
      </p:sp>
      <p:sp>
        <p:nvSpPr>
          <p:cNvPr id="163" name="Show Teacher Guide"/>
          <p:cNvSpPr txBox="1"/>
          <p:nvPr/>
        </p:nvSpPr>
        <p:spPr>
          <a:xfrm>
            <a:off x="245469" y="6311900"/>
            <a:ext cx="2094869" cy="369332"/>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Show Teacher Guide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49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4"/>
                                        </p:tgtEl>
                                        <p:attrNameLst>
                                          <p:attrName>style.visibility</p:attrName>
                                        </p:attrNameLst>
                                      </p:cBhvr>
                                      <p:to>
                                        <p:strVal val="visible"/>
                                      </p:to>
                                    </p:set>
                                    <p:animEffect transition="in" filter="fade">
                                      <p:cBhvr>
                                        <p:cTn id="14" dur="500"/>
                                        <p:tgtEl>
                                          <p:spTgt spid="15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ppt_x"/>
                                          </p:val>
                                        </p:tav>
                                        <p:tav tm="100000">
                                          <p:val>
                                            <p:strVal val="#ppt_x"/>
                                          </p:val>
                                        </p:tav>
                                      </p:tavLst>
                                    </p:anim>
                                    <p:anim calcmode="lin" valueType="num">
                                      <p:cBhvr additive="base">
                                        <p:cTn id="27"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35" restart="whenNotActive" fill="hold" evtFilter="cancelBubble" nodeType="interactiveSeq">
                <p:stCondLst>
                  <p:cond evt="onClick" delay="0">
                    <p:tgtEl>
                      <p:spTgt spid="85"/>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8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5"/>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16"/>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16"/>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56" restart="whenNotActive" fill="hold" evtFilter="cancelBubble" nodeType="interactiveSeq">
                <p:stCondLst>
                  <p:cond evt="onClick" delay="0">
                    <p:tgtEl>
                      <p:spTgt spid="163"/>
                    </p:tgtEl>
                  </p:cond>
                </p:stCondLst>
                <p:endSync evt="end" delay="0">
                  <p:rtn val="all"/>
                </p:endSync>
                <p:childTnLst>
                  <p:par>
                    <p:cTn id="57" fill="hold">
                      <p:stCondLst>
                        <p:cond delay="0"/>
                      </p:stCondLst>
                      <p:childTnLst>
                        <p:par>
                          <p:cTn id="58" fill="hold">
                            <p:stCondLst>
                              <p:cond delay="0"/>
                            </p:stCondLst>
                            <p:childTnLst>
                              <p:par>
                                <p:cTn id="59" presetID="52" presetClass="entr" presetSubtype="0" fill="hold" nodeType="clickEffect">
                                  <p:stCondLst>
                                    <p:cond delay="0"/>
                                  </p:stCondLst>
                                  <p:childTnLst>
                                    <p:set>
                                      <p:cBhvr>
                                        <p:cTn id="60" dur="1" fill="hold">
                                          <p:stCondLst>
                                            <p:cond delay="0"/>
                                          </p:stCondLst>
                                        </p:cTn>
                                        <p:tgtEl>
                                          <p:spTgt spid="156"/>
                                        </p:tgtEl>
                                        <p:attrNameLst>
                                          <p:attrName>style.visibility</p:attrName>
                                        </p:attrNameLst>
                                      </p:cBhvr>
                                      <p:to>
                                        <p:strVal val="visible"/>
                                      </p:to>
                                    </p:set>
                                    <p:animScale>
                                      <p:cBhvr>
                                        <p:cTn id="61" dur="1000" decel="50000" fill="hold">
                                          <p:stCondLst>
                                            <p:cond delay="0"/>
                                          </p:stCondLst>
                                        </p:cTn>
                                        <p:tgtEl>
                                          <p:spTgt spid="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56"/>
                                        </p:tgtEl>
                                        <p:attrNameLst>
                                          <p:attrName>ppt_x</p:attrName>
                                          <p:attrName>ppt_y</p:attrName>
                                        </p:attrNameLst>
                                      </p:cBhvr>
                                    </p:animMotion>
                                    <p:animEffect transition="in" filter="fade">
                                      <p:cBhvr>
                                        <p:cTn id="63" dur="1000"/>
                                        <p:tgtEl>
                                          <p:spTgt spid="156"/>
                                        </p:tgtEl>
                                      </p:cBhvr>
                                    </p:animEffect>
                                  </p:childTnLst>
                                </p:cTn>
                              </p:par>
                              <p:par>
                                <p:cTn id="64" presetID="1" presetClass="exit" presetSubtype="0" fill="hold" grpId="0" nodeType="withEffect">
                                  <p:stCondLst>
                                    <p:cond delay="0"/>
                                  </p:stCondLst>
                                  <p:childTnLst>
                                    <p:set>
                                      <p:cBhvr>
                                        <p:cTn id="65" dur="1" fill="hold">
                                          <p:stCondLst>
                                            <p:cond delay="0"/>
                                          </p:stCondLst>
                                        </p:cTn>
                                        <p:tgtEl>
                                          <p:spTgt spid="163"/>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162"/>
                                        </p:tgtEl>
                                        <p:attrNameLst>
                                          <p:attrName>style.visibility</p:attrName>
                                        </p:attrNameLst>
                                      </p:cBhvr>
                                      <p:to>
                                        <p:strVal val="visible"/>
                                      </p:to>
                                    </p:set>
                                  </p:childTnLst>
                                </p:cTn>
                              </p:par>
                            </p:childTnLst>
                          </p:cTn>
                        </p:par>
                      </p:childTnLst>
                    </p:cTn>
                  </p:par>
                </p:childTnLst>
              </p:cTn>
              <p:nextCondLst>
                <p:cond evt="onClick" delay="0">
                  <p:tgtEl>
                    <p:spTgt spid="163"/>
                  </p:tgtEl>
                </p:cond>
              </p:nextCondLst>
            </p:seq>
            <p:seq concurrent="1" nextAc="seek">
              <p:cTn id="68" restart="whenNotActive" fill="hold" evtFilter="cancelBubble" nodeType="interactiveSeq">
                <p:stCondLst>
                  <p:cond evt="onClick" delay="0">
                    <p:tgtEl>
                      <p:spTgt spid="162"/>
                    </p:tgtEl>
                  </p:cond>
                </p:stCondLst>
                <p:endSync evt="end" delay="0">
                  <p:rtn val="all"/>
                </p:endSync>
                <p:childTnLst>
                  <p:par>
                    <p:cTn id="69" fill="hold">
                      <p:stCondLst>
                        <p:cond delay="0"/>
                      </p:stCondLst>
                      <p:childTnLst>
                        <p:par>
                          <p:cTn id="70" fill="hold">
                            <p:stCondLst>
                              <p:cond delay="0"/>
                            </p:stCondLst>
                            <p:childTnLst>
                              <p:par>
                                <p:cTn id="71" presetID="52" presetClass="exit" presetSubtype="0" fill="hold" nodeType="clickEffect">
                                  <p:stCondLst>
                                    <p:cond delay="0"/>
                                  </p:stCondLst>
                                  <p:childTnLst>
                                    <p:animScale>
                                      <p:cBhvr>
                                        <p:cTn id="72" dur="1000" accel="50000">
                                          <p:stCondLst>
                                            <p:cond delay="0"/>
                                          </p:stCondLst>
                                        </p:cTn>
                                        <p:tgtEl>
                                          <p:spTgt spid="15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3" dur="1000" accel="50000">
                                          <p:stCondLst>
                                            <p:cond delay="0"/>
                                          </p:stCondLst>
                                        </p:cTn>
                                        <p:tgtEl>
                                          <p:spTgt spid="156"/>
                                        </p:tgtEl>
                                        <p:attrNameLst>
                                          <p:attrName>ppt_x</p:attrName>
                                          <p:attrName>ppt_y</p:attrName>
                                        </p:attrNameLst>
                                      </p:cBhvr>
                                    </p:animMotion>
                                    <p:animEffect transition="out" filter="fade">
                                      <p:cBhvr>
                                        <p:cTn id="74" dur="1000"/>
                                        <p:tgtEl>
                                          <p:spTgt spid="156"/>
                                        </p:tgtEl>
                                      </p:cBhvr>
                                    </p:animEffect>
                                    <p:set>
                                      <p:cBhvr>
                                        <p:cTn id="75" dur="1" fill="hold">
                                          <p:stCondLst>
                                            <p:cond delay="999"/>
                                          </p:stCondLst>
                                        </p:cTn>
                                        <p:tgtEl>
                                          <p:spTgt spid="15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62"/>
                                        </p:tgtEl>
                                        <p:attrNameLst>
                                          <p:attrName>style.visibility</p:attrName>
                                        </p:attrNameLst>
                                      </p:cBhvr>
                                      <p:to>
                                        <p:strVal val="hidden"/>
                                      </p:to>
                                    </p:set>
                                  </p:childTnLst>
                                </p:cTn>
                              </p:par>
                              <p:par>
                                <p:cTn id="78" presetID="1" presetClass="entr" presetSubtype="0" fill="hold" grpId="1" nodeType="withEffect">
                                  <p:stCondLst>
                                    <p:cond delay="0"/>
                                  </p:stCondLst>
                                  <p:childTnLst>
                                    <p:set>
                                      <p:cBhvr>
                                        <p:cTn id="79" dur="1" fill="hold">
                                          <p:stCondLst>
                                            <p:cond delay="0"/>
                                          </p:stCondLst>
                                        </p:cTn>
                                        <p:tgtEl>
                                          <p:spTgt spid="163"/>
                                        </p:tgtEl>
                                        <p:attrNameLst>
                                          <p:attrName>style.visibility</p:attrName>
                                        </p:attrNameLst>
                                      </p:cBhvr>
                                      <p:to>
                                        <p:strVal val="visible"/>
                                      </p:to>
                                    </p:set>
                                  </p:childTnLst>
                                </p:cTn>
                              </p:par>
                            </p:childTnLst>
                          </p:cTn>
                        </p:par>
                      </p:childTnLst>
                    </p:cTn>
                  </p:par>
                </p:childTnLst>
              </p:cTn>
              <p:nextCondLst>
                <p:cond evt="onClick" delay="0">
                  <p:tgtEl>
                    <p:spTgt spid="162"/>
                  </p:tgtEl>
                </p:cond>
              </p:nextCondLst>
            </p:seq>
          </p:childTnLst>
        </p:cTn>
      </p:par>
    </p:tnLst>
    <p:bldLst>
      <p:bldP spid="75" grpId="0"/>
      <p:bldP spid="9" grpId="0"/>
      <p:bldP spid="153" grpId="0"/>
      <p:bldP spid="154" grpId="0"/>
      <p:bldP spid="155" grpId="0"/>
      <p:bldP spid="162" grpId="0"/>
      <p:bldP spid="162" grpId="1"/>
      <p:bldP spid="163" grpId="0"/>
      <p:bldP spid="16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2774</TotalTime>
  <Words>726</Words>
  <Application>Microsoft Office PowerPoint</Application>
  <PresentationFormat>On-screen Show (4:3)</PresentationFormat>
  <Paragraphs>136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Myriad Pro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Saffron148</dc:creator>
  <cp:lastModifiedBy>Olivia Kirkham</cp:lastModifiedBy>
  <cp:revision>153</cp:revision>
  <dcterms:created xsi:type="dcterms:W3CDTF">2013-12-09T09:02:33Z</dcterms:created>
  <dcterms:modified xsi:type="dcterms:W3CDTF">2016-05-05T03:33:17Z</dcterms:modified>
</cp:coreProperties>
</file>