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61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56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61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1662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309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46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44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82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722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208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06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1662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5610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3090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46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244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82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72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20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0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QuestionShape"/>
          <p:cNvSpPr/>
          <p:nvPr userDrawn="1"/>
        </p:nvSpPr>
        <p:spPr>
          <a:xfrm>
            <a:off x="127000" y="127000"/>
            <a:ext cx="8890000" cy="2857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buNone/>
            </a:pPr>
            <a:r>
              <a:rPr lang="en-US" sz="440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iRespond Question Master</a:t>
            </a:r>
            <a:endParaRPr lang="en-US" sz="44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AShape"/>
          <p:cNvSpPr/>
          <p:nvPr userDrawn="1"/>
        </p:nvSpPr>
        <p:spPr>
          <a:xfrm>
            <a:off x="127000" y="3111500"/>
            <a:ext cx="8890000" cy="71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sz="3200" smtClean="0">
                <a:solidFill>
                  <a:schemeClr val="tx1"/>
                </a:solidFill>
              </a:rPr>
              <a:t>A.) Response A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9" name="BShape"/>
          <p:cNvSpPr/>
          <p:nvPr userDrawn="1"/>
        </p:nvSpPr>
        <p:spPr>
          <a:xfrm>
            <a:off x="127000" y="3835400"/>
            <a:ext cx="8890000" cy="71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sz="3200" smtClean="0">
                <a:solidFill>
                  <a:schemeClr val="tx1"/>
                </a:solidFill>
              </a:rPr>
              <a:t>B.) Response B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0" name="CShape"/>
          <p:cNvSpPr/>
          <p:nvPr userDrawn="1"/>
        </p:nvSpPr>
        <p:spPr>
          <a:xfrm>
            <a:off x="127000" y="4559300"/>
            <a:ext cx="8890000" cy="71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sz="3200" smtClean="0">
                <a:solidFill>
                  <a:schemeClr val="tx1"/>
                </a:solidFill>
              </a:rPr>
              <a:t>C.) Response C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1" name="DShape"/>
          <p:cNvSpPr/>
          <p:nvPr userDrawn="1"/>
        </p:nvSpPr>
        <p:spPr>
          <a:xfrm>
            <a:off x="127000" y="5283200"/>
            <a:ext cx="8890000" cy="71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sz="3200" smtClean="0">
                <a:solidFill>
                  <a:schemeClr val="tx1"/>
                </a:solidFill>
              </a:rPr>
              <a:t>D.) Response D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2" name="EShape"/>
          <p:cNvSpPr/>
          <p:nvPr userDrawn="1"/>
        </p:nvSpPr>
        <p:spPr>
          <a:xfrm>
            <a:off x="127000" y="6007100"/>
            <a:ext cx="8890000" cy="711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sz="3200" smtClean="0">
                <a:solidFill>
                  <a:schemeClr val="tx1"/>
                </a:solidFill>
              </a:rPr>
              <a:t>E.) Response E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13" name="Percent"/>
          <p:cNvSpPr/>
          <p:nvPr userDrawn="1"/>
        </p:nvSpPr>
        <p:spPr>
          <a:xfrm>
            <a:off x="6350000" y="254000"/>
            <a:ext cx="2540000" cy="5080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rgbClr val="000000"/>
                </a:solidFill>
              </a:rPr>
              <a:t>Percent Complete 100%</a:t>
            </a:r>
            <a:endParaRPr lang="en-US" sz="1400">
              <a:solidFill>
                <a:srgbClr val="000000"/>
              </a:solidFill>
            </a:endParaRPr>
          </a:p>
        </p:txBody>
      </p:sp>
      <p:sp>
        <p:nvSpPr>
          <p:cNvPr id="14" name="Timer"/>
          <p:cNvSpPr/>
          <p:nvPr userDrawn="1"/>
        </p:nvSpPr>
        <p:spPr>
          <a:xfrm>
            <a:off x="254000" y="254000"/>
            <a:ext cx="2540000" cy="508000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rgbClr val="000000"/>
                </a:solidFill>
              </a:rPr>
              <a:t>00:30</a:t>
            </a:r>
            <a:endParaRPr lang="en-US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449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Shape" hidden="1"/>
          <p:cNvSpPr/>
          <p:nvPr userDrawn="1"/>
        </p:nvSpPr>
        <p:spPr>
          <a:xfrm>
            <a:off x="127000" y="254000"/>
            <a:ext cx="1270000" cy="127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iRespond Graph</a:t>
            </a:r>
            <a:endParaRPr lang="en-US"/>
          </a:p>
        </p:txBody>
      </p:sp>
      <p:grpSp>
        <p:nvGrpSpPr>
          <p:cNvPr id="37" name="CorrectBarGroup"/>
          <p:cNvGrpSpPr/>
          <p:nvPr userDrawn="1"/>
        </p:nvGrpSpPr>
        <p:grpSpPr>
          <a:xfrm>
            <a:off x="1270000" y="3175000"/>
            <a:ext cx="2667000" cy="2540000"/>
            <a:chOff x="1270000" y="3175000"/>
            <a:chExt cx="2667000" cy="2540000"/>
          </a:xfrm>
        </p:grpSpPr>
        <p:sp>
          <p:nvSpPr>
            <p:cNvPr id="9" name="CorrectBar0"/>
            <p:cNvSpPr/>
            <p:nvPr userDrawn="1"/>
          </p:nvSpPr>
          <p:spPr>
            <a:xfrm>
              <a:off x="1270000" y="3175000"/>
              <a:ext cx="1079500" cy="2540000"/>
            </a:xfrm>
            <a:prstGeom prst="rect">
              <a:avLst/>
            </a:prstGeom>
            <a:solidFill>
              <a:srgbClr val="22FF22"/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CorrectBar1"/>
            <p:cNvSpPr/>
            <p:nvPr userDrawn="1"/>
          </p:nvSpPr>
          <p:spPr>
            <a:xfrm>
              <a:off x="2857500" y="4445000"/>
              <a:ext cx="1079500" cy="1270000"/>
            </a:xfrm>
            <a:prstGeom prst="rect">
              <a:avLst/>
            </a:prstGeom>
            <a:solidFill>
              <a:srgbClr val="22FF22"/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PercentLabelGroup"/>
          <p:cNvGrpSpPr/>
          <p:nvPr userDrawn="1"/>
        </p:nvGrpSpPr>
        <p:grpSpPr>
          <a:xfrm>
            <a:off x="1270000" y="1270000"/>
            <a:ext cx="7429500" cy="317500"/>
            <a:chOff x="1270000" y="1270000"/>
            <a:chExt cx="7429500" cy="317500"/>
          </a:xfrm>
        </p:grpSpPr>
        <p:sp>
          <p:nvSpPr>
            <p:cNvPr id="8" name="PercentLabel0"/>
            <p:cNvSpPr/>
            <p:nvPr userDrawn="1"/>
          </p:nvSpPr>
          <p:spPr>
            <a:xfrm>
              <a:off x="1270000" y="1270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67%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11" name="PercentLabel1"/>
            <p:cNvSpPr/>
            <p:nvPr userDrawn="1"/>
          </p:nvSpPr>
          <p:spPr>
            <a:xfrm>
              <a:off x="2857500" y="1270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33%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14" name="PercentLabel2"/>
            <p:cNvSpPr/>
            <p:nvPr userDrawn="1"/>
          </p:nvSpPr>
          <p:spPr>
            <a:xfrm>
              <a:off x="4445000" y="1270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100%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17" name="PercentLabel3"/>
            <p:cNvSpPr/>
            <p:nvPr userDrawn="1"/>
          </p:nvSpPr>
          <p:spPr>
            <a:xfrm>
              <a:off x="6032500" y="1270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100%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20" name="PercentLabel4"/>
            <p:cNvSpPr/>
            <p:nvPr userDrawn="1"/>
          </p:nvSpPr>
          <p:spPr>
            <a:xfrm>
              <a:off x="7620000" y="1270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67%</a:t>
              </a:r>
              <a:endParaRPr lang="en-US" sz="2800">
                <a:solidFill>
                  <a:srgbClr val="000000"/>
                </a:solidFill>
              </a:endParaRPr>
            </a:p>
          </p:txBody>
        </p:sp>
      </p:grpSp>
      <p:grpSp>
        <p:nvGrpSpPr>
          <p:cNvPr id="38" name="IncorrectBarGroup"/>
          <p:cNvGrpSpPr/>
          <p:nvPr userDrawn="1"/>
        </p:nvGrpSpPr>
        <p:grpSpPr>
          <a:xfrm>
            <a:off x="4445000" y="1905000"/>
            <a:ext cx="4254500" cy="3810000"/>
            <a:chOff x="4445000" y="1905000"/>
            <a:chExt cx="4254500" cy="3810000"/>
          </a:xfrm>
        </p:grpSpPr>
        <p:sp>
          <p:nvSpPr>
            <p:cNvPr id="15" name="IncorrectBar2"/>
            <p:cNvSpPr/>
            <p:nvPr userDrawn="1"/>
          </p:nvSpPr>
          <p:spPr>
            <a:xfrm>
              <a:off x="4445000" y="1905000"/>
              <a:ext cx="1079500" cy="3810000"/>
            </a:xfrm>
            <a:prstGeom prst="rect">
              <a:avLst/>
            </a:prstGeom>
            <a:solidFill>
              <a:srgbClr val="FF2222"/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IncorrectBar3"/>
            <p:cNvSpPr/>
            <p:nvPr userDrawn="1"/>
          </p:nvSpPr>
          <p:spPr>
            <a:xfrm>
              <a:off x="6032500" y="1905000"/>
              <a:ext cx="1079500" cy="3810000"/>
            </a:xfrm>
            <a:prstGeom prst="rect">
              <a:avLst/>
            </a:prstGeom>
            <a:solidFill>
              <a:srgbClr val="FF2222"/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IncorrectBar4"/>
            <p:cNvSpPr/>
            <p:nvPr userDrawn="1"/>
          </p:nvSpPr>
          <p:spPr>
            <a:xfrm>
              <a:off x="7620000" y="3175000"/>
              <a:ext cx="1079500" cy="2540000"/>
            </a:xfrm>
            <a:prstGeom prst="rect">
              <a:avLst/>
            </a:prstGeom>
            <a:solidFill>
              <a:srgbClr val="FF2222"/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XLabelGroup"/>
          <p:cNvGrpSpPr/>
          <p:nvPr userDrawn="1"/>
        </p:nvGrpSpPr>
        <p:grpSpPr>
          <a:xfrm>
            <a:off x="1270000" y="5842000"/>
            <a:ext cx="7429500" cy="317500"/>
            <a:chOff x="1270000" y="5842000"/>
            <a:chExt cx="7429500" cy="317500"/>
          </a:xfrm>
        </p:grpSpPr>
        <p:sp>
          <p:nvSpPr>
            <p:cNvPr id="10" name="XValueLabel0"/>
            <p:cNvSpPr/>
            <p:nvPr userDrawn="1"/>
          </p:nvSpPr>
          <p:spPr>
            <a:xfrm>
              <a:off x="1270000" y="5842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A*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13" name="XValueLabel1"/>
            <p:cNvSpPr/>
            <p:nvPr userDrawn="1"/>
          </p:nvSpPr>
          <p:spPr>
            <a:xfrm>
              <a:off x="2857500" y="5842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B*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16" name="XValueLabel2"/>
            <p:cNvSpPr/>
            <p:nvPr userDrawn="1"/>
          </p:nvSpPr>
          <p:spPr>
            <a:xfrm>
              <a:off x="4445000" y="5842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C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19" name="XValueLabel3"/>
            <p:cNvSpPr/>
            <p:nvPr userDrawn="1"/>
          </p:nvSpPr>
          <p:spPr>
            <a:xfrm>
              <a:off x="6032500" y="5842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D</a:t>
              </a:r>
              <a:endParaRPr lang="en-US" sz="2800">
                <a:solidFill>
                  <a:srgbClr val="000000"/>
                </a:solidFill>
              </a:endParaRPr>
            </a:p>
          </p:txBody>
        </p:sp>
        <p:sp>
          <p:nvSpPr>
            <p:cNvPr id="22" name="XValueLabel4"/>
            <p:cNvSpPr/>
            <p:nvPr userDrawn="1"/>
          </p:nvSpPr>
          <p:spPr>
            <a:xfrm>
              <a:off x="7620000" y="5842000"/>
              <a:ext cx="1079500" cy="3175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lang="en-US" sz="2800" smtClean="0">
                  <a:solidFill>
                    <a:srgbClr val="000000"/>
                  </a:solidFill>
                </a:rPr>
                <a:t>E</a:t>
              </a:r>
              <a:endParaRPr lang="en-US" sz="2800">
                <a:solidFill>
                  <a:srgbClr val="000000"/>
                </a:solidFill>
              </a:endParaRPr>
            </a:p>
          </p:txBody>
        </p:sp>
      </p:grpSp>
      <p:grpSp>
        <p:nvGrpSpPr>
          <p:cNvPr id="36" name="AxisLineGroup"/>
          <p:cNvGrpSpPr/>
          <p:nvPr userDrawn="1"/>
        </p:nvGrpSpPr>
        <p:grpSpPr>
          <a:xfrm>
            <a:off x="889000" y="1587500"/>
            <a:ext cx="8001000" cy="4127500"/>
            <a:chOff x="889000" y="1587500"/>
            <a:chExt cx="8001000" cy="4127500"/>
          </a:xfrm>
        </p:grpSpPr>
        <p:cxnSp>
          <p:nvCxnSpPr>
            <p:cNvPr id="23" name="XAxisLine"/>
            <p:cNvCxnSpPr/>
            <p:nvPr userDrawn="1"/>
          </p:nvCxnSpPr>
          <p:spPr>
            <a:xfrm>
              <a:off x="889000" y="5715000"/>
              <a:ext cx="8001000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YAxisLine"/>
            <p:cNvCxnSpPr/>
            <p:nvPr userDrawn="1"/>
          </p:nvCxnSpPr>
          <p:spPr>
            <a:xfrm>
              <a:off x="1016000" y="1587500"/>
              <a:ext cx="0" cy="412750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YAxisTick0"/>
            <p:cNvCxnSpPr/>
            <p:nvPr userDrawn="1"/>
          </p:nvCxnSpPr>
          <p:spPr>
            <a:xfrm>
              <a:off x="889000" y="5715000"/>
              <a:ext cx="254000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YAxisTick1"/>
            <p:cNvCxnSpPr/>
            <p:nvPr userDrawn="1"/>
          </p:nvCxnSpPr>
          <p:spPr>
            <a:xfrm>
              <a:off x="889000" y="4445000"/>
              <a:ext cx="254000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YAxisTick2"/>
            <p:cNvCxnSpPr/>
            <p:nvPr userDrawn="1"/>
          </p:nvCxnSpPr>
          <p:spPr>
            <a:xfrm>
              <a:off x="889000" y="3175000"/>
              <a:ext cx="254000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YAxisTick3"/>
            <p:cNvCxnSpPr/>
            <p:nvPr userDrawn="1"/>
          </p:nvCxnSpPr>
          <p:spPr>
            <a:xfrm>
              <a:off x="889000" y="1905000"/>
              <a:ext cx="254000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YLabelGroup"/>
          <p:cNvGrpSpPr/>
          <p:nvPr userDrawn="1"/>
        </p:nvGrpSpPr>
        <p:grpSpPr>
          <a:xfrm>
            <a:off x="254000" y="1841500"/>
            <a:ext cx="762000" cy="3937000"/>
            <a:chOff x="254000" y="1841500"/>
            <a:chExt cx="762000" cy="3937000"/>
          </a:xfrm>
        </p:grpSpPr>
        <p:sp>
          <p:nvSpPr>
            <p:cNvPr id="26" name="YValueLabel0"/>
            <p:cNvSpPr/>
            <p:nvPr userDrawn="1"/>
          </p:nvSpPr>
          <p:spPr>
            <a:xfrm>
              <a:off x="254000" y="5651500"/>
              <a:ext cx="762000" cy="1270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rgbClr val="000000"/>
                  </a:solidFill>
                </a:rPr>
                <a:t>0</a:t>
              </a:r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28" name="YValueLabel1"/>
            <p:cNvSpPr/>
            <p:nvPr userDrawn="1"/>
          </p:nvSpPr>
          <p:spPr>
            <a:xfrm>
              <a:off x="254000" y="4381500"/>
              <a:ext cx="762000" cy="1270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rgbClr val="000000"/>
                  </a:solidFill>
                </a:rPr>
                <a:t>1</a:t>
              </a:r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30" name="YValueLabel2"/>
            <p:cNvSpPr/>
            <p:nvPr userDrawn="1"/>
          </p:nvSpPr>
          <p:spPr>
            <a:xfrm>
              <a:off x="254000" y="3111500"/>
              <a:ext cx="762000" cy="1270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rgbClr val="000000"/>
                  </a:solidFill>
                </a:rPr>
                <a:t>2</a:t>
              </a:r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32" name="YValueLabel3"/>
            <p:cNvSpPr/>
            <p:nvPr userDrawn="1"/>
          </p:nvSpPr>
          <p:spPr>
            <a:xfrm>
              <a:off x="254000" y="1841500"/>
              <a:ext cx="762000" cy="127000"/>
            </a:xfrm>
            <a:prstGeom prst="rect">
              <a:avLst/>
            </a:prstGeom>
            <a:solidFill>
              <a:schemeClr val="accent1">
                <a:alpha val="0"/>
              </a:schemeClr>
            </a:solidFill>
            <a:ln w="25400" cap="flat" cmpd="sng" algn="ctr">
              <a:noFill/>
              <a:prstDash val="solid"/>
            </a:ln>
            <a:effectLst/>
            <a:extLst>
              <a:ext uri="{91240B29-F687-4F45-9708-019B960494DF}">
                <a14:hiddenLine xmlns:a14="http://schemas.microsoft.com/office/drawing/2010/main" w="25400" cap="flat" cmpd="sng" algn="ctr">
                  <a:solidFill>
                    <a:schemeClr val="accent1">
                      <a:shade val="50000"/>
                    </a:schemeClr>
                  </a:solidFill>
                  <a:prstDash val="solid"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rgbClr val="000000"/>
                  </a:solidFill>
                </a:rPr>
                <a:t>3</a:t>
              </a:r>
              <a:endParaRPr lang="en-US" sz="20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449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AEA975D-EBF4-46D8-87D2-FF3575E7A138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D0F14F8-7FBA-4F65-B50A-129C7E68AE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Argument Monday!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2563368"/>
          </a:xfrm>
        </p:spPr>
        <p:txBody>
          <a:bodyPr/>
          <a:lstStyle/>
          <a:p>
            <a:r>
              <a:rPr lang="en-US" dirty="0" smtClean="0"/>
              <a:t>Standards: Write arguments; introduce and develop claims</a:t>
            </a:r>
          </a:p>
          <a:p>
            <a:endParaRPr lang="en-US" dirty="0"/>
          </a:p>
          <a:p>
            <a:r>
              <a:rPr lang="en-US" dirty="0" smtClean="0"/>
              <a:t>Agenda: How to create an argumentative essay</a:t>
            </a:r>
          </a:p>
          <a:p>
            <a:endParaRPr lang="en-US" dirty="0" smtClean="0"/>
          </a:p>
          <a:p>
            <a:r>
              <a:rPr lang="en-US" dirty="0" smtClean="0"/>
              <a:t>Target: </a:t>
            </a:r>
            <a:r>
              <a:rPr lang="en-US" dirty="0" err="1" smtClean="0"/>
              <a:t>Yall</a:t>
            </a:r>
            <a:r>
              <a:rPr lang="en-US" dirty="0" smtClean="0"/>
              <a:t> will learn what an argumentative essay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54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Activator!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Video over argumentative essays </a:t>
            </a:r>
          </a:p>
          <a:p>
            <a:r>
              <a:rPr lang="en-US" smtClean="0"/>
              <a:t>Why not to……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1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 time!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Welcome to Tuesday! I wanted to share one of my favorite quotes learned from my college professor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" Don't raise your voice, improve your argument"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So, after seeing our activator, going over our standards, and listening to that quote, what do </a:t>
            </a:r>
            <a:r>
              <a:rPr lang="en-US" dirty="0" err="1"/>
              <a:t>yall</a:t>
            </a:r>
            <a:r>
              <a:rPr lang="en-US" dirty="0"/>
              <a:t> predict that this week and this lesson will be about??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015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So, lets go over the steps on writing and establishing your argument. </a:t>
            </a:r>
          </a:p>
          <a:p>
            <a:endParaRPr lang="en-US" dirty="0"/>
          </a:p>
          <a:p>
            <a:r>
              <a:rPr lang="en-US" dirty="0"/>
              <a:t>Step 1: Take a stand on the topic.</a:t>
            </a:r>
          </a:p>
          <a:p>
            <a:pPr lvl="1"/>
            <a:r>
              <a:rPr lang="en-US" dirty="0" smtClean="0"/>
              <a:t>a</a:t>
            </a:r>
            <a:r>
              <a:rPr lang="en-US" dirty="0"/>
              <a:t>) Read the topic and choose a side of the issue.</a:t>
            </a:r>
          </a:p>
          <a:p>
            <a:pPr lvl="1"/>
            <a:r>
              <a:rPr lang="en-US" dirty="0" smtClean="0"/>
              <a:t>b</a:t>
            </a:r>
            <a:r>
              <a:rPr lang="en-US" dirty="0"/>
              <a:t>) Write your opinion as a sentence.</a:t>
            </a:r>
          </a:p>
          <a:p>
            <a:pPr lvl="1"/>
            <a:r>
              <a:rPr lang="en-US" dirty="0" smtClean="0"/>
              <a:t>c</a:t>
            </a:r>
            <a:r>
              <a:rPr lang="en-US" dirty="0"/>
              <a:t>) This sentence will become your thesis.</a:t>
            </a:r>
          </a:p>
          <a:p>
            <a:endParaRPr lang="en-US" dirty="0"/>
          </a:p>
          <a:p>
            <a:r>
              <a:rPr lang="en-US" dirty="0"/>
              <a:t>Sample Topic:</a:t>
            </a:r>
          </a:p>
          <a:p>
            <a:pPr lvl="1"/>
            <a:r>
              <a:rPr lang="en-US" dirty="0"/>
              <a:t>Topic: Should animals be used for scientific and medical research?</a:t>
            </a:r>
          </a:p>
          <a:p>
            <a:r>
              <a:rPr lang="en-US" dirty="0" smtClean="0"/>
              <a:t>Your Opinion (Thesis): </a:t>
            </a:r>
            <a:r>
              <a:rPr lang="en-US" dirty="0"/>
              <a:t>Animals should be used for scientific and medical research.</a:t>
            </a:r>
          </a:p>
        </p:txBody>
      </p:sp>
    </p:spTree>
    <p:extLst>
      <p:ext uri="{BB962C8B-B14F-4D97-AF65-F5344CB8AC3E}">
        <p14:creationId xmlns:p14="http://schemas.microsoft.com/office/powerpoint/2010/main" val="3591109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13248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Step 2: Brainstorm reasons that support your opinion (the thesis).</a:t>
            </a:r>
          </a:p>
          <a:p>
            <a:pPr marL="0" indent="0">
              <a:buNone/>
            </a:pPr>
            <a:r>
              <a:rPr lang="en-US" dirty="0" smtClean="0"/>
              <a:t>	a</a:t>
            </a:r>
            <a:r>
              <a:rPr lang="en-US" dirty="0"/>
              <a:t>. Choose the best 2-3 reasons.</a:t>
            </a:r>
          </a:p>
          <a:p>
            <a:pPr marL="0" indent="0">
              <a:buNone/>
            </a:pPr>
            <a:r>
              <a:rPr lang="en-US" dirty="0" smtClean="0"/>
              <a:t>	b</a:t>
            </a:r>
            <a:r>
              <a:rPr lang="en-US" dirty="0"/>
              <a:t>. Write each of these reasons as a </a:t>
            </a:r>
            <a:r>
              <a:rPr lang="en-US" dirty="0" smtClean="0"/>
              <a:t>topic 	sentence </a:t>
            </a:r>
            <a:r>
              <a:rPr lang="en-US" dirty="0"/>
              <a:t>by stating your opinion </a:t>
            </a:r>
            <a:r>
              <a:rPr lang="en-US" dirty="0" smtClean="0"/>
              <a:t>and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one </a:t>
            </a:r>
            <a:r>
              <a:rPr lang="en-US" dirty="0"/>
              <a:t>reason for your opinion. Do this step for </a:t>
            </a:r>
            <a:r>
              <a:rPr lang="en-US" dirty="0" smtClean="0"/>
              <a:t>	each </a:t>
            </a:r>
            <a:r>
              <a:rPr lang="en-US" dirty="0"/>
              <a:t>topic sentence.</a:t>
            </a:r>
          </a:p>
          <a:p>
            <a:endParaRPr lang="en-US" dirty="0"/>
          </a:p>
          <a:p>
            <a:r>
              <a:rPr lang="en-US" dirty="0"/>
              <a:t>Sample Thesis: Animals should be used for scientific and medical research.</a:t>
            </a:r>
          </a:p>
          <a:p>
            <a:pPr lvl="1"/>
            <a:r>
              <a:rPr lang="en-US" dirty="0" smtClean="0"/>
              <a:t>Sample </a:t>
            </a:r>
            <a:r>
              <a:rPr lang="en-US" dirty="0"/>
              <a:t>Reasons: </a:t>
            </a:r>
          </a:p>
          <a:p>
            <a:pPr lvl="2"/>
            <a:r>
              <a:rPr lang="en-US" sz="2900" dirty="0"/>
              <a:t>1. </a:t>
            </a:r>
            <a:r>
              <a:rPr lang="en-US" sz="2900" dirty="0" smtClean="0"/>
              <a:t>It </a:t>
            </a:r>
            <a:r>
              <a:rPr lang="en-US" sz="2900" dirty="0"/>
              <a:t>leads to cures for deadly diseases.</a:t>
            </a:r>
          </a:p>
          <a:p>
            <a:pPr lvl="2"/>
            <a:r>
              <a:rPr lang="en-US" sz="2900" dirty="0"/>
              <a:t>2. It determines product safety of medicines for human and animal use.</a:t>
            </a:r>
          </a:p>
          <a:p>
            <a:pPr lvl="2"/>
            <a:r>
              <a:rPr lang="en-US" sz="2900" dirty="0"/>
              <a:t>3. It has saved and will save human lives.</a:t>
            </a:r>
          </a:p>
          <a:p>
            <a:endParaRPr lang="en-US" dirty="0"/>
          </a:p>
          <a:p>
            <a:r>
              <a:rPr lang="en-US" dirty="0"/>
              <a:t>Sample Topic Sentence: One reason why using animals for medical and scientific </a:t>
            </a:r>
            <a:r>
              <a:rPr lang="en-US" dirty="0" smtClean="0"/>
              <a:t>research is </a:t>
            </a:r>
            <a:r>
              <a:rPr lang="en-US" dirty="0"/>
              <a:t>a good idea is that it leads to cures for deadly diseases.</a:t>
            </a:r>
          </a:p>
        </p:txBody>
      </p:sp>
    </p:spTree>
    <p:extLst>
      <p:ext uri="{BB962C8B-B14F-4D97-AF65-F5344CB8AC3E}">
        <p14:creationId xmlns:p14="http://schemas.microsoft.com/office/powerpoint/2010/main" val="4102373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3: Write down each topic sentence.</a:t>
            </a:r>
          </a:p>
          <a:p>
            <a:pPr lvl="1"/>
            <a:r>
              <a:rPr lang="en-US" dirty="0"/>
              <a:t>a. Brainstorm supporting ideas for each topic sentence</a:t>
            </a:r>
          </a:p>
          <a:p>
            <a:pPr lvl="1"/>
            <a:r>
              <a:rPr lang="en-US" dirty="0"/>
              <a:t>b. Be sure to include specific examples, facts, and details for each </a:t>
            </a:r>
            <a:r>
              <a:rPr lang="en-US" dirty="0" smtClean="0"/>
              <a:t>supporting idea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27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4: Write your 4-5-paragraph essay by using the ideas from your </a:t>
            </a:r>
            <a:r>
              <a:rPr lang="en-US" dirty="0" smtClean="0"/>
              <a:t>brainstorming activity </a:t>
            </a:r>
            <a:r>
              <a:rPr lang="en-US" dirty="0"/>
              <a:t>as your guide. </a:t>
            </a:r>
          </a:p>
          <a:p>
            <a:endParaRPr lang="en-US" dirty="0"/>
          </a:p>
          <a:p>
            <a:r>
              <a:rPr lang="en-US" dirty="0"/>
              <a:t>Now that we have went through one by me, lets try to work on one together....what argument do we want to take?!</a:t>
            </a:r>
          </a:p>
        </p:txBody>
      </p:sp>
    </p:spTree>
    <p:extLst>
      <p:ext uri="{BB962C8B-B14F-4D97-AF65-F5344CB8AC3E}">
        <p14:creationId xmlns:p14="http://schemas.microsoft.com/office/powerpoint/2010/main" val="3120959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TOTD-Write down any questions you still have about argumentative essays! I will look over these and try to answer them tomorrow!</a:t>
            </a:r>
          </a:p>
        </p:txBody>
      </p:sp>
    </p:spTree>
    <p:extLst>
      <p:ext uri="{BB962C8B-B14F-4D97-AF65-F5344CB8AC3E}">
        <p14:creationId xmlns:p14="http://schemas.microsoft.com/office/powerpoint/2010/main" val="162467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RespondQuestion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RespondGraph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307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iRespondQuestionMaster</vt:lpstr>
      <vt:lpstr>iRespondGraphMaster</vt:lpstr>
      <vt:lpstr>Aspect</vt:lpstr>
      <vt:lpstr>Argument Monday! </vt:lpstr>
      <vt:lpstr>Activator! </vt:lpstr>
      <vt:lpstr>Note time! </vt:lpstr>
      <vt:lpstr>PowerPoint Presentation</vt:lpstr>
      <vt:lpstr>PowerPoint Presentation</vt:lpstr>
      <vt:lpstr>PowerPoint Presentation</vt:lpstr>
      <vt:lpstr>PowerPoint Presentation</vt:lpstr>
      <vt:lpstr>Closing </vt:lpstr>
    </vt:vector>
  </TitlesOfParts>
  <Company>Cobb County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Argument Monday!</dc:title>
  <dc:creator>Rachael Bourne</dc:creator>
  <cp:lastModifiedBy>Rachael Bourne</cp:lastModifiedBy>
  <cp:revision>3</cp:revision>
  <dcterms:created xsi:type="dcterms:W3CDTF">2015-01-12T12:44:39Z</dcterms:created>
  <dcterms:modified xsi:type="dcterms:W3CDTF">2015-01-12T13:08:56Z</dcterms:modified>
</cp:coreProperties>
</file>