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Lst>
  <p:sldSz cx="10160000" cy="11061700"/>
  <p:notesSz cx="6858000" cy="9144000"/>
  <p:embeddedFontLst>
    <p:embeddedFont>
      <p:font typeface="Calibri" panose="020F0502020204030204" pitchFamily="34" charset="0"/>
      <p:regular r:id="rId82"/>
      <p:bold r:id="rId83"/>
      <p:italic r:id="rId84"/>
      <p:boldItalic r:id="rId8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3.fntdata"/><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436299"/>
            <a:ext cx="8636000" cy="2371096"/>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6268297"/>
            <a:ext cx="7112000" cy="282687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4F6CE0-0B56-4F7E-8ECA-C7B801A07F20}"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2E488-12E7-4F60-A9BC-9F08BD26A775}" type="slidenum">
              <a:rPr lang="en-US" smtClean="0"/>
              <a:t>‹#›</a:t>
            </a:fld>
            <a:endParaRPr lang="en-US"/>
          </a:p>
        </p:txBody>
      </p:sp>
    </p:spTree>
    <p:extLst>
      <p:ext uri="{BB962C8B-B14F-4D97-AF65-F5344CB8AC3E}">
        <p14:creationId xmlns:p14="http://schemas.microsoft.com/office/powerpoint/2010/main" val="1230072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F6CE0-0B56-4F7E-8ECA-C7B801A07F20}"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2E488-12E7-4F60-A9BC-9F08BD26A775}" type="slidenum">
              <a:rPr lang="en-US" smtClean="0"/>
              <a:t>‹#›</a:t>
            </a:fld>
            <a:endParaRPr lang="en-US"/>
          </a:p>
        </p:txBody>
      </p:sp>
    </p:spTree>
    <p:extLst>
      <p:ext uri="{BB962C8B-B14F-4D97-AF65-F5344CB8AC3E}">
        <p14:creationId xmlns:p14="http://schemas.microsoft.com/office/powerpoint/2010/main" val="326525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442983"/>
            <a:ext cx="2286000" cy="943829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1" y="442983"/>
            <a:ext cx="6688667" cy="94382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F6CE0-0B56-4F7E-8ECA-C7B801A07F20}"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2E488-12E7-4F60-A9BC-9F08BD26A775}" type="slidenum">
              <a:rPr lang="en-US" smtClean="0"/>
              <a:t>‹#›</a:t>
            </a:fld>
            <a:endParaRPr lang="en-US"/>
          </a:p>
        </p:txBody>
      </p:sp>
    </p:spTree>
    <p:extLst>
      <p:ext uri="{BB962C8B-B14F-4D97-AF65-F5344CB8AC3E}">
        <p14:creationId xmlns:p14="http://schemas.microsoft.com/office/powerpoint/2010/main" val="396336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F6CE0-0B56-4F7E-8ECA-C7B801A07F20}"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2E488-12E7-4F60-A9BC-9F08BD26A775}" type="slidenum">
              <a:rPr lang="en-US" smtClean="0"/>
              <a:t>‹#›</a:t>
            </a:fld>
            <a:endParaRPr lang="en-US"/>
          </a:p>
        </p:txBody>
      </p:sp>
    </p:spTree>
    <p:extLst>
      <p:ext uri="{BB962C8B-B14F-4D97-AF65-F5344CB8AC3E}">
        <p14:creationId xmlns:p14="http://schemas.microsoft.com/office/powerpoint/2010/main" val="94787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7108169"/>
            <a:ext cx="8636000" cy="219697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2570" y="4688421"/>
            <a:ext cx="8636000" cy="241974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F6CE0-0B56-4F7E-8ECA-C7B801A07F20}"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12E488-12E7-4F60-A9BC-9F08BD26A775}" type="slidenum">
              <a:rPr lang="en-US" smtClean="0"/>
              <a:t>‹#›</a:t>
            </a:fld>
            <a:endParaRPr lang="en-US"/>
          </a:p>
        </p:txBody>
      </p:sp>
    </p:spTree>
    <p:extLst>
      <p:ext uri="{BB962C8B-B14F-4D97-AF65-F5344CB8AC3E}">
        <p14:creationId xmlns:p14="http://schemas.microsoft.com/office/powerpoint/2010/main" val="160209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2581066"/>
            <a:ext cx="4487333" cy="7300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2581066"/>
            <a:ext cx="4487333" cy="7300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4F6CE0-0B56-4F7E-8ECA-C7B801A07F20}"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2E488-12E7-4F60-A9BC-9F08BD26A775}" type="slidenum">
              <a:rPr lang="en-US" smtClean="0"/>
              <a:t>‹#›</a:t>
            </a:fld>
            <a:endParaRPr lang="en-US"/>
          </a:p>
        </p:txBody>
      </p:sp>
    </p:spTree>
    <p:extLst>
      <p:ext uri="{BB962C8B-B14F-4D97-AF65-F5344CB8AC3E}">
        <p14:creationId xmlns:p14="http://schemas.microsoft.com/office/powerpoint/2010/main" val="171975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2476081"/>
            <a:ext cx="4489098" cy="1031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3507993"/>
            <a:ext cx="4489098" cy="6373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1" y="2476081"/>
            <a:ext cx="4490861" cy="1031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3507993"/>
            <a:ext cx="4490861" cy="6373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4F6CE0-0B56-4F7E-8ECA-C7B801A07F20}"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12E488-12E7-4F60-A9BC-9F08BD26A775}" type="slidenum">
              <a:rPr lang="en-US" smtClean="0"/>
              <a:t>‹#›</a:t>
            </a:fld>
            <a:endParaRPr lang="en-US"/>
          </a:p>
        </p:txBody>
      </p:sp>
    </p:spTree>
    <p:extLst>
      <p:ext uri="{BB962C8B-B14F-4D97-AF65-F5344CB8AC3E}">
        <p14:creationId xmlns:p14="http://schemas.microsoft.com/office/powerpoint/2010/main" val="407230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4F6CE0-0B56-4F7E-8ECA-C7B801A07F20}"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12E488-12E7-4F60-A9BC-9F08BD26A775}" type="slidenum">
              <a:rPr lang="en-US" smtClean="0"/>
              <a:t>‹#›</a:t>
            </a:fld>
            <a:endParaRPr lang="en-US"/>
          </a:p>
        </p:txBody>
      </p:sp>
    </p:spTree>
    <p:extLst>
      <p:ext uri="{BB962C8B-B14F-4D97-AF65-F5344CB8AC3E}">
        <p14:creationId xmlns:p14="http://schemas.microsoft.com/office/powerpoint/2010/main" val="178991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F6CE0-0B56-4F7E-8ECA-C7B801A07F20}"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12E488-12E7-4F60-A9BC-9F08BD26A775}" type="slidenum">
              <a:rPr lang="en-US" smtClean="0"/>
              <a:t>‹#›</a:t>
            </a:fld>
            <a:endParaRPr lang="en-US"/>
          </a:p>
        </p:txBody>
      </p:sp>
    </p:spTree>
    <p:extLst>
      <p:ext uri="{BB962C8B-B14F-4D97-AF65-F5344CB8AC3E}">
        <p14:creationId xmlns:p14="http://schemas.microsoft.com/office/powerpoint/2010/main" val="179652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40419"/>
            <a:ext cx="3342570" cy="1874344"/>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2278" y="440422"/>
            <a:ext cx="5679722" cy="94408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1" y="2314766"/>
            <a:ext cx="3342570" cy="75665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F6CE0-0B56-4F7E-8ECA-C7B801A07F20}"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2E488-12E7-4F60-A9BC-9F08BD26A775}" type="slidenum">
              <a:rPr lang="en-US" smtClean="0"/>
              <a:t>‹#›</a:t>
            </a:fld>
            <a:endParaRPr lang="en-US"/>
          </a:p>
        </p:txBody>
      </p:sp>
    </p:spTree>
    <p:extLst>
      <p:ext uri="{BB962C8B-B14F-4D97-AF65-F5344CB8AC3E}">
        <p14:creationId xmlns:p14="http://schemas.microsoft.com/office/powerpoint/2010/main" val="2042635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7743190"/>
            <a:ext cx="6096000" cy="91412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1431" y="988383"/>
            <a:ext cx="6096000" cy="6637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91431" y="8657317"/>
            <a:ext cx="6096000" cy="12982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4F6CE0-0B56-4F7E-8ECA-C7B801A07F20}"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12E488-12E7-4F60-A9BC-9F08BD26A775}" type="slidenum">
              <a:rPr lang="en-US" smtClean="0"/>
              <a:t>‹#›</a:t>
            </a:fld>
            <a:endParaRPr lang="en-US"/>
          </a:p>
        </p:txBody>
      </p:sp>
    </p:spTree>
    <p:extLst>
      <p:ext uri="{BB962C8B-B14F-4D97-AF65-F5344CB8AC3E}">
        <p14:creationId xmlns:p14="http://schemas.microsoft.com/office/powerpoint/2010/main" val="33160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442981"/>
            <a:ext cx="9144000" cy="18436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2581066"/>
            <a:ext cx="9144000" cy="73002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8001" y="10252560"/>
            <a:ext cx="2370667" cy="588933"/>
          </a:xfrm>
          <a:prstGeom prst="rect">
            <a:avLst/>
          </a:prstGeom>
        </p:spPr>
        <p:txBody>
          <a:bodyPr vert="horz" lIns="91440" tIns="45720" rIns="91440" bIns="45720" rtlCol="0" anchor="ctr"/>
          <a:lstStyle>
            <a:lvl1pPr algn="l">
              <a:defRPr sz="1200">
                <a:solidFill>
                  <a:schemeClr val="tx1">
                    <a:tint val="75000"/>
                  </a:schemeClr>
                </a:solidFill>
              </a:defRPr>
            </a:lvl1pPr>
          </a:lstStyle>
          <a:p>
            <a:fld id="{874F6CE0-0B56-4F7E-8ECA-C7B801A07F20}" type="datetimeFigureOut">
              <a:rPr lang="en-US" smtClean="0"/>
              <a:t>4/5/2015</a:t>
            </a:fld>
            <a:endParaRPr lang="en-US"/>
          </a:p>
        </p:txBody>
      </p:sp>
      <p:sp>
        <p:nvSpPr>
          <p:cNvPr id="5" name="Footer Placeholder 4"/>
          <p:cNvSpPr>
            <a:spLocks noGrp="1"/>
          </p:cNvSpPr>
          <p:nvPr>
            <p:ph type="ftr" sz="quarter" idx="3"/>
          </p:nvPr>
        </p:nvSpPr>
        <p:spPr>
          <a:xfrm>
            <a:off x="3471335" y="10252560"/>
            <a:ext cx="3217333" cy="5889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4" y="10252560"/>
            <a:ext cx="2370667" cy="588933"/>
          </a:xfrm>
          <a:prstGeom prst="rect">
            <a:avLst/>
          </a:prstGeom>
        </p:spPr>
        <p:txBody>
          <a:bodyPr vert="horz" lIns="91440" tIns="45720" rIns="91440" bIns="45720" rtlCol="0" anchor="ctr"/>
          <a:lstStyle>
            <a:lvl1pPr algn="r">
              <a:defRPr sz="1200">
                <a:solidFill>
                  <a:schemeClr val="tx1">
                    <a:tint val="75000"/>
                  </a:schemeClr>
                </a:solidFill>
              </a:defRPr>
            </a:lvl1pPr>
          </a:lstStyle>
          <a:p>
            <a:fld id="{AD12E488-12E7-4F60-A9BC-9F08BD26A775}" type="slidenum">
              <a:rPr lang="en-US" smtClean="0"/>
              <a:t>‹#›</a:t>
            </a:fld>
            <a:endParaRPr lang="en-US"/>
          </a:p>
        </p:txBody>
      </p:sp>
    </p:spTree>
    <p:extLst>
      <p:ext uri="{BB962C8B-B14F-4D97-AF65-F5344CB8AC3E}">
        <p14:creationId xmlns:p14="http://schemas.microsoft.com/office/powerpoint/2010/main" val="199318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hyperlink" Target="http://www.acs.psu.edu/drussell/demos/waves/wavemotion.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51.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5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6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6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png"/></Relationships>
</file>

<file path=ppt/slides/_rels/slide7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7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7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7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7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7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62300" y="127000"/>
            <a:ext cx="3046296" cy="1092607"/>
          </a:xfrm>
          <a:prstGeom prst="rect">
            <a:avLst/>
          </a:prstGeom>
          <a:noFill/>
        </p:spPr>
        <p:txBody>
          <a:bodyPr vert="horz" rtlCol="0">
            <a:spAutoFit/>
          </a:bodyPr>
          <a:lstStyle/>
          <a:p>
            <a:pPr algn="ctr"/>
            <a:r>
              <a:rPr lang="en-US" sz="6500" smtClean="0">
                <a:solidFill>
                  <a:srgbClr val="000000"/>
                </a:solidFill>
                <a:latin typeface="Calibri - 86"/>
              </a:rPr>
              <a:t>Waves</a:t>
            </a:r>
            <a:endParaRPr lang="en-US" sz="6500">
              <a:solidFill>
                <a:srgbClr val="000000"/>
              </a:solidFill>
              <a:latin typeface="Calibri - 86"/>
            </a:endParaRPr>
          </a:p>
        </p:txBody>
      </p:sp>
      <p:sp>
        <p:nvSpPr>
          <p:cNvPr id="3" name="TextBox 2"/>
          <p:cNvSpPr txBox="1"/>
          <p:nvPr/>
        </p:nvSpPr>
        <p:spPr>
          <a:xfrm>
            <a:off x="1244600" y="6045200"/>
            <a:ext cx="7921752" cy="769441"/>
          </a:xfrm>
          <a:prstGeom prst="rect">
            <a:avLst/>
          </a:prstGeom>
          <a:noFill/>
        </p:spPr>
        <p:txBody>
          <a:bodyPr vert="horz" rtlCol="0">
            <a:spAutoFit/>
          </a:bodyPr>
          <a:lstStyle/>
          <a:p>
            <a:pPr algn="ctr"/>
            <a:r>
              <a:rPr lang="en-US" sz="2200" b="1" smtClean="0">
                <a:solidFill>
                  <a:srgbClr val="FFFF00"/>
                </a:solidFill>
                <a:latin typeface="Calibri - 29"/>
              </a:rPr>
              <a:t>Objective: I will understand the difference between mechanical waves and electromagnetic waves. </a:t>
            </a:r>
            <a:endParaRPr lang="en-US" sz="2200" b="1">
              <a:solidFill>
                <a:srgbClr val="FFFF00"/>
              </a:solidFill>
              <a:latin typeface="Calibri - 29"/>
            </a:endParaRPr>
          </a:p>
        </p:txBody>
      </p:sp>
    </p:spTree>
    <p:extLst>
      <p:ext uri="{BB962C8B-B14F-4D97-AF65-F5344CB8AC3E}">
        <p14:creationId xmlns:p14="http://schemas.microsoft.com/office/powerpoint/2010/main" val="2997381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95700" y="508000"/>
            <a:ext cx="1878559" cy="630942"/>
          </a:xfrm>
          <a:prstGeom prst="rect">
            <a:avLst/>
          </a:prstGeom>
          <a:noFill/>
        </p:spPr>
        <p:txBody>
          <a:bodyPr vert="horz" rtlCol="0">
            <a:spAutoFit/>
          </a:bodyPr>
          <a:lstStyle/>
          <a:p>
            <a:pPr algn="ctr"/>
            <a:r>
              <a:rPr lang="en-US" sz="3500" smtClean="0">
                <a:solidFill>
                  <a:srgbClr val="000000"/>
                </a:solidFill>
                <a:latin typeface="Calibri - 47"/>
              </a:rPr>
              <a:t>Review</a:t>
            </a:r>
            <a:endParaRPr lang="en-US" sz="3500">
              <a:solidFill>
                <a:srgbClr val="000000"/>
              </a:solidFill>
              <a:latin typeface="Calibri - 47"/>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 y="1602613"/>
            <a:ext cx="8229600" cy="4521200"/>
          </a:xfrm>
          <a:prstGeom prst="rect">
            <a:avLst/>
          </a:prstGeom>
          <a:solidFill>
            <a:scrgbClr r="0" g="0" b="0">
              <a:alpha val="0"/>
            </a:scrgbClr>
          </a:solidFill>
        </p:spPr>
      </p:pic>
      <p:sp>
        <p:nvSpPr>
          <p:cNvPr id="4" name="TextBox 3"/>
          <p:cNvSpPr txBox="1"/>
          <p:nvPr/>
        </p:nvSpPr>
        <p:spPr>
          <a:xfrm>
            <a:off x="1003300" y="1651000"/>
            <a:ext cx="7707325" cy="1785104"/>
          </a:xfrm>
          <a:prstGeom prst="rect">
            <a:avLst/>
          </a:prstGeom>
          <a:noFill/>
        </p:spPr>
        <p:txBody>
          <a:bodyPr vert="horz" rtlCol="0">
            <a:spAutoFit/>
          </a:bodyPr>
          <a:lstStyle/>
          <a:p>
            <a:r>
              <a:rPr lang="en-US" sz="2200" smtClean="0">
                <a:solidFill>
                  <a:srgbClr val="000000"/>
                </a:solidFill>
                <a:latin typeface="Calibri - 30"/>
              </a:rPr>
              <a:t>What is a medium?</a:t>
            </a:r>
          </a:p>
          <a:p>
            <a:r>
              <a:rPr lang="en-US" sz="2200" smtClean="0">
                <a:solidFill>
                  <a:srgbClr val="000000"/>
                </a:solidFill>
                <a:latin typeface="Calibri - 30"/>
              </a:rPr>
              <a:t>Do electromagnetic waves require a medium?</a:t>
            </a:r>
          </a:p>
          <a:p>
            <a:r>
              <a:rPr lang="en-US" sz="2200" smtClean="0">
                <a:solidFill>
                  <a:srgbClr val="000000"/>
                </a:solidFill>
                <a:latin typeface="Calibri - 30"/>
              </a:rPr>
              <a:t>Give an example of an electromagnetic wave.</a:t>
            </a:r>
          </a:p>
          <a:p>
            <a:r>
              <a:rPr lang="en-US" sz="2200" smtClean="0">
                <a:solidFill>
                  <a:srgbClr val="000000"/>
                </a:solidFill>
                <a:latin typeface="Calibri - 30"/>
              </a:rPr>
              <a:t>Do mechanical waves require a medium?</a:t>
            </a:r>
          </a:p>
          <a:p>
            <a:r>
              <a:rPr lang="en-US" sz="2200" smtClean="0">
                <a:solidFill>
                  <a:srgbClr val="000000"/>
                </a:solidFill>
                <a:latin typeface="Calibri - 30"/>
              </a:rPr>
              <a:t>Give an example of a mechanical wave.</a:t>
            </a:r>
            <a:endParaRPr lang="en-US" sz="2200">
              <a:solidFill>
                <a:srgbClr val="000000"/>
              </a:solidFill>
              <a:latin typeface="Calibri - 30"/>
            </a:endParaRPr>
          </a:p>
        </p:txBody>
      </p:sp>
    </p:spTree>
    <p:extLst>
      <p:ext uri="{BB962C8B-B14F-4D97-AF65-F5344CB8AC3E}">
        <p14:creationId xmlns:p14="http://schemas.microsoft.com/office/powerpoint/2010/main" val="301334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76200"/>
            <a:ext cx="9563100" cy="923330"/>
          </a:xfrm>
          <a:prstGeom prst="rect">
            <a:avLst/>
          </a:prstGeom>
          <a:noFill/>
        </p:spPr>
        <p:txBody>
          <a:bodyPr vert="horz" rtlCol="0">
            <a:spAutoFit/>
          </a:bodyPr>
          <a:lstStyle/>
          <a:p>
            <a:r>
              <a:rPr lang="en-US" sz="2700" smtClean="0">
                <a:solidFill>
                  <a:srgbClr val="000000"/>
                </a:solidFill>
                <a:latin typeface="Arial - 36"/>
              </a:rPr>
              <a:t>Mechanical Waves form when a source of energy causes a medium to vibrate. </a:t>
            </a:r>
            <a:endParaRPr lang="en-US" sz="2700">
              <a:solidFill>
                <a:srgbClr val="000000"/>
              </a:solidFill>
              <a:latin typeface="Arial - 36"/>
            </a:endParaRPr>
          </a:p>
        </p:txBody>
      </p:sp>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86300" y="3556000"/>
            <a:ext cx="584200" cy="584200"/>
          </a:xfrm>
          <a:prstGeom prst="rect">
            <a:avLst/>
          </a:prstGeom>
          <a:solidFill>
            <a:scrgbClr r="0" g="0" b="0">
              <a:alpha val="0"/>
            </a:scrgbClr>
          </a:solidFill>
        </p:spPr>
      </p:pic>
      <p:cxnSp>
        <p:nvCxnSpPr>
          <p:cNvPr id="4" name="Straight Connector 3"/>
          <p:cNvCxnSpPr/>
          <p:nvPr/>
        </p:nvCxnSpPr>
        <p:spPr>
          <a:xfrm flipV="1">
            <a:off x="2235200" y="3987800"/>
            <a:ext cx="2438400" cy="16383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 y="5549900"/>
            <a:ext cx="3517900" cy="1338828"/>
          </a:xfrm>
          <a:prstGeom prst="rect">
            <a:avLst/>
          </a:prstGeom>
          <a:noFill/>
        </p:spPr>
        <p:txBody>
          <a:bodyPr vert="horz" rtlCol="0">
            <a:spAutoFit/>
          </a:bodyPr>
          <a:lstStyle/>
          <a:p>
            <a:r>
              <a:rPr lang="en-US" sz="2700" smtClean="0">
                <a:solidFill>
                  <a:srgbClr val="000000"/>
                </a:solidFill>
                <a:latin typeface="Arial - 36"/>
              </a:rPr>
              <a:t>Energy Source:</a:t>
            </a:r>
          </a:p>
          <a:p>
            <a:r>
              <a:rPr lang="en-US" sz="2700" smtClean="0">
                <a:solidFill>
                  <a:srgbClr val="000000"/>
                </a:solidFill>
                <a:latin typeface="Arial - 36"/>
              </a:rPr>
              <a:t>Rock dropped in the water</a:t>
            </a:r>
            <a:endParaRPr lang="en-US" sz="2700">
              <a:solidFill>
                <a:srgbClr val="000000"/>
              </a:solidFill>
              <a:latin typeface="Arial - 36"/>
            </a:endParaRPr>
          </a:p>
        </p:txBody>
      </p:sp>
      <p:cxnSp>
        <p:nvCxnSpPr>
          <p:cNvPr id="6" name="Straight Connector 5"/>
          <p:cNvCxnSpPr/>
          <p:nvPr/>
        </p:nvCxnSpPr>
        <p:spPr>
          <a:xfrm>
            <a:off x="6108700" y="4381500"/>
            <a:ext cx="279400" cy="16637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473700" y="6108700"/>
            <a:ext cx="3887750" cy="507831"/>
          </a:xfrm>
          <a:prstGeom prst="rect">
            <a:avLst/>
          </a:prstGeom>
          <a:noFill/>
        </p:spPr>
        <p:txBody>
          <a:bodyPr vert="horz" rtlCol="0">
            <a:spAutoFit/>
          </a:bodyPr>
          <a:lstStyle/>
          <a:p>
            <a:r>
              <a:rPr lang="en-US" sz="2700" smtClean="0">
                <a:solidFill>
                  <a:srgbClr val="000000"/>
                </a:solidFill>
                <a:latin typeface="Arial - 36"/>
              </a:rPr>
              <a:t>Medium: the water</a:t>
            </a:r>
            <a:endParaRPr lang="en-US" sz="2700">
              <a:solidFill>
                <a:srgbClr val="000000"/>
              </a:solidFill>
              <a:latin typeface="Arial - 36"/>
            </a:endParaRPr>
          </a:p>
        </p:txBody>
      </p:sp>
      <p:cxnSp>
        <p:nvCxnSpPr>
          <p:cNvPr id="8" name="Straight Connector 7"/>
          <p:cNvCxnSpPr/>
          <p:nvPr/>
        </p:nvCxnSpPr>
        <p:spPr>
          <a:xfrm flipV="1">
            <a:off x="5473700" y="3416300"/>
            <a:ext cx="850900" cy="2667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73800" y="2844800"/>
            <a:ext cx="3746500" cy="1061829"/>
          </a:xfrm>
          <a:prstGeom prst="rect">
            <a:avLst/>
          </a:prstGeom>
          <a:noFill/>
        </p:spPr>
        <p:txBody>
          <a:bodyPr vert="horz" rtlCol="0">
            <a:spAutoFit/>
          </a:bodyPr>
          <a:lstStyle/>
          <a:p>
            <a:pPr algn="ctr"/>
            <a:r>
              <a:rPr lang="en-US" sz="2100" smtClean="0">
                <a:solidFill>
                  <a:srgbClr val="000000"/>
                </a:solidFill>
                <a:latin typeface="Arial - 28"/>
              </a:rPr>
              <a:t>Vibration: the wave results when the rocks energy causes the medium to vibrate. </a:t>
            </a:r>
            <a:endParaRPr lang="en-US" sz="2100">
              <a:solidFill>
                <a:srgbClr val="000000"/>
              </a:solidFill>
              <a:latin typeface="Arial - 28"/>
            </a:endParaRPr>
          </a:p>
        </p:txBody>
      </p:sp>
    </p:spTree>
    <p:extLst>
      <p:ext uri="{BB962C8B-B14F-4D97-AF65-F5344CB8AC3E}">
        <p14:creationId xmlns:p14="http://schemas.microsoft.com/office/powerpoint/2010/main" val="292286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2700" y="-38100"/>
            <a:ext cx="10160000" cy="7620000"/>
          </a:xfrm>
          <a:prstGeom prst="rect">
            <a:avLst/>
          </a:prstGeom>
          <a:solidFill>
            <a:scrgbClr r="0" g="0" b="0">
              <a:alpha val="0"/>
            </a:scrgbClr>
          </a:solidFill>
        </p:spPr>
      </p:pic>
    </p:spTree>
    <p:extLst>
      <p:ext uri="{BB962C8B-B14F-4D97-AF65-F5344CB8AC3E}">
        <p14:creationId xmlns:p14="http://schemas.microsoft.com/office/powerpoint/2010/main" val="2220193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92100" y="508000"/>
            <a:ext cx="9879965" cy="3046988"/>
          </a:xfrm>
          <a:prstGeom prst="rect">
            <a:avLst/>
          </a:prstGeom>
          <a:noFill/>
        </p:spPr>
        <p:txBody>
          <a:bodyPr vert="horz" rtlCol="0">
            <a:spAutoFit/>
          </a:bodyPr>
          <a:lstStyle/>
          <a:p>
            <a:r>
              <a:rPr lang="en-US" sz="2400" smtClean="0">
                <a:solidFill>
                  <a:srgbClr val="000000"/>
                </a:solidFill>
                <a:latin typeface="Arial - 32"/>
              </a:rPr>
              <a:t>An electromagnetic wave is made up of vibrating electric and magnetic fields that move through space or some medium at the speed of light. </a:t>
            </a:r>
          </a:p>
          <a:p>
            <a:r>
              <a:rPr lang="en-US" sz="2400" smtClean="0">
                <a:solidFill>
                  <a:srgbClr val="000000"/>
                </a:solidFill>
                <a:latin typeface="Arial - 32"/>
              </a:rPr>
              <a:t>An electromagnetic wave can begin with the movement of charged particles, all of which have electric fields around them. As the particles change speed or direction, they vibrate, creating a magnetic field. The vibrations result in an electromagnetic wave. </a:t>
            </a:r>
          </a:p>
          <a:p>
            <a:r>
              <a:rPr lang="en-US" sz="2400" smtClean="0">
                <a:solidFill>
                  <a:srgbClr val="000000"/>
                </a:solidFill>
                <a:latin typeface="Arial - 32"/>
              </a:rPr>
              <a:t>*They do not require a medium such as air, so they can transfer energy through a vacuum, or empty space!</a:t>
            </a:r>
            <a:endParaRPr lang="en-US" sz="2400">
              <a:solidFill>
                <a:srgbClr val="000000"/>
              </a:solidFill>
              <a:latin typeface="Arial - 32"/>
            </a:endParaRPr>
          </a:p>
        </p:txBody>
      </p:sp>
    </p:spTree>
    <p:extLst>
      <p:ext uri="{BB962C8B-B14F-4D97-AF65-F5344CB8AC3E}">
        <p14:creationId xmlns:p14="http://schemas.microsoft.com/office/powerpoint/2010/main" val="2717182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55700" y="317500"/>
            <a:ext cx="8524443" cy="523220"/>
          </a:xfrm>
          <a:prstGeom prst="rect">
            <a:avLst/>
          </a:prstGeom>
          <a:noFill/>
        </p:spPr>
        <p:txBody>
          <a:bodyPr vert="horz" rtlCol="0">
            <a:spAutoFit/>
          </a:bodyPr>
          <a:lstStyle/>
          <a:p>
            <a:pPr algn="ctr"/>
            <a:r>
              <a:rPr lang="en-US" sz="2800" smtClean="0">
                <a:solidFill>
                  <a:srgbClr val="000000"/>
                </a:solidFill>
                <a:latin typeface="Calibri - 38"/>
              </a:rPr>
              <a:t>Mechanical wave		Electromagnetic wave</a:t>
            </a:r>
            <a:endParaRPr lang="en-US" sz="2800">
              <a:solidFill>
                <a:srgbClr val="000000"/>
              </a:solidFill>
              <a:latin typeface="Calibri - 38"/>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279400" y="1002792"/>
            <a:ext cx="9491091" cy="6498717"/>
          </a:xfrm>
          <a:prstGeom prst="rect">
            <a:avLst/>
          </a:prstGeom>
          <a:solidFill>
            <a:scrgbClr r="0" g="0" b="0">
              <a:alpha val="0"/>
            </a:scrgbClr>
          </a:solidFill>
        </p:spPr>
      </p:pic>
    </p:spTree>
    <p:extLst>
      <p:ext uri="{BB962C8B-B14F-4D97-AF65-F5344CB8AC3E}">
        <p14:creationId xmlns:p14="http://schemas.microsoft.com/office/powerpoint/2010/main" val="69210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00100" y="736600"/>
            <a:ext cx="8293100" cy="2585323"/>
          </a:xfrm>
          <a:prstGeom prst="rect">
            <a:avLst/>
          </a:prstGeom>
          <a:noFill/>
        </p:spPr>
        <p:txBody>
          <a:bodyPr vert="horz" rtlCol="0">
            <a:spAutoFit/>
          </a:bodyPr>
          <a:lstStyle/>
          <a:p>
            <a:pPr algn="ctr"/>
            <a:r>
              <a:rPr lang="en-US" sz="5400" b="1" smtClean="0">
                <a:solidFill>
                  <a:srgbClr val="000000"/>
                </a:solidFill>
                <a:latin typeface="Calibri - 72"/>
              </a:rPr>
              <a:t>PART TWO</a:t>
            </a:r>
          </a:p>
          <a:p>
            <a:pPr algn="ctr"/>
            <a:r>
              <a:rPr lang="en-US" sz="5400" b="1" smtClean="0">
                <a:solidFill>
                  <a:srgbClr val="000000"/>
                </a:solidFill>
                <a:latin typeface="Calibri - 72"/>
              </a:rPr>
              <a:t>Transverse and Longitudinal Waves</a:t>
            </a:r>
            <a:endParaRPr lang="en-US" sz="5400" b="1">
              <a:solidFill>
                <a:srgbClr val="000000"/>
              </a:solidFill>
              <a:latin typeface="Calibri - 72"/>
            </a:endParaRPr>
          </a:p>
        </p:txBody>
      </p:sp>
      <p:sp>
        <p:nvSpPr>
          <p:cNvPr id="3" name="TextBox 2"/>
          <p:cNvSpPr txBox="1"/>
          <p:nvPr/>
        </p:nvSpPr>
        <p:spPr>
          <a:xfrm>
            <a:off x="2273300" y="4572000"/>
            <a:ext cx="6246368" cy="1338828"/>
          </a:xfrm>
          <a:prstGeom prst="rect">
            <a:avLst/>
          </a:prstGeom>
          <a:noFill/>
        </p:spPr>
        <p:txBody>
          <a:bodyPr vert="horz" rtlCol="0">
            <a:spAutoFit/>
          </a:bodyPr>
          <a:lstStyle/>
          <a:p>
            <a:pPr algn="ctr"/>
            <a:r>
              <a:rPr lang="en-US" sz="2700" b="1" smtClean="0">
                <a:solidFill>
                  <a:srgbClr val="000000"/>
                </a:solidFill>
                <a:latin typeface="Calibri - 36"/>
              </a:rPr>
              <a:t>Objective: I will be able to differentiate between transverse and longitudinal waves. </a:t>
            </a:r>
            <a:endParaRPr lang="en-US" sz="2700" b="1">
              <a:solidFill>
                <a:srgbClr val="000000"/>
              </a:solidFill>
              <a:latin typeface="Calibri - 36"/>
            </a:endParaRPr>
          </a:p>
        </p:txBody>
      </p:sp>
    </p:spTree>
    <p:extLst>
      <p:ext uri="{BB962C8B-B14F-4D97-AF65-F5344CB8AC3E}">
        <p14:creationId xmlns:p14="http://schemas.microsoft.com/office/powerpoint/2010/main" val="930654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952500" y="685800"/>
            <a:ext cx="9067800" cy="2169825"/>
          </a:xfrm>
          <a:prstGeom prst="rect">
            <a:avLst/>
          </a:prstGeom>
          <a:noFill/>
        </p:spPr>
        <p:txBody>
          <a:bodyPr vert="horz" rtlCol="0">
            <a:spAutoFit/>
          </a:bodyPr>
          <a:lstStyle/>
          <a:p>
            <a:r>
              <a:rPr lang="en-US" sz="2700" smtClean="0">
                <a:solidFill>
                  <a:srgbClr val="000000"/>
                </a:solidFill>
                <a:latin typeface="Arial Rounded MT Bold - 36"/>
              </a:rPr>
              <a:t>We have learned that mechanical waves are things like sound waves, water waves, and seismic waves. We know that they require a medium to travel through. </a:t>
            </a:r>
          </a:p>
          <a:p>
            <a:endParaRPr lang="en-US" sz="2700" smtClean="0">
              <a:solidFill>
                <a:srgbClr val="000000"/>
              </a:solidFill>
              <a:latin typeface="Arial Rounded MT Bold - 36"/>
            </a:endParaRPr>
          </a:p>
          <a:p>
            <a:r>
              <a:rPr lang="en-US" sz="2700" smtClean="0">
                <a:solidFill>
                  <a:srgbClr val="000000"/>
                </a:solidFill>
                <a:latin typeface="Arial Rounded MT Bold - 36"/>
              </a:rPr>
              <a:t>There are TWO types of mechanical waves...</a:t>
            </a:r>
            <a:endParaRPr lang="en-US" sz="2700">
              <a:solidFill>
                <a:srgbClr val="000000"/>
              </a:solidFill>
              <a:latin typeface="Arial Rounded MT Bold - 36"/>
            </a:endParaRPr>
          </a:p>
        </p:txBody>
      </p:sp>
    </p:spTree>
    <p:extLst>
      <p:ext uri="{BB962C8B-B14F-4D97-AF65-F5344CB8AC3E}">
        <p14:creationId xmlns:p14="http://schemas.microsoft.com/office/powerpoint/2010/main" val="4150026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9700" y="76200"/>
            <a:ext cx="9880600" cy="3416320"/>
          </a:xfrm>
          <a:prstGeom prst="rect">
            <a:avLst/>
          </a:prstGeom>
          <a:noFill/>
        </p:spPr>
        <p:txBody>
          <a:bodyPr vert="horz" rtlCol="0">
            <a:spAutoFit/>
          </a:bodyPr>
          <a:lstStyle/>
          <a:p>
            <a:r>
              <a:rPr lang="en-US" sz="3600" smtClean="0">
                <a:solidFill>
                  <a:srgbClr val="000000"/>
                </a:solidFill>
                <a:latin typeface="Cambria - 48"/>
              </a:rPr>
              <a:t>Two main types of mechanical waves: </a:t>
            </a:r>
          </a:p>
          <a:p>
            <a:r>
              <a:rPr lang="en-US" sz="3600" smtClean="0">
                <a:solidFill>
                  <a:srgbClr val="000000"/>
                </a:solidFill>
                <a:latin typeface="Cambria - 48"/>
              </a:rPr>
              <a:t>1. Transverse waves</a:t>
            </a:r>
          </a:p>
          <a:p>
            <a:r>
              <a:rPr lang="en-US" sz="3600" smtClean="0">
                <a:solidFill>
                  <a:srgbClr val="000000"/>
                </a:solidFill>
                <a:latin typeface="Cambria - 48"/>
              </a:rPr>
              <a:t>2. Longitudinal waves (compression)</a:t>
            </a:r>
          </a:p>
          <a:p>
            <a:r>
              <a:rPr lang="en-US" sz="3600" smtClean="0">
                <a:solidFill>
                  <a:srgbClr val="000000"/>
                </a:solidFill>
                <a:latin typeface="Cambria - 48"/>
              </a:rPr>
              <a:t>Waves move through mediums in different ways. Depending on how they move, they are either transverse or longitudinal (compression).</a:t>
            </a:r>
            <a:endParaRPr lang="en-US" sz="3600">
              <a:solidFill>
                <a:srgbClr val="000000"/>
              </a:solidFill>
              <a:latin typeface="Cambria - 48"/>
            </a:endParaRPr>
          </a:p>
        </p:txBody>
      </p:sp>
    </p:spTree>
    <p:extLst>
      <p:ext uri="{BB962C8B-B14F-4D97-AF65-F5344CB8AC3E}">
        <p14:creationId xmlns:p14="http://schemas.microsoft.com/office/powerpoint/2010/main" val="383278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8300" y="431800"/>
            <a:ext cx="9345219" cy="707886"/>
          </a:xfrm>
          <a:prstGeom prst="rect">
            <a:avLst/>
          </a:prstGeom>
          <a:noFill/>
        </p:spPr>
        <p:txBody>
          <a:bodyPr vert="horz" rtlCol="0">
            <a:spAutoFit/>
          </a:bodyPr>
          <a:lstStyle/>
          <a:p>
            <a:pPr algn="ctr"/>
            <a:r>
              <a:rPr lang="en-US" sz="4000" smtClean="0">
                <a:solidFill>
                  <a:srgbClr val="000000"/>
                </a:solidFill>
                <a:latin typeface="Calibri - 53"/>
              </a:rPr>
              <a:t>2 different ways to create a wave:</a:t>
            </a:r>
            <a:endParaRPr lang="en-US" sz="4000">
              <a:solidFill>
                <a:srgbClr val="000000"/>
              </a:solidFill>
              <a:latin typeface="Calibri - 53"/>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0" y="1893443"/>
            <a:ext cx="10075799" cy="4769358"/>
          </a:xfrm>
          <a:prstGeom prst="rect">
            <a:avLst/>
          </a:prstGeom>
          <a:solidFill>
            <a:scrgbClr r="0" g="0" b="0">
              <a:alpha val="0"/>
            </a:scrgbClr>
          </a:solidFill>
        </p:spPr>
      </p:pic>
    </p:spTree>
    <p:extLst>
      <p:ext uri="{BB962C8B-B14F-4D97-AF65-F5344CB8AC3E}">
        <p14:creationId xmlns:p14="http://schemas.microsoft.com/office/powerpoint/2010/main" val="244336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457200" y="1602613"/>
            <a:ext cx="8229600" cy="4521200"/>
          </a:xfrm>
          <a:prstGeom prst="rect">
            <a:avLst/>
          </a:prstGeom>
          <a:solidFill>
            <a:scrgbClr r="0" g="0" b="0">
              <a:alpha val="0"/>
            </a:scrgbClr>
          </a:solidFill>
        </p:spPr>
      </p:pic>
      <p:sp>
        <p:nvSpPr>
          <p:cNvPr id="3" name="TextBox 2"/>
          <p:cNvSpPr txBox="1"/>
          <p:nvPr/>
        </p:nvSpPr>
        <p:spPr>
          <a:xfrm>
            <a:off x="0" y="2057400"/>
            <a:ext cx="11528425" cy="1292662"/>
          </a:xfrm>
          <a:prstGeom prst="rect">
            <a:avLst/>
          </a:prstGeom>
          <a:noFill/>
        </p:spPr>
        <p:txBody>
          <a:bodyPr vert="horz" rtlCol="0">
            <a:spAutoFit/>
          </a:bodyPr>
          <a:lstStyle/>
          <a:p>
            <a:pPr algn="ctr"/>
            <a:r>
              <a:rPr lang="en-US" sz="2600" smtClean="0">
                <a:solidFill>
                  <a:srgbClr val="000000"/>
                </a:solidFill>
                <a:latin typeface="Calibri - 34"/>
              </a:rPr>
              <a:t>Now lets see these two wave types in action</a:t>
            </a:r>
          </a:p>
          <a:p>
            <a:pPr algn="ctr"/>
            <a:endParaRPr lang="en-US" sz="2600" smtClean="0">
              <a:solidFill>
                <a:srgbClr val="000000"/>
              </a:solidFill>
              <a:latin typeface="Calibri - 34"/>
            </a:endParaRPr>
          </a:p>
          <a:p>
            <a:pPr algn="ctr"/>
            <a:r>
              <a:rPr lang="en-US" sz="2600" smtClean="0">
                <a:solidFill>
                  <a:srgbClr val="000000"/>
                </a:solidFill>
                <a:latin typeface="Calibri - 34"/>
              </a:rPr>
              <a:t>http://www.acs.psu.edu/drussell/demos/waves/wavemotion.html</a:t>
            </a:r>
            <a:endParaRPr lang="en-US" sz="2600">
              <a:solidFill>
                <a:srgbClr val="000000"/>
              </a:solidFill>
              <a:latin typeface="Calibri - 34"/>
            </a:endParaRPr>
          </a:p>
        </p:txBody>
      </p:sp>
      <p:sp>
        <p:nvSpPr>
          <p:cNvPr id="4" name="TextBox 3">
            <a:hlinkClick r:id="rId4"/>
          </p:cNvPr>
          <p:cNvSpPr txBox="1"/>
          <p:nvPr/>
        </p:nvSpPr>
        <p:spPr>
          <a:xfrm>
            <a:off x="1727200" y="4775200"/>
            <a:ext cx="7284517" cy="323165"/>
          </a:xfrm>
          <a:prstGeom prst="rect">
            <a:avLst/>
          </a:prstGeom>
          <a:noFill/>
        </p:spPr>
        <p:txBody>
          <a:bodyPr vert="horz" rtlCol="0">
            <a:spAutoFit/>
          </a:bodyPr>
          <a:lstStyle/>
          <a:p>
            <a:r>
              <a:rPr lang="en-US" sz="1500" smtClean="0">
                <a:solidFill>
                  <a:srgbClr val="000000"/>
                </a:solidFill>
                <a:latin typeface="Arial - 20"/>
              </a:rPr>
              <a:t>http://www.acs.psu.edu/drussell/demos/waves/wavemotion.html</a:t>
            </a:r>
            <a:endParaRPr lang="en-US" sz="1500">
              <a:solidFill>
                <a:srgbClr val="000000"/>
              </a:solidFill>
              <a:latin typeface="Arial - 20"/>
            </a:endParaRPr>
          </a:p>
        </p:txBody>
      </p:sp>
    </p:spTree>
    <p:extLst>
      <p:ext uri="{BB962C8B-B14F-4D97-AF65-F5344CB8AC3E}">
        <p14:creationId xmlns:p14="http://schemas.microsoft.com/office/powerpoint/2010/main" val="372098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27000" y="254000"/>
            <a:ext cx="9207500" cy="3416320"/>
          </a:xfrm>
          <a:prstGeom prst="rect">
            <a:avLst/>
          </a:prstGeom>
          <a:noFill/>
        </p:spPr>
        <p:txBody>
          <a:bodyPr vert="horz" rtlCol="0">
            <a:spAutoFit/>
          </a:bodyPr>
          <a:lstStyle/>
          <a:p>
            <a:r>
              <a:rPr lang="en-US" sz="1900" smtClean="0">
                <a:solidFill>
                  <a:srgbClr val="000000"/>
                </a:solidFill>
                <a:latin typeface="Book Antiqua - 26"/>
              </a:rPr>
              <a:t>The Power of Waves</a:t>
            </a:r>
          </a:p>
          <a:p>
            <a:r>
              <a:rPr lang="en-US" sz="1900" smtClean="0">
                <a:solidFill>
                  <a:srgbClr val="000000"/>
                </a:solidFill>
                <a:latin typeface="Book Antiqua - 26"/>
              </a:rPr>
              <a:t>Where does the energy that powers your school come from? It may be from oil, gas, or coal. You may have heard of using the sun or wind as energy sources. But did you know that ocean waves could be used as an energy source too? Mechanical systems placed in the ocean or near the shore transform the energy from waves into electricity. Unlike oil, gas, or coal, the energy from ocean waves will not run out. </a:t>
            </a:r>
          </a:p>
          <a:p>
            <a:endParaRPr lang="en-US" sz="1900" smtClean="0">
              <a:solidFill>
                <a:srgbClr val="000000"/>
              </a:solidFill>
              <a:latin typeface="Book Antiqua - 26"/>
            </a:endParaRPr>
          </a:p>
          <a:p>
            <a:r>
              <a:rPr lang="en-US" sz="1900" smtClean="0">
                <a:solidFill>
                  <a:srgbClr val="000000"/>
                </a:solidFill>
                <a:latin typeface="Book Antiqua - 26"/>
              </a:rPr>
              <a:t>Although wave energy technology is still very new, many scientists are optimistic about its possible use around the world. </a:t>
            </a:r>
          </a:p>
          <a:p>
            <a:endParaRPr lang="en-US" sz="1900" smtClean="0">
              <a:solidFill>
                <a:srgbClr val="000000"/>
              </a:solidFill>
              <a:latin typeface="Book Antiqua - 26"/>
            </a:endParaRPr>
          </a:p>
          <a:p>
            <a:r>
              <a:rPr lang="en-US" sz="1900" smtClean="0">
                <a:solidFill>
                  <a:srgbClr val="000000"/>
                </a:solidFill>
                <a:latin typeface="Book Antiqua - 26"/>
              </a:rPr>
              <a:t>What do you think? Pros/Cons?</a:t>
            </a:r>
            <a:endParaRPr lang="en-US" sz="1900">
              <a:solidFill>
                <a:srgbClr val="000000"/>
              </a:solidFill>
              <a:latin typeface="Book Antiqua - 26"/>
            </a:endParaRPr>
          </a:p>
        </p:txBody>
      </p:sp>
    </p:spTree>
    <p:extLst>
      <p:ext uri="{BB962C8B-B14F-4D97-AF65-F5344CB8AC3E}">
        <p14:creationId xmlns:p14="http://schemas.microsoft.com/office/powerpoint/2010/main" val="64598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35300" y="127000"/>
            <a:ext cx="4671237" cy="600164"/>
          </a:xfrm>
          <a:prstGeom prst="rect">
            <a:avLst/>
          </a:prstGeom>
          <a:noFill/>
        </p:spPr>
        <p:txBody>
          <a:bodyPr vert="horz" rtlCol="0">
            <a:spAutoFit/>
          </a:bodyPr>
          <a:lstStyle/>
          <a:p>
            <a:pPr algn="ctr"/>
            <a:r>
              <a:rPr lang="en-US" sz="3300" smtClean="0">
                <a:solidFill>
                  <a:srgbClr val="000000"/>
                </a:solidFill>
                <a:latin typeface="Calibri - 45"/>
              </a:rPr>
              <a:t>Longitudinal Waves</a:t>
            </a:r>
            <a:endParaRPr lang="en-US" sz="3300">
              <a:solidFill>
                <a:srgbClr val="000000"/>
              </a:solidFill>
              <a:latin typeface="Calibri - 45"/>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 y="1602613"/>
            <a:ext cx="8229600" cy="4521200"/>
          </a:xfrm>
          <a:prstGeom prst="rect">
            <a:avLst/>
          </a:prstGeom>
          <a:solidFill>
            <a:scrgbClr r="0" g="0" b="0">
              <a:alpha val="0"/>
            </a:scrgbClr>
          </a:solidFill>
        </p:spPr>
      </p:pic>
      <p:sp>
        <p:nvSpPr>
          <p:cNvPr id="4" name="TextBox 3"/>
          <p:cNvSpPr txBox="1"/>
          <p:nvPr/>
        </p:nvSpPr>
        <p:spPr>
          <a:xfrm>
            <a:off x="279400" y="1079500"/>
            <a:ext cx="9512300" cy="1338828"/>
          </a:xfrm>
          <a:prstGeom prst="rect">
            <a:avLst/>
          </a:prstGeom>
          <a:noFill/>
        </p:spPr>
        <p:txBody>
          <a:bodyPr vert="horz" rtlCol="0">
            <a:spAutoFit/>
          </a:bodyPr>
          <a:lstStyle/>
          <a:p>
            <a:r>
              <a:rPr lang="en-US" sz="2700" smtClean="0">
                <a:solidFill>
                  <a:srgbClr val="000000"/>
                </a:solidFill>
                <a:latin typeface="Calibri - 36"/>
              </a:rPr>
              <a:t>In a longitudinal, or compression wave, the particles of the medium vibrate in the same direction as (or parallel to) the direction that the wave is travelling.</a:t>
            </a:r>
            <a:endParaRPr lang="en-US" sz="2700">
              <a:solidFill>
                <a:srgbClr val="000000"/>
              </a:solidFill>
              <a:latin typeface="Calibri - 36"/>
            </a:endParaRPr>
          </a:p>
        </p:txBody>
      </p:sp>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87630" y="3936492"/>
            <a:ext cx="10234168" cy="2769870"/>
          </a:xfrm>
          <a:prstGeom prst="rect">
            <a:avLst/>
          </a:prstGeom>
          <a:solidFill>
            <a:scrgbClr r="0" g="0" b="0">
              <a:alpha val="0"/>
            </a:scrgbClr>
          </a:solidFill>
        </p:spPr>
      </p:pic>
    </p:spTree>
    <p:extLst>
      <p:ext uri="{BB962C8B-B14F-4D97-AF65-F5344CB8AC3E}">
        <p14:creationId xmlns:p14="http://schemas.microsoft.com/office/powerpoint/2010/main" val="2547590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457200" y="448183"/>
            <a:ext cx="8229600" cy="4521200"/>
          </a:xfrm>
          <a:prstGeom prst="rect">
            <a:avLst/>
          </a:prstGeom>
          <a:solidFill>
            <a:scrgbClr r="0" g="0" b="0">
              <a:alpha val="0"/>
            </a:scrgbClr>
          </a:solidFill>
        </p:spPr>
      </p:pic>
      <p:sp>
        <p:nvSpPr>
          <p:cNvPr id="3" name="TextBox 2"/>
          <p:cNvSpPr txBox="1"/>
          <p:nvPr/>
        </p:nvSpPr>
        <p:spPr>
          <a:xfrm>
            <a:off x="228600" y="215900"/>
            <a:ext cx="9563100" cy="1338828"/>
          </a:xfrm>
          <a:prstGeom prst="rect">
            <a:avLst/>
          </a:prstGeom>
          <a:noFill/>
        </p:spPr>
        <p:txBody>
          <a:bodyPr vert="horz" rtlCol="0">
            <a:spAutoFit/>
          </a:bodyPr>
          <a:lstStyle/>
          <a:p>
            <a:pPr algn="ctr"/>
            <a:r>
              <a:rPr lang="en-US" sz="2700" smtClean="0">
                <a:solidFill>
                  <a:srgbClr val="000000"/>
                </a:solidFill>
                <a:latin typeface="Calibri - 36"/>
              </a:rPr>
              <a:t>Longitudinal waves (where particles move parallel to the direction of the wave) are something you experience every day in the form of SOUND!</a:t>
            </a:r>
            <a:endParaRPr lang="en-US" sz="2700">
              <a:solidFill>
                <a:srgbClr val="000000"/>
              </a:solidFill>
              <a:latin typeface="Calibri - 36"/>
            </a:endParaRPr>
          </a:p>
        </p:txBody>
      </p:sp>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1634109" y="2146046"/>
            <a:ext cx="6867017" cy="5011928"/>
          </a:xfrm>
          <a:prstGeom prst="rect">
            <a:avLst/>
          </a:prstGeom>
          <a:solidFill>
            <a:scrgbClr r="0" g="0" b="0">
              <a:alpha val="0"/>
            </a:scrgbClr>
          </a:solidFill>
        </p:spPr>
      </p:pic>
    </p:spTree>
    <p:extLst>
      <p:ext uri="{BB962C8B-B14F-4D97-AF65-F5344CB8AC3E}">
        <p14:creationId xmlns:p14="http://schemas.microsoft.com/office/powerpoint/2010/main" val="4041826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75000" y="0"/>
            <a:ext cx="4263543" cy="615553"/>
          </a:xfrm>
          <a:prstGeom prst="rect">
            <a:avLst/>
          </a:prstGeom>
          <a:noFill/>
        </p:spPr>
        <p:txBody>
          <a:bodyPr vert="horz" rtlCol="0">
            <a:spAutoFit/>
          </a:bodyPr>
          <a:lstStyle/>
          <a:p>
            <a:pPr algn="ctr"/>
            <a:r>
              <a:rPr lang="en-US" sz="3400" smtClean="0">
                <a:solidFill>
                  <a:srgbClr val="000000"/>
                </a:solidFill>
                <a:latin typeface="Calibri - 45"/>
              </a:rPr>
              <a:t>Transverse Waves</a:t>
            </a:r>
            <a:endParaRPr lang="en-US" sz="3400">
              <a:solidFill>
                <a:srgbClr val="000000"/>
              </a:solidFill>
              <a:latin typeface="Calibri - 45"/>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 y="1602613"/>
            <a:ext cx="8229600" cy="4521200"/>
          </a:xfrm>
          <a:prstGeom prst="rect">
            <a:avLst/>
          </a:prstGeom>
          <a:solidFill>
            <a:scrgbClr r="0" g="0" b="0">
              <a:alpha val="0"/>
            </a:scrgbClr>
          </a:solidFill>
        </p:spPr>
      </p:pic>
      <p:sp>
        <p:nvSpPr>
          <p:cNvPr id="4" name="TextBox 3"/>
          <p:cNvSpPr txBox="1"/>
          <p:nvPr/>
        </p:nvSpPr>
        <p:spPr>
          <a:xfrm>
            <a:off x="723900" y="762000"/>
            <a:ext cx="8453501" cy="2031325"/>
          </a:xfrm>
          <a:prstGeom prst="rect">
            <a:avLst/>
          </a:prstGeom>
          <a:noFill/>
        </p:spPr>
        <p:txBody>
          <a:bodyPr vert="horz" rtlCol="0">
            <a:spAutoFit/>
          </a:bodyPr>
          <a:lstStyle/>
          <a:p>
            <a:pPr algn="ctr"/>
            <a:r>
              <a:rPr lang="en-US" sz="2100" smtClean="0">
                <a:solidFill>
                  <a:srgbClr val="000000"/>
                </a:solidFill>
                <a:latin typeface="Calibri - 28"/>
              </a:rPr>
              <a:t>When you make a wave on a rope, the wave moves from one end of the rope to the other. However, the rope itself moves up and down or from side to side, at right angles in the direction in which the wave travels. A wave that vibrates the medium at right angles, or perpendicular to the direction in which the wave travels, is called a transverse wave. </a:t>
            </a:r>
            <a:endParaRPr lang="en-US" sz="2100">
              <a:solidFill>
                <a:srgbClr val="000000"/>
              </a:solidFill>
              <a:latin typeface="Calibri - 28"/>
            </a:endParaRPr>
          </a:p>
        </p:txBody>
      </p:sp>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269113" y="4294251"/>
            <a:ext cx="10518394" cy="3172968"/>
          </a:xfrm>
          <a:prstGeom prst="rect">
            <a:avLst/>
          </a:prstGeom>
          <a:solidFill>
            <a:scrgbClr r="0" g="0" b="0">
              <a:alpha val="0"/>
            </a:scrgbClr>
          </a:solidFill>
        </p:spPr>
      </p:pic>
    </p:spTree>
    <p:extLst>
      <p:ext uri="{BB962C8B-B14F-4D97-AF65-F5344CB8AC3E}">
        <p14:creationId xmlns:p14="http://schemas.microsoft.com/office/powerpoint/2010/main" val="3087793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457200" y="419354"/>
            <a:ext cx="8229600" cy="4521200"/>
          </a:xfrm>
          <a:prstGeom prst="rect">
            <a:avLst/>
          </a:prstGeom>
          <a:solidFill>
            <a:scrgbClr r="0" g="0" b="0">
              <a:alpha val="0"/>
            </a:scrgbClr>
          </a:solidFill>
        </p:spPr>
      </p:pic>
      <p:sp>
        <p:nvSpPr>
          <p:cNvPr id="3" name="TextBox 2"/>
          <p:cNvSpPr txBox="1"/>
          <p:nvPr/>
        </p:nvSpPr>
        <p:spPr>
          <a:xfrm>
            <a:off x="482600" y="457200"/>
            <a:ext cx="8207629" cy="646331"/>
          </a:xfrm>
          <a:prstGeom prst="rect">
            <a:avLst/>
          </a:prstGeom>
          <a:noFill/>
        </p:spPr>
        <p:txBody>
          <a:bodyPr vert="horz" rtlCol="0">
            <a:spAutoFit/>
          </a:bodyPr>
          <a:lstStyle/>
          <a:p>
            <a:r>
              <a:rPr lang="en-US" smtClean="0">
                <a:solidFill>
                  <a:srgbClr val="000000"/>
                </a:solidFill>
                <a:latin typeface="Calibri - 24"/>
              </a:rPr>
              <a:t>Transverse waves (where the particles move perpendicular to the direction of the wave) are also all around you in the form of LIGHT!</a:t>
            </a:r>
            <a:endParaRPr lang="en-US">
              <a:solidFill>
                <a:srgbClr val="000000"/>
              </a:solidFill>
              <a:latin typeface="Calibri - 24"/>
            </a:endParaRPr>
          </a:p>
        </p:txBody>
      </p:sp>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657225" y="2160651"/>
            <a:ext cx="8026400" cy="4470400"/>
          </a:xfrm>
          <a:prstGeom prst="rect">
            <a:avLst/>
          </a:prstGeom>
          <a:solidFill>
            <a:scrgbClr r="0" g="0" b="0">
              <a:alpha val="0"/>
            </a:scrgbClr>
          </a:solidFill>
        </p:spPr>
      </p:pic>
    </p:spTree>
    <p:extLst>
      <p:ext uri="{BB962C8B-B14F-4D97-AF65-F5344CB8AC3E}">
        <p14:creationId xmlns:p14="http://schemas.microsoft.com/office/powerpoint/2010/main" val="3414615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95700" y="508000"/>
            <a:ext cx="1878559" cy="630942"/>
          </a:xfrm>
          <a:prstGeom prst="rect">
            <a:avLst/>
          </a:prstGeom>
          <a:noFill/>
        </p:spPr>
        <p:txBody>
          <a:bodyPr vert="horz" rtlCol="0">
            <a:spAutoFit/>
          </a:bodyPr>
          <a:lstStyle/>
          <a:p>
            <a:pPr algn="ctr"/>
            <a:r>
              <a:rPr lang="en-US" sz="3500" smtClean="0">
                <a:solidFill>
                  <a:srgbClr val="000000"/>
                </a:solidFill>
                <a:latin typeface="Calibri - 47"/>
              </a:rPr>
              <a:t>Review</a:t>
            </a:r>
            <a:endParaRPr lang="en-US" sz="3500">
              <a:solidFill>
                <a:srgbClr val="000000"/>
              </a:solidFill>
              <a:latin typeface="Calibri - 47"/>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596900" y="1615313"/>
            <a:ext cx="8229600" cy="4521200"/>
          </a:xfrm>
          <a:prstGeom prst="rect">
            <a:avLst/>
          </a:prstGeom>
          <a:solidFill>
            <a:scrgbClr r="0" g="0" b="0">
              <a:alpha val="0"/>
            </a:scrgbClr>
          </a:solidFill>
        </p:spPr>
      </p:pic>
      <p:sp>
        <p:nvSpPr>
          <p:cNvPr id="4" name="TextBox 3"/>
          <p:cNvSpPr txBox="1"/>
          <p:nvPr/>
        </p:nvSpPr>
        <p:spPr>
          <a:xfrm>
            <a:off x="304800" y="1943100"/>
            <a:ext cx="10228199" cy="2215991"/>
          </a:xfrm>
          <a:prstGeom prst="rect">
            <a:avLst/>
          </a:prstGeom>
          <a:noFill/>
        </p:spPr>
        <p:txBody>
          <a:bodyPr vert="horz" rtlCol="0">
            <a:spAutoFit/>
          </a:bodyPr>
          <a:lstStyle/>
          <a:p>
            <a:r>
              <a:rPr lang="en-US" sz="2300" smtClean="0">
                <a:solidFill>
                  <a:srgbClr val="000000"/>
                </a:solidFill>
                <a:latin typeface="Calibri - 31"/>
              </a:rPr>
              <a:t>In a ___________ wave the particles of the medium vibrate PARALLEL to the direction the wave is travelling.</a:t>
            </a:r>
          </a:p>
          <a:p>
            <a:r>
              <a:rPr lang="en-US" sz="2300" smtClean="0">
                <a:solidFill>
                  <a:srgbClr val="000000"/>
                </a:solidFill>
                <a:latin typeface="Calibri - 31"/>
              </a:rPr>
              <a:t>In a ___________ wave the particles of the medium vibrate PERPENDICULAR to the direction the wave is travelling.</a:t>
            </a:r>
          </a:p>
          <a:p>
            <a:r>
              <a:rPr lang="en-US" sz="2300" smtClean="0">
                <a:solidFill>
                  <a:srgbClr val="000000"/>
                </a:solidFill>
                <a:latin typeface="Calibri - 31"/>
              </a:rPr>
              <a:t>Sound is an example of a ________ wave.</a:t>
            </a:r>
          </a:p>
          <a:p>
            <a:r>
              <a:rPr lang="en-US" sz="2300" smtClean="0">
                <a:solidFill>
                  <a:srgbClr val="000000"/>
                </a:solidFill>
                <a:latin typeface="Calibri - 31"/>
              </a:rPr>
              <a:t>Light is an example of a ________ wave. </a:t>
            </a:r>
            <a:endParaRPr lang="en-US" sz="2300">
              <a:solidFill>
                <a:srgbClr val="000000"/>
              </a:solidFill>
              <a:latin typeface="Calibri - 31"/>
            </a:endParaRPr>
          </a:p>
        </p:txBody>
      </p:sp>
    </p:spTree>
    <p:extLst>
      <p:ext uri="{BB962C8B-B14F-4D97-AF65-F5344CB8AC3E}">
        <p14:creationId xmlns:p14="http://schemas.microsoft.com/office/powerpoint/2010/main" val="1743861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85900" y="635000"/>
            <a:ext cx="6252744" cy="415498"/>
          </a:xfrm>
          <a:prstGeom prst="rect">
            <a:avLst/>
          </a:prstGeom>
          <a:noFill/>
        </p:spPr>
        <p:txBody>
          <a:bodyPr vert="horz" rtlCol="0">
            <a:spAutoFit/>
          </a:bodyPr>
          <a:lstStyle/>
          <a:p>
            <a:pPr algn="ctr"/>
            <a:r>
              <a:rPr lang="en-US" sz="2100" smtClean="0">
                <a:solidFill>
                  <a:srgbClr val="000000"/>
                </a:solidFill>
                <a:latin typeface="Calibri - 28"/>
              </a:rPr>
              <a:t>Transverse Wave            Longitudinal Wave</a:t>
            </a:r>
            <a:endParaRPr lang="en-US" sz="2100">
              <a:solidFill>
                <a:srgbClr val="000000"/>
              </a:solidFill>
              <a:latin typeface="Calibri - 28"/>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 y="1233678"/>
            <a:ext cx="9332087" cy="6388735"/>
          </a:xfrm>
          <a:prstGeom prst="rect">
            <a:avLst/>
          </a:prstGeom>
          <a:solidFill>
            <a:scrgbClr r="0" g="0" b="0">
              <a:alpha val="0"/>
            </a:scrgbClr>
          </a:solidFill>
        </p:spPr>
      </p:pic>
    </p:spTree>
    <p:extLst>
      <p:ext uri="{BB962C8B-B14F-4D97-AF65-F5344CB8AC3E}">
        <p14:creationId xmlns:p14="http://schemas.microsoft.com/office/powerpoint/2010/main" val="3038852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63500" y="2908300"/>
            <a:ext cx="10096627" cy="4813173"/>
          </a:xfrm>
          <a:prstGeom prst="rect">
            <a:avLst/>
          </a:prstGeom>
          <a:solidFill>
            <a:scrgbClr r="0" g="0" b="0">
              <a:alpha val="0"/>
            </a:scrgbClr>
          </a:solidFill>
        </p:spPr>
      </p:pic>
      <p:sp>
        <p:nvSpPr>
          <p:cNvPr id="3" name="TextBox 2"/>
          <p:cNvSpPr txBox="1"/>
          <p:nvPr/>
        </p:nvSpPr>
        <p:spPr>
          <a:xfrm>
            <a:off x="2209800" y="304800"/>
            <a:ext cx="6132652" cy="923330"/>
          </a:xfrm>
          <a:prstGeom prst="rect">
            <a:avLst/>
          </a:prstGeom>
          <a:noFill/>
        </p:spPr>
        <p:txBody>
          <a:bodyPr vert="horz" rtlCol="0">
            <a:spAutoFit/>
          </a:bodyPr>
          <a:lstStyle/>
          <a:p>
            <a:r>
              <a:rPr lang="en-US" sz="5400" smtClean="0">
                <a:solidFill>
                  <a:srgbClr val="000000"/>
                </a:solidFill>
                <a:latin typeface="Century Gothic - 72"/>
              </a:rPr>
              <a:t>Sound Waves</a:t>
            </a:r>
            <a:endParaRPr lang="en-US" sz="5400">
              <a:solidFill>
                <a:srgbClr val="000000"/>
              </a:solidFill>
              <a:latin typeface="Century Gothic - 72"/>
            </a:endParaRPr>
          </a:p>
        </p:txBody>
      </p:sp>
      <p:sp>
        <p:nvSpPr>
          <p:cNvPr id="4" name="TextBox 3"/>
          <p:cNvSpPr txBox="1"/>
          <p:nvPr/>
        </p:nvSpPr>
        <p:spPr>
          <a:xfrm>
            <a:off x="800100" y="1612900"/>
            <a:ext cx="8712200" cy="677108"/>
          </a:xfrm>
          <a:prstGeom prst="rect">
            <a:avLst/>
          </a:prstGeom>
          <a:noFill/>
        </p:spPr>
        <p:txBody>
          <a:bodyPr vert="horz" rtlCol="0">
            <a:spAutoFit/>
          </a:bodyPr>
          <a:lstStyle/>
          <a:p>
            <a:r>
              <a:rPr lang="en-US" sz="1900" smtClean="0">
                <a:solidFill>
                  <a:srgbClr val="000000"/>
                </a:solidFill>
                <a:latin typeface="Berlin Sans FB - 26"/>
              </a:rPr>
              <a:t>Sound waves are one wave that we will go in more detail with. They are a type of mechanical wave, along with seismic waves and water waves. </a:t>
            </a:r>
            <a:endParaRPr lang="en-US" sz="1900">
              <a:solidFill>
                <a:srgbClr val="000000"/>
              </a:solidFill>
              <a:latin typeface="Berlin Sans FB - 26"/>
            </a:endParaRPr>
          </a:p>
        </p:txBody>
      </p:sp>
    </p:spTree>
    <p:extLst>
      <p:ext uri="{BB962C8B-B14F-4D97-AF65-F5344CB8AC3E}">
        <p14:creationId xmlns:p14="http://schemas.microsoft.com/office/powerpoint/2010/main" val="3319925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76200" y="304800"/>
            <a:ext cx="9944100" cy="3416320"/>
          </a:xfrm>
          <a:prstGeom prst="rect">
            <a:avLst/>
          </a:prstGeom>
          <a:noFill/>
        </p:spPr>
        <p:txBody>
          <a:bodyPr vert="horz" rtlCol="0">
            <a:spAutoFit/>
          </a:bodyPr>
          <a:lstStyle/>
          <a:p>
            <a:r>
              <a:rPr lang="en-US" sz="2700" smtClean="0">
                <a:solidFill>
                  <a:srgbClr val="000000"/>
                </a:solidFill>
                <a:latin typeface="Arial - 36"/>
              </a:rPr>
              <a:t>A sound wave begins with a vibration. These vibrations disturb nearby air particles. </a:t>
            </a:r>
          </a:p>
          <a:p>
            <a:r>
              <a:rPr lang="en-US" sz="2700" smtClean="0">
                <a:solidFill>
                  <a:srgbClr val="000000"/>
                </a:solidFill>
                <a:latin typeface="Arial - 36"/>
              </a:rPr>
              <a:t>Like other mechanical waves, sound waves carry energy through a medium without moving the particles of the medium along. Each particle vibrates, and when the vibration reaches your ears, you hear a sound.</a:t>
            </a:r>
          </a:p>
          <a:p>
            <a:endParaRPr lang="en-US" sz="2700" smtClean="0">
              <a:solidFill>
                <a:srgbClr val="000000"/>
              </a:solidFill>
              <a:latin typeface="Arial - 36"/>
            </a:endParaRPr>
          </a:p>
          <a:p>
            <a:r>
              <a:rPr lang="en-US" sz="2700" smtClean="0">
                <a:solidFill>
                  <a:srgbClr val="000000"/>
                </a:solidFill>
                <a:latin typeface="Arial - 36"/>
              </a:rPr>
              <a:t>Sound can travel through air, solids, and liquids!</a:t>
            </a:r>
            <a:endParaRPr lang="en-US" sz="2700">
              <a:solidFill>
                <a:srgbClr val="000000"/>
              </a:solidFill>
              <a:latin typeface="Arial - 36"/>
            </a:endParaRPr>
          </a:p>
        </p:txBody>
      </p:sp>
    </p:spTree>
    <p:extLst>
      <p:ext uri="{BB962C8B-B14F-4D97-AF65-F5344CB8AC3E}">
        <p14:creationId xmlns:p14="http://schemas.microsoft.com/office/powerpoint/2010/main" val="298499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225800" y="1981200"/>
            <a:ext cx="6978269" cy="5810631"/>
          </a:xfrm>
          <a:prstGeom prst="rect">
            <a:avLst/>
          </a:prstGeom>
          <a:solidFill>
            <a:scrgbClr r="0" g="0" b="0">
              <a:alpha val="0"/>
            </a:scrgbClr>
          </a:solidFill>
        </p:spPr>
      </p:pic>
      <p:sp>
        <p:nvSpPr>
          <p:cNvPr id="3" name="TextBox 2"/>
          <p:cNvSpPr txBox="1"/>
          <p:nvPr/>
        </p:nvSpPr>
        <p:spPr>
          <a:xfrm>
            <a:off x="279400" y="165100"/>
            <a:ext cx="9740900" cy="1754326"/>
          </a:xfrm>
          <a:prstGeom prst="rect">
            <a:avLst/>
          </a:prstGeom>
          <a:noFill/>
        </p:spPr>
        <p:txBody>
          <a:bodyPr vert="horz" rtlCol="0">
            <a:spAutoFit/>
          </a:bodyPr>
          <a:lstStyle/>
          <a:p>
            <a:r>
              <a:rPr lang="en-US" sz="2700" smtClean="0">
                <a:solidFill>
                  <a:srgbClr val="000000"/>
                </a:solidFill>
                <a:latin typeface="Cambria - 36"/>
              </a:rPr>
              <a:t>Diffraction of Sound Waves:</a:t>
            </a:r>
          </a:p>
          <a:p>
            <a:r>
              <a:rPr lang="en-US" sz="2700" smtClean="0">
                <a:solidFill>
                  <a:srgbClr val="000000"/>
                </a:solidFill>
                <a:latin typeface="Cambria - 36"/>
              </a:rPr>
              <a:t>Sound waves do not always travel in straight lines. Sound waves can diffract, or bend, around the edges of an opening such as a doorway. </a:t>
            </a:r>
            <a:endParaRPr lang="en-US" sz="2700">
              <a:solidFill>
                <a:srgbClr val="000000"/>
              </a:solidFill>
              <a:latin typeface="Cambria - 36"/>
            </a:endParaRPr>
          </a:p>
        </p:txBody>
      </p:sp>
    </p:spTree>
    <p:extLst>
      <p:ext uri="{BB962C8B-B14F-4D97-AF65-F5344CB8AC3E}">
        <p14:creationId xmlns:p14="http://schemas.microsoft.com/office/powerpoint/2010/main" val="2263342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79400" y="101600"/>
            <a:ext cx="9004300" cy="1708160"/>
          </a:xfrm>
          <a:prstGeom prst="rect">
            <a:avLst/>
          </a:prstGeom>
          <a:noFill/>
        </p:spPr>
        <p:txBody>
          <a:bodyPr vert="horz" rtlCol="0">
            <a:spAutoFit/>
          </a:bodyPr>
          <a:lstStyle/>
          <a:p>
            <a:r>
              <a:rPr lang="en-US" sz="2100" smtClean="0">
                <a:solidFill>
                  <a:srgbClr val="00005E"/>
                </a:solidFill>
                <a:latin typeface="Levenim MT - 28"/>
              </a:rPr>
              <a:t>1. Temperature-</a:t>
            </a:r>
          </a:p>
          <a:p>
            <a:r>
              <a:rPr lang="en-US" sz="2100" smtClean="0">
                <a:solidFill>
                  <a:srgbClr val="00005E"/>
                </a:solidFill>
                <a:latin typeface="Levenim MT - 28"/>
              </a:rPr>
              <a:t>In a given liquid or gas, sound travels more slowly at lower temperatures than at higher temperatures. Why? At lower temperatures, the particles of a medium move more slowly. It is more difficult for the particles to move and they return to their original positions more slowly. </a:t>
            </a:r>
            <a:endParaRPr lang="en-US" sz="2100">
              <a:solidFill>
                <a:srgbClr val="00005E"/>
              </a:solidFill>
              <a:latin typeface="Levenim MT - 2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03200" y="4470400"/>
            <a:ext cx="5237988" cy="3042412"/>
          </a:xfrm>
          <a:prstGeom prst="rect">
            <a:avLst/>
          </a:prstGeom>
          <a:solidFill>
            <a:scrgbClr r="0" g="0" b="0">
              <a:alpha val="0"/>
            </a:scrgbClr>
          </a:solidFill>
        </p:spPr>
      </p:pic>
      <p:sp>
        <p:nvSpPr>
          <p:cNvPr id="4" name="TextBox 3"/>
          <p:cNvSpPr txBox="1"/>
          <p:nvPr/>
        </p:nvSpPr>
        <p:spPr>
          <a:xfrm>
            <a:off x="5803900" y="4610100"/>
            <a:ext cx="4216400" cy="923330"/>
          </a:xfrm>
          <a:prstGeom prst="rect">
            <a:avLst/>
          </a:prstGeom>
          <a:noFill/>
        </p:spPr>
        <p:txBody>
          <a:bodyPr vert="horz" rtlCol="0">
            <a:spAutoFit/>
          </a:bodyPr>
          <a:lstStyle/>
          <a:p>
            <a:r>
              <a:rPr lang="en-US" sz="2700" smtClean="0">
                <a:solidFill>
                  <a:srgbClr val="000000"/>
                </a:solidFill>
                <a:latin typeface="Arial - 36"/>
              </a:rPr>
              <a:t>High temps=High Frequency</a:t>
            </a:r>
            <a:endParaRPr lang="en-US" sz="2700">
              <a:solidFill>
                <a:srgbClr val="000000"/>
              </a:solidFill>
              <a:latin typeface="Arial - 36"/>
            </a:endParaRPr>
          </a:p>
        </p:txBody>
      </p:sp>
    </p:spTree>
    <p:extLst>
      <p:ext uri="{BB962C8B-B14F-4D97-AF65-F5344CB8AC3E}">
        <p14:creationId xmlns:p14="http://schemas.microsoft.com/office/powerpoint/2010/main" val="29763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06600" y="393700"/>
            <a:ext cx="5306237" cy="800219"/>
          </a:xfrm>
          <a:prstGeom prst="rect">
            <a:avLst/>
          </a:prstGeom>
          <a:noFill/>
        </p:spPr>
        <p:txBody>
          <a:bodyPr vert="horz" rtlCol="0">
            <a:spAutoFit/>
          </a:bodyPr>
          <a:lstStyle/>
          <a:p>
            <a:pPr algn="ctr"/>
            <a:r>
              <a:rPr lang="en-US" sz="4600" smtClean="0">
                <a:solidFill>
                  <a:srgbClr val="1F497D"/>
                </a:solidFill>
                <a:latin typeface="Calibri - 62"/>
              </a:rPr>
              <a:t>What is a wave?</a:t>
            </a:r>
            <a:endParaRPr lang="en-US" sz="4600">
              <a:solidFill>
                <a:srgbClr val="1F497D"/>
              </a:solidFill>
              <a:latin typeface="Calibri - 62"/>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 y="1602613"/>
            <a:ext cx="8229600" cy="4521200"/>
          </a:xfrm>
          <a:prstGeom prst="rect">
            <a:avLst/>
          </a:prstGeom>
          <a:solidFill>
            <a:scrgbClr r="0" g="0" b="0">
              <a:alpha val="0"/>
            </a:scrgbClr>
          </a:solidFill>
        </p:spPr>
      </p:pic>
      <p:sp>
        <p:nvSpPr>
          <p:cNvPr id="4" name="TextBox 3"/>
          <p:cNvSpPr txBox="1"/>
          <p:nvPr/>
        </p:nvSpPr>
        <p:spPr>
          <a:xfrm>
            <a:off x="520700" y="1651000"/>
            <a:ext cx="8526018" cy="1754326"/>
          </a:xfrm>
          <a:prstGeom prst="rect">
            <a:avLst/>
          </a:prstGeom>
          <a:noFill/>
        </p:spPr>
        <p:txBody>
          <a:bodyPr vert="horz" rtlCol="0">
            <a:spAutoFit/>
          </a:bodyPr>
          <a:lstStyle/>
          <a:p>
            <a:pPr algn="ctr"/>
            <a:r>
              <a:rPr lang="en-US" sz="3600" smtClean="0">
                <a:solidFill>
                  <a:srgbClr val="000000"/>
                </a:solidFill>
                <a:latin typeface="Calibri - 48"/>
              </a:rPr>
              <a:t>A wave is a moving disturbance that transfers energy through matter or space. </a:t>
            </a:r>
            <a:endParaRPr lang="en-US" sz="3600">
              <a:solidFill>
                <a:srgbClr val="000000"/>
              </a:solidFill>
              <a:latin typeface="Calibri - 48"/>
            </a:endParaRPr>
          </a:p>
        </p:txBody>
      </p:sp>
    </p:spTree>
    <p:extLst>
      <p:ext uri="{BB962C8B-B14F-4D97-AF65-F5344CB8AC3E}">
        <p14:creationId xmlns:p14="http://schemas.microsoft.com/office/powerpoint/2010/main" val="1110771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79400" y="228600"/>
            <a:ext cx="9740900" cy="923330"/>
          </a:xfrm>
          <a:prstGeom prst="rect">
            <a:avLst/>
          </a:prstGeom>
          <a:noFill/>
        </p:spPr>
        <p:txBody>
          <a:bodyPr vert="horz" rtlCol="0">
            <a:spAutoFit/>
          </a:bodyPr>
          <a:lstStyle/>
          <a:p>
            <a:r>
              <a:rPr lang="en-US" sz="2700" smtClean="0">
                <a:solidFill>
                  <a:srgbClr val="000000"/>
                </a:solidFill>
                <a:latin typeface="Elephant - 36"/>
              </a:rPr>
              <a:t>2. Type of Material </a:t>
            </a:r>
          </a:p>
          <a:p>
            <a:r>
              <a:rPr lang="en-US" sz="2700" smtClean="0">
                <a:solidFill>
                  <a:srgbClr val="000000"/>
                </a:solidFill>
                <a:latin typeface="Elephant - 36"/>
              </a:rPr>
              <a:t>Sound travels more quickly in solids. </a:t>
            </a:r>
            <a:endParaRPr lang="en-US" sz="2700">
              <a:solidFill>
                <a:srgbClr val="000000"/>
              </a:solidFill>
              <a:latin typeface="Elephant - 36"/>
            </a:endParaRPr>
          </a:p>
        </p:txBody>
      </p:sp>
      <p:sp>
        <p:nvSpPr>
          <p:cNvPr id="3" name="TextBox 2"/>
          <p:cNvSpPr txBox="1"/>
          <p:nvPr/>
        </p:nvSpPr>
        <p:spPr>
          <a:xfrm>
            <a:off x="6210300" y="2146300"/>
            <a:ext cx="3797300" cy="2169825"/>
          </a:xfrm>
          <a:prstGeom prst="rect">
            <a:avLst/>
          </a:prstGeom>
          <a:noFill/>
        </p:spPr>
        <p:txBody>
          <a:bodyPr vert="horz" rtlCol="0">
            <a:spAutoFit/>
          </a:bodyPr>
          <a:lstStyle/>
          <a:p>
            <a:r>
              <a:rPr lang="en-US" sz="2700" smtClean="0">
                <a:solidFill>
                  <a:srgbClr val="000000"/>
                </a:solidFill>
                <a:latin typeface="Elephant - 36"/>
              </a:rPr>
              <a:t>The particles are more condensed in a solid, meaning the wave has more particles to vibrate off of.</a:t>
            </a:r>
            <a:endParaRPr lang="en-US" sz="2700">
              <a:solidFill>
                <a:srgbClr val="000000"/>
              </a:solidFill>
              <a:latin typeface="Elephant - 36"/>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495300" y="2984500"/>
            <a:ext cx="5123307" cy="1950593"/>
          </a:xfrm>
          <a:prstGeom prst="rect">
            <a:avLst/>
          </a:prstGeom>
          <a:solidFill>
            <a:scrgbClr r="0" g="0" b="0">
              <a:alpha val="0"/>
            </a:scrgbClr>
          </a:solidFill>
        </p:spPr>
      </p:pic>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0682732" cy="8037068"/>
          </a:xfrm>
          <a:prstGeom prst="rect">
            <a:avLst/>
          </a:prstGeom>
          <a:solidFill>
            <a:scrgbClr r="0" g="0" b="0">
              <a:alpha val="0"/>
            </a:scrgbClr>
          </a:solidFill>
        </p:spPr>
      </p:pic>
    </p:spTree>
    <p:extLst>
      <p:ext uri="{BB962C8B-B14F-4D97-AF65-F5344CB8AC3E}">
        <p14:creationId xmlns:p14="http://schemas.microsoft.com/office/powerpoint/2010/main" val="391022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2000" y="50800"/>
            <a:ext cx="9258300" cy="1046440"/>
          </a:xfrm>
          <a:prstGeom prst="rect">
            <a:avLst/>
          </a:prstGeom>
          <a:noFill/>
        </p:spPr>
        <p:txBody>
          <a:bodyPr vert="horz" rtlCol="0">
            <a:spAutoFit/>
          </a:bodyPr>
          <a:lstStyle/>
          <a:p>
            <a:pPr algn="ctr"/>
            <a:r>
              <a:rPr lang="en-US" sz="6200" smtClean="0">
                <a:solidFill>
                  <a:srgbClr val="000000"/>
                </a:solidFill>
                <a:latin typeface="Calibri - 83"/>
              </a:rPr>
              <a:t>Part 3: Wave Parts</a:t>
            </a:r>
            <a:endParaRPr lang="en-US" sz="6200">
              <a:solidFill>
                <a:srgbClr val="000000"/>
              </a:solidFill>
              <a:latin typeface="Calibri - 83"/>
            </a:endParaRPr>
          </a:p>
        </p:txBody>
      </p:sp>
      <p:sp>
        <p:nvSpPr>
          <p:cNvPr id="3" name="TextBox 2"/>
          <p:cNvSpPr txBox="1"/>
          <p:nvPr/>
        </p:nvSpPr>
        <p:spPr>
          <a:xfrm>
            <a:off x="520700" y="1663700"/>
            <a:ext cx="8853450" cy="415498"/>
          </a:xfrm>
          <a:prstGeom prst="rect">
            <a:avLst/>
          </a:prstGeom>
          <a:noFill/>
        </p:spPr>
        <p:txBody>
          <a:bodyPr vert="horz" rtlCol="0">
            <a:spAutoFit/>
          </a:bodyPr>
          <a:lstStyle/>
          <a:p>
            <a:pPr algn="ctr"/>
            <a:r>
              <a:rPr lang="en-US" sz="2100" smtClean="0">
                <a:solidFill>
                  <a:srgbClr val="0000FF"/>
                </a:solidFill>
                <a:latin typeface="Calibri - 28"/>
              </a:rPr>
              <a:t>Objective: I will be able to identify the main parts of a wave. </a:t>
            </a:r>
            <a:endParaRPr lang="en-US" sz="2100">
              <a:solidFill>
                <a:srgbClr val="0000FF"/>
              </a:solidFill>
              <a:latin typeface="Calibri - 28"/>
            </a:endParaRPr>
          </a:p>
        </p:txBody>
      </p:sp>
      <p:sp>
        <p:nvSpPr>
          <p:cNvPr id="4" name="TextBox 3"/>
          <p:cNvSpPr txBox="1"/>
          <p:nvPr/>
        </p:nvSpPr>
        <p:spPr>
          <a:xfrm>
            <a:off x="317500" y="2578100"/>
            <a:ext cx="9779000" cy="2169825"/>
          </a:xfrm>
          <a:prstGeom prst="rect">
            <a:avLst/>
          </a:prstGeom>
          <a:noFill/>
        </p:spPr>
        <p:txBody>
          <a:bodyPr vert="horz" rtlCol="0">
            <a:spAutoFit/>
          </a:bodyPr>
          <a:lstStyle/>
          <a:p>
            <a:r>
              <a:rPr lang="en-US" sz="2700" smtClean="0">
                <a:solidFill>
                  <a:srgbClr val="000000"/>
                </a:solidFill>
                <a:latin typeface="Berlin Sans FB - 36"/>
              </a:rPr>
              <a:t>Waves may vary greatly. For example, waves can be long or short. They can carry a little energy or a lot of energy. They can be transverse or longitudinal. However, all waves have common properties: amplitude, wavelength, frequency, and speed. </a:t>
            </a:r>
            <a:endParaRPr lang="en-US" sz="2700">
              <a:solidFill>
                <a:srgbClr val="000000"/>
              </a:solidFill>
              <a:latin typeface="Berlin Sans FB - 36"/>
            </a:endParaRPr>
          </a:p>
        </p:txBody>
      </p:sp>
    </p:spTree>
    <p:extLst>
      <p:ext uri="{BB962C8B-B14F-4D97-AF65-F5344CB8AC3E}">
        <p14:creationId xmlns:p14="http://schemas.microsoft.com/office/powerpoint/2010/main" val="2342432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162300" y="508000"/>
            <a:ext cx="2951455" cy="615553"/>
          </a:xfrm>
          <a:prstGeom prst="rect">
            <a:avLst/>
          </a:prstGeom>
          <a:noFill/>
        </p:spPr>
        <p:txBody>
          <a:bodyPr vert="horz" rtlCol="0">
            <a:spAutoFit/>
          </a:bodyPr>
          <a:lstStyle/>
          <a:p>
            <a:pPr algn="ctr"/>
            <a:r>
              <a:rPr lang="en-US" sz="3400" smtClean="0">
                <a:solidFill>
                  <a:srgbClr val="000000"/>
                </a:solidFill>
                <a:latin typeface="Calibri - 46"/>
              </a:rPr>
              <a:t>Wavelength</a:t>
            </a:r>
            <a:endParaRPr lang="en-US" sz="3400">
              <a:solidFill>
                <a:srgbClr val="000000"/>
              </a:solidFill>
              <a:latin typeface="Calibri - 46"/>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 y="1602613"/>
            <a:ext cx="8229600" cy="4521200"/>
          </a:xfrm>
          <a:prstGeom prst="rect">
            <a:avLst/>
          </a:prstGeom>
          <a:solidFill>
            <a:scrgbClr r="0" g="0" b="0">
              <a:alpha val="0"/>
            </a:scrgbClr>
          </a:solidFill>
        </p:spPr>
      </p:pic>
      <p:sp>
        <p:nvSpPr>
          <p:cNvPr id="4" name="TextBox 3"/>
          <p:cNvSpPr txBox="1"/>
          <p:nvPr/>
        </p:nvSpPr>
        <p:spPr>
          <a:xfrm>
            <a:off x="482600" y="1651000"/>
            <a:ext cx="8258810" cy="1061829"/>
          </a:xfrm>
          <a:prstGeom prst="rect">
            <a:avLst/>
          </a:prstGeom>
          <a:noFill/>
        </p:spPr>
        <p:txBody>
          <a:bodyPr vert="horz" rtlCol="0">
            <a:spAutoFit/>
          </a:bodyPr>
          <a:lstStyle/>
          <a:p>
            <a:pPr algn="ctr"/>
            <a:r>
              <a:rPr lang="en-US" sz="2100" smtClean="0">
                <a:solidFill>
                  <a:srgbClr val="000000"/>
                </a:solidFill>
                <a:latin typeface="Calibri - 28"/>
              </a:rPr>
              <a:t>The distance between one point on a wave and the exact same point on the next wave</a:t>
            </a:r>
          </a:p>
          <a:p>
            <a:endParaRPr lang="en-US" sz="2100">
              <a:solidFill>
                <a:srgbClr val="000000"/>
              </a:solidFill>
              <a:latin typeface="Calibri - 28"/>
            </a:endParaRPr>
          </a:p>
        </p:txBody>
      </p:sp>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1177671" y="2729103"/>
            <a:ext cx="7480300" cy="2019300"/>
          </a:xfrm>
          <a:prstGeom prst="rect">
            <a:avLst/>
          </a:prstGeom>
          <a:solidFill>
            <a:scrgbClr r="0" g="0" b="0">
              <a:alpha val="0"/>
            </a:scrgbClr>
          </a:solidFill>
        </p:spPr>
      </p:pic>
      <p:pic>
        <p:nvPicPr>
          <p:cNvPr id="6" name="Picture 5"/>
          <p:cNvPicPr>
            <a:picLocks/>
          </p:cNvPicPr>
          <p:nvPr/>
        </p:nvPicPr>
        <p:blipFill>
          <a:blip r:embed="rId5">
            <a:extLst>
              <a:ext uri="{28A0092B-C50C-407E-A947-70E740481C1C}">
                <a14:useLocalDpi xmlns:a14="http://schemas.microsoft.com/office/drawing/2010/main" val="0"/>
              </a:ext>
            </a:extLst>
          </a:blip>
          <a:stretch>
            <a:fillRect/>
          </a:stretch>
        </p:blipFill>
        <p:spPr>
          <a:xfrm>
            <a:off x="1587627" y="5014341"/>
            <a:ext cx="6832600" cy="2070100"/>
          </a:xfrm>
          <a:prstGeom prst="rect">
            <a:avLst/>
          </a:prstGeom>
          <a:solidFill>
            <a:scrgbClr r="0" g="0" b="0">
              <a:alpha val="0"/>
            </a:scrgbClr>
          </a:solidFill>
        </p:spPr>
      </p:pic>
      <p:cxnSp>
        <p:nvCxnSpPr>
          <p:cNvPr id="7" name="Straight Connector 6"/>
          <p:cNvCxnSpPr/>
          <p:nvPr/>
        </p:nvCxnSpPr>
        <p:spPr>
          <a:xfrm>
            <a:off x="3200400" y="6286500"/>
            <a:ext cx="1143000" cy="0"/>
          </a:xfrm>
          <a:prstGeom prst="line">
            <a:avLst/>
          </a:prstGeom>
          <a:ln w="1905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473200" y="6350000"/>
            <a:ext cx="609600" cy="9652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22900" y="3517900"/>
            <a:ext cx="368300" cy="0"/>
          </a:xfrm>
          <a:prstGeom prst="line">
            <a:avLst/>
          </a:prstGeom>
          <a:ln w="76200" cap="flat" cmpd="sng" algn="ctr">
            <a:solidFill>
              <a:srgbClr val="0000FF"/>
            </a:solidFill>
            <a:prstDash val="solid"/>
            <a:round/>
            <a:headEnd type="diamond" w="med" len="sm"/>
            <a:tailEnd type="diamond"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618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83000" y="88900"/>
            <a:ext cx="2627325" cy="615553"/>
          </a:xfrm>
          <a:prstGeom prst="rect">
            <a:avLst/>
          </a:prstGeom>
          <a:noFill/>
        </p:spPr>
        <p:txBody>
          <a:bodyPr vert="horz" rtlCol="0">
            <a:spAutoFit/>
          </a:bodyPr>
          <a:lstStyle/>
          <a:p>
            <a:pPr algn="ctr"/>
            <a:r>
              <a:rPr lang="en-US" sz="3400" smtClean="0">
                <a:solidFill>
                  <a:srgbClr val="000000"/>
                </a:solidFill>
                <a:latin typeface="Calibri - 46"/>
              </a:rPr>
              <a:t>Amplitude</a:t>
            </a:r>
            <a:endParaRPr lang="en-US" sz="3400">
              <a:solidFill>
                <a:srgbClr val="000000"/>
              </a:solidFill>
              <a:latin typeface="Calibri - 46"/>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 y="1602613"/>
            <a:ext cx="8229600" cy="4521200"/>
          </a:xfrm>
          <a:prstGeom prst="rect">
            <a:avLst/>
          </a:prstGeom>
          <a:solidFill>
            <a:scrgbClr r="0" g="0" b="0">
              <a:alpha val="0"/>
            </a:scrgbClr>
          </a:solidFill>
        </p:spPr>
      </p:pic>
      <p:sp>
        <p:nvSpPr>
          <p:cNvPr id="4" name="TextBox 3"/>
          <p:cNvSpPr txBox="1"/>
          <p:nvPr/>
        </p:nvSpPr>
        <p:spPr>
          <a:xfrm>
            <a:off x="254000" y="990600"/>
            <a:ext cx="9664700" cy="1754326"/>
          </a:xfrm>
          <a:prstGeom prst="rect">
            <a:avLst/>
          </a:prstGeom>
          <a:noFill/>
        </p:spPr>
        <p:txBody>
          <a:bodyPr vert="horz" rtlCol="0">
            <a:spAutoFit/>
          </a:bodyPr>
          <a:lstStyle/>
          <a:p>
            <a:pPr algn="ctr"/>
            <a:r>
              <a:rPr lang="en-US" sz="2700" smtClean="0">
                <a:solidFill>
                  <a:srgbClr val="000000"/>
                </a:solidFill>
                <a:latin typeface="Calibri - 36"/>
              </a:rPr>
              <a:t>Amplitude is the maximum distance the medium vibrates from the rest position. High waves have more energy than low waves. The more energy a wave has, the greater its amplitude. </a:t>
            </a:r>
            <a:endParaRPr lang="en-US" sz="2700">
              <a:solidFill>
                <a:srgbClr val="000000"/>
              </a:solidFill>
              <a:latin typeface="Calibri - 36"/>
            </a:endParaRPr>
          </a:p>
        </p:txBody>
      </p:sp>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2527300" y="3627374"/>
            <a:ext cx="5207000" cy="3429000"/>
          </a:xfrm>
          <a:prstGeom prst="rect">
            <a:avLst/>
          </a:prstGeom>
          <a:solidFill>
            <a:scrgbClr r="0" g="0" b="0">
              <a:alpha val="0"/>
            </a:scrgbClr>
          </a:solidFill>
        </p:spPr>
      </p:pic>
    </p:spTree>
    <p:extLst>
      <p:ext uri="{BB962C8B-B14F-4D97-AF65-F5344CB8AC3E}">
        <p14:creationId xmlns:p14="http://schemas.microsoft.com/office/powerpoint/2010/main" val="1988246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27400" y="508000"/>
            <a:ext cx="2624709" cy="615553"/>
          </a:xfrm>
          <a:prstGeom prst="rect">
            <a:avLst/>
          </a:prstGeom>
          <a:noFill/>
        </p:spPr>
        <p:txBody>
          <a:bodyPr vert="horz" rtlCol="0">
            <a:spAutoFit/>
          </a:bodyPr>
          <a:lstStyle/>
          <a:p>
            <a:pPr algn="ctr"/>
            <a:r>
              <a:rPr lang="en-US" sz="3400" smtClean="0">
                <a:solidFill>
                  <a:srgbClr val="000000"/>
                </a:solidFill>
                <a:latin typeface="Calibri - 46"/>
              </a:rPr>
              <a:t>Frequency</a:t>
            </a:r>
            <a:endParaRPr lang="en-US" sz="3400">
              <a:solidFill>
                <a:srgbClr val="000000"/>
              </a:solidFill>
              <a:latin typeface="Calibri - 46"/>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9232" y="1602613"/>
            <a:ext cx="3695700" cy="4521200"/>
          </a:xfrm>
          <a:prstGeom prst="rect">
            <a:avLst/>
          </a:prstGeom>
          <a:solidFill>
            <a:scrgbClr r="0" g="0" b="0">
              <a:alpha val="0"/>
            </a:scrgbClr>
          </a:solidFill>
        </p:spPr>
      </p:pic>
      <p:sp>
        <p:nvSpPr>
          <p:cNvPr id="4" name="TextBox 3"/>
          <p:cNvSpPr txBox="1"/>
          <p:nvPr/>
        </p:nvSpPr>
        <p:spPr>
          <a:xfrm>
            <a:off x="482600" y="1651000"/>
            <a:ext cx="3517900" cy="3754874"/>
          </a:xfrm>
          <a:prstGeom prst="rect">
            <a:avLst/>
          </a:prstGeom>
          <a:noFill/>
        </p:spPr>
        <p:txBody>
          <a:bodyPr vert="horz" rtlCol="0">
            <a:spAutoFit/>
          </a:bodyPr>
          <a:lstStyle/>
          <a:p>
            <a:pPr algn="ctr"/>
            <a:r>
              <a:rPr lang="en-US" sz="2100" smtClean="0">
                <a:solidFill>
                  <a:srgbClr val="000000"/>
                </a:solidFill>
                <a:latin typeface="Calibri - 28"/>
              </a:rPr>
              <a:t>The number of waves produced in a given amount of time.</a:t>
            </a:r>
          </a:p>
          <a:p>
            <a:pPr algn="ctr"/>
            <a:endParaRPr lang="en-US" sz="2100" smtClean="0">
              <a:solidFill>
                <a:srgbClr val="000000"/>
              </a:solidFill>
              <a:latin typeface="Calibri - 28"/>
            </a:endParaRPr>
          </a:p>
          <a:p>
            <a:pPr algn="ctr"/>
            <a:r>
              <a:rPr lang="en-US" sz="2100" smtClean="0">
                <a:solidFill>
                  <a:srgbClr val="000000"/>
                </a:solidFill>
                <a:latin typeface="Calibri - 28"/>
              </a:rPr>
              <a:t>High frequency: lots of waves pass by a point every second</a:t>
            </a:r>
          </a:p>
          <a:p>
            <a:pPr algn="ctr"/>
            <a:endParaRPr lang="en-US" sz="2100" smtClean="0">
              <a:solidFill>
                <a:srgbClr val="000000"/>
              </a:solidFill>
              <a:latin typeface="Calibri - 28"/>
            </a:endParaRPr>
          </a:p>
          <a:p>
            <a:pPr algn="ctr"/>
            <a:r>
              <a:rPr lang="en-US" sz="2100" smtClean="0">
                <a:solidFill>
                  <a:srgbClr val="000000"/>
                </a:solidFill>
                <a:latin typeface="Calibri - 28"/>
              </a:rPr>
              <a:t>Low frequency: fewer waves pass by a point every second</a:t>
            </a:r>
            <a:endParaRPr lang="en-US" sz="2100">
              <a:solidFill>
                <a:srgbClr val="000000"/>
              </a:solidFill>
              <a:latin typeface="Calibri - 28"/>
            </a:endParaRPr>
          </a:p>
        </p:txBody>
      </p:sp>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4506722" y="1218311"/>
            <a:ext cx="4381500" cy="5537200"/>
          </a:xfrm>
          <a:prstGeom prst="rect">
            <a:avLst/>
          </a:prstGeom>
          <a:solidFill>
            <a:scrgbClr r="0" g="0" b="0">
              <a:alpha val="0"/>
            </a:scrgbClr>
          </a:solidFill>
        </p:spPr>
      </p:pic>
    </p:spTree>
    <p:extLst>
      <p:ext uri="{BB962C8B-B14F-4D97-AF65-F5344CB8AC3E}">
        <p14:creationId xmlns:p14="http://schemas.microsoft.com/office/powerpoint/2010/main" val="2216440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16200" y="508000"/>
            <a:ext cx="4047693" cy="615553"/>
          </a:xfrm>
          <a:prstGeom prst="rect">
            <a:avLst/>
          </a:prstGeom>
          <a:noFill/>
        </p:spPr>
        <p:txBody>
          <a:bodyPr vert="horz" rtlCol="0">
            <a:spAutoFit/>
          </a:bodyPr>
          <a:lstStyle/>
          <a:p>
            <a:pPr algn="ctr"/>
            <a:r>
              <a:rPr lang="en-US" sz="3400" smtClean="0">
                <a:solidFill>
                  <a:srgbClr val="000000"/>
                </a:solidFill>
                <a:latin typeface="Calibri - 45"/>
              </a:rPr>
              <a:t>Crest and trough</a:t>
            </a:r>
            <a:endParaRPr lang="en-US" sz="3400">
              <a:solidFill>
                <a:srgbClr val="000000"/>
              </a:solidFill>
              <a:latin typeface="Calibri - 45"/>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 y="1602613"/>
            <a:ext cx="8229600" cy="4521200"/>
          </a:xfrm>
          <a:prstGeom prst="rect">
            <a:avLst/>
          </a:prstGeom>
          <a:solidFill>
            <a:scrgbClr r="0" g="0" b="0">
              <a:alpha val="0"/>
            </a:scrgbClr>
          </a:solidFill>
        </p:spPr>
      </p:pic>
      <p:sp>
        <p:nvSpPr>
          <p:cNvPr id="4" name="TextBox 3"/>
          <p:cNvSpPr txBox="1"/>
          <p:nvPr/>
        </p:nvSpPr>
        <p:spPr>
          <a:xfrm>
            <a:off x="482600" y="1651000"/>
            <a:ext cx="7802652" cy="461665"/>
          </a:xfrm>
          <a:prstGeom prst="rect">
            <a:avLst/>
          </a:prstGeom>
          <a:noFill/>
        </p:spPr>
        <p:txBody>
          <a:bodyPr vert="horz" rtlCol="0">
            <a:spAutoFit/>
          </a:bodyPr>
          <a:lstStyle/>
          <a:p>
            <a:r>
              <a:rPr lang="en-US" sz="2400" smtClean="0">
                <a:solidFill>
                  <a:srgbClr val="000000"/>
                </a:solidFill>
                <a:latin typeface="Calibri - 32"/>
              </a:rPr>
              <a:t>The highest/lowest point of a transverse wave</a:t>
            </a:r>
            <a:endParaRPr lang="en-US" sz="2400">
              <a:solidFill>
                <a:srgbClr val="000000"/>
              </a:solidFill>
              <a:latin typeface="Calibri - 32"/>
            </a:endParaRPr>
          </a:p>
        </p:txBody>
      </p:sp>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508" y="2908681"/>
            <a:ext cx="9690100" cy="2921000"/>
          </a:xfrm>
          <a:prstGeom prst="rect">
            <a:avLst/>
          </a:prstGeom>
          <a:solidFill>
            <a:scrgbClr r="0" g="0" b="0">
              <a:alpha val="0"/>
            </a:scrgbClr>
          </a:solidFill>
        </p:spPr>
      </p:pic>
      <p:cxnSp>
        <p:nvCxnSpPr>
          <p:cNvPr id="6" name="Straight Connector 5"/>
          <p:cNvCxnSpPr/>
          <p:nvPr/>
        </p:nvCxnSpPr>
        <p:spPr>
          <a:xfrm flipH="1">
            <a:off x="8369300" y="2082800"/>
            <a:ext cx="838200" cy="11430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017000" y="1600200"/>
            <a:ext cx="1358900" cy="507831"/>
          </a:xfrm>
          <a:prstGeom prst="rect">
            <a:avLst/>
          </a:prstGeom>
          <a:noFill/>
        </p:spPr>
        <p:txBody>
          <a:bodyPr vert="horz" rtlCol="0">
            <a:spAutoFit/>
          </a:bodyPr>
          <a:lstStyle/>
          <a:p>
            <a:r>
              <a:rPr lang="en-US" sz="2700" smtClean="0">
                <a:solidFill>
                  <a:srgbClr val="000000"/>
                </a:solidFill>
                <a:latin typeface="Arial - 36"/>
              </a:rPr>
              <a:t>crest</a:t>
            </a:r>
            <a:endParaRPr lang="en-US" sz="2700">
              <a:solidFill>
                <a:srgbClr val="000000"/>
              </a:solidFill>
              <a:latin typeface="Arial - 36"/>
            </a:endParaRPr>
          </a:p>
        </p:txBody>
      </p:sp>
      <p:cxnSp>
        <p:nvCxnSpPr>
          <p:cNvPr id="8" name="Straight Connector 7"/>
          <p:cNvCxnSpPr/>
          <p:nvPr/>
        </p:nvCxnSpPr>
        <p:spPr>
          <a:xfrm flipH="1" flipV="1">
            <a:off x="7480300" y="4635500"/>
            <a:ext cx="266700" cy="1409700"/>
          </a:xfrm>
          <a:prstGeom prst="line">
            <a:avLst/>
          </a:prstGeom>
          <a:ln w="38100" cap="flat" cmpd="sng" algn="ctr">
            <a:solidFill>
              <a:srgbClr val="000000"/>
            </a:solidFill>
            <a:prstDash val="solid"/>
            <a:roun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6500" y="5969000"/>
            <a:ext cx="1423365" cy="507831"/>
          </a:xfrm>
          <a:prstGeom prst="rect">
            <a:avLst/>
          </a:prstGeom>
          <a:noFill/>
        </p:spPr>
        <p:txBody>
          <a:bodyPr vert="horz" rtlCol="0">
            <a:spAutoFit/>
          </a:bodyPr>
          <a:lstStyle/>
          <a:p>
            <a:r>
              <a:rPr lang="en-US" sz="2700" smtClean="0">
                <a:solidFill>
                  <a:srgbClr val="000000"/>
                </a:solidFill>
                <a:latin typeface="Arial - 36"/>
              </a:rPr>
              <a:t>trough</a:t>
            </a:r>
            <a:endParaRPr lang="en-US" sz="2700">
              <a:solidFill>
                <a:srgbClr val="000000"/>
              </a:solidFill>
              <a:latin typeface="Arial - 36"/>
            </a:endParaRPr>
          </a:p>
        </p:txBody>
      </p:sp>
    </p:spTree>
    <p:extLst>
      <p:ext uri="{BB962C8B-B14F-4D97-AF65-F5344CB8AC3E}">
        <p14:creationId xmlns:p14="http://schemas.microsoft.com/office/powerpoint/2010/main" val="1827453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39900" y="444500"/>
            <a:ext cx="6800114" cy="600164"/>
          </a:xfrm>
          <a:prstGeom prst="rect">
            <a:avLst/>
          </a:prstGeom>
          <a:noFill/>
        </p:spPr>
        <p:txBody>
          <a:bodyPr vert="horz" rtlCol="0">
            <a:spAutoFit/>
          </a:bodyPr>
          <a:lstStyle/>
          <a:p>
            <a:pPr algn="ctr"/>
            <a:r>
              <a:rPr lang="en-US" sz="3300" smtClean="0">
                <a:solidFill>
                  <a:srgbClr val="000000"/>
                </a:solidFill>
                <a:latin typeface="Calibri - 44"/>
              </a:rPr>
              <a:t>Compression and rarefaction</a:t>
            </a:r>
            <a:endParaRPr lang="en-US" sz="3300">
              <a:solidFill>
                <a:srgbClr val="000000"/>
              </a:solidFill>
              <a:latin typeface="Calibri - 44"/>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 y="1602613"/>
            <a:ext cx="8229600" cy="4521200"/>
          </a:xfrm>
          <a:prstGeom prst="rect">
            <a:avLst/>
          </a:prstGeom>
          <a:solidFill>
            <a:scrgbClr r="0" g="0" b="0">
              <a:alpha val="0"/>
            </a:scrgbClr>
          </a:solidFill>
        </p:spPr>
      </p:pic>
      <p:sp>
        <p:nvSpPr>
          <p:cNvPr id="4" name="TextBox 3"/>
          <p:cNvSpPr txBox="1"/>
          <p:nvPr/>
        </p:nvSpPr>
        <p:spPr>
          <a:xfrm>
            <a:off x="482600" y="1651000"/>
            <a:ext cx="9537700" cy="507831"/>
          </a:xfrm>
          <a:prstGeom prst="rect">
            <a:avLst/>
          </a:prstGeom>
          <a:noFill/>
        </p:spPr>
        <p:txBody>
          <a:bodyPr vert="horz" rtlCol="0">
            <a:spAutoFit/>
          </a:bodyPr>
          <a:lstStyle/>
          <a:p>
            <a:pPr algn="ctr"/>
            <a:r>
              <a:rPr lang="en-US" sz="2700" smtClean="0">
                <a:solidFill>
                  <a:srgbClr val="000000"/>
                </a:solidFill>
                <a:latin typeface="Calibri - 36"/>
              </a:rPr>
              <a:t>The squished up or spread out parts of a longitudinal wave</a:t>
            </a:r>
            <a:endParaRPr lang="en-US" sz="2700">
              <a:solidFill>
                <a:srgbClr val="000000"/>
              </a:solidFill>
              <a:latin typeface="Calibri - 36"/>
            </a:endParaRPr>
          </a:p>
        </p:txBody>
      </p:sp>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1407414" y="3392678"/>
            <a:ext cx="7480300" cy="2032000"/>
          </a:xfrm>
          <a:prstGeom prst="rect">
            <a:avLst/>
          </a:prstGeom>
          <a:solidFill>
            <a:scrgbClr r="0" g="0" b="0">
              <a:alpha val="0"/>
            </a:scrgbClr>
          </a:solidFill>
        </p:spPr>
      </p:pic>
    </p:spTree>
    <p:extLst>
      <p:ext uri="{BB962C8B-B14F-4D97-AF65-F5344CB8AC3E}">
        <p14:creationId xmlns:p14="http://schemas.microsoft.com/office/powerpoint/2010/main" val="2363534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95700" y="508000"/>
            <a:ext cx="1878559" cy="630942"/>
          </a:xfrm>
          <a:prstGeom prst="rect">
            <a:avLst/>
          </a:prstGeom>
          <a:noFill/>
        </p:spPr>
        <p:txBody>
          <a:bodyPr vert="horz" rtlCol="0">
            <a:spAutoFit/>
          </a:bodyPr>
          <a:lstStyle/>
          <a:p>
            <a:pPr algn="ctr"/>
            <a:r>
              <a:rPr lang="en-US" sz="3500" smtClean="0">
                <a:solidFill>
                  <a:srgbClr val="000000"/>
                </a:solidFill>
                <a:latin typeface="Calibri - 47"/>
              </a:rPr>
              <a:t>Review</a:t>
            </a:r>
            <a:endParaRPr lang="en-US" sz="3500">
              <a:solidFill>
                <a:srgbClr val="000000"/>
              </a:solidFill>
              <a:latin typeface="Calibri - 47"/>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 y="1602613"/>
            <a:ext cx="8229600" cy="4521200"/>
          </a:xfrm>
          <a:prstGeom prst="rect">
            <a:avLst/>
          </a:prstGeom>
          <a:solidFill>
            <a:scrgbClr r="0" g="0" b="0">
              <a:alpha val="0"/>
            </a:scrgbClr>
          </a:solidFill>
        </p:spPr>
      </p:pic>
      <p:sp>
        <p:nvSpPr>
          <p:cNvPr id="4" name="TextBox 3"/>
          <p:cNvSpPr txBox="1"/>
          <p:nvPr/>
        </p:nvSpPr>
        <p:spPr>
          <a:xfrm>
            <a:off x="1003300" y="1651000"/>
            <a:ext cx="5830164" cy="1785104"/>
          </a:xfrm>
          <a:prstGeom prst="rect">
            <a:avLst/>
          </a:prstGeom>
          <a:noFill/>
        </p:spPr>
        <p:txBody>
          <a:bodyPr vert="horz" rtlCol="0">
            <a:spAutoFit/>
          </a:bodyPr>
          <a:lstStyle/>
          <a:p>
            <a:r>
              <a:rPr lang="en-US" sz="2200" smtClean="0">
                <a:solidFill>
                  <a:srgbClr val="000000"/>
                </a:solidFill>
                <a:latin typeface="Calibri - 30"/>
              </a:rPr>
              <a:t>Draw a transverse wave and label </a:t>
            </a:r>
          </a:p>
          <a:p>
            <a:r>
              <a:rPr lang="en-US" sz="2200" smtClean="0">
                <a:solidFill>
                  <a:srgbClr val="000000"/>
                </a:solidFill>
                <a:latin typeface="Calibri - 30"/>
              </a:rPr>
              <a:t>Wavelength</a:t>
            </a:r>
          </a:p>
          <a:p>
            <a:r>
              <a:rPr lang="en-US" sz="2200" smtClean="0">
                <a:solidFill>
                  <a:srgbClr val="000000"/>
                </a:solidFill>
                <a:latin typeface="Calibri - 30"/>
              </a:rPr>
              <a:t>Amplitude</a:t>
            </a:r>
          </a:p>
          <a:p>
            <a:r>
              <a:rPr lang="en-US" sz="2200" smtClean="0">
                <a:solidFill>
                  <a:srgbClr val="000000"/>
                </a:solidFill>
                <a:latin typeface="Calibri - 30"/>
              </a:rPr>
              <a:t>Crest </a:t>
            </a:r>
          </a:p>
          <a:p>
            <a:r>
              <a:rPr lang="en-US" sz="2200" smtClean="0">
                <a:solidFill>
                  <a:srgbClr val="000000"/>
                </a:solidFill>
                <a:latin typeface="Calibri - 30"/>
              </a:rPr>
              <a:t>Trough </a:t>
            </a:r>
            <a:endParaRPr lang="en-US" sz="2200">
              <a:solidFill>
                <a:srgbClr val="000000"/>
              </a:solidFill>
              <a:latin typeface="Calibri - 30"/>
            </a:endParaRPr>
          </a:p>
        </p:txBody>
      </p:sp>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508" y="4369308"/>
            <a:ext cx="9690100" cy="2921000"/>
          </a:xfrm>
          <a:prstGeom prst="rect">
            <a:avLst/>
          </a:prstGeom>
          <a:solidFill>
            <a:scrgbClr r="0" g="0" b="0">
              <a:alpha val="0"/>
            </a:scrgbClr>
          </a:solidFill>
        </p:spPr>
      </p:pic>
    </p:spTree>
    <p:extLst>
      <p:ext uri="{BB962C8B-B14F-4D97-AF65-F5344CB8AC3E}">
        <p14:creationId xmlns:p14="http://schemas.microsoft.com/office/powerpoint/2010/main" val="1288370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38400" y="508000"/>
            <a:ext cx="4387723" cy="615553"/>
          </a:xfrm>
          <a:prstGeom prst="rect">
            <a:avLst/>
          </a:prstGeom>
          <a:noFill/>
        </p:spPr>
        <p:txBody>
          <a:bodyPr vert="horz" rtlCol="0">
            <a:spAutoFit/>
          </a:bodyPr>
          <a:lstStyle/>
          <a:p>
            <a:pPr algn="ctr"/>
            <a:r>
              <a:rPr lang="en-US" sz="3400" smtClean="0">
                <a:solidFill>
                  <a:srgbClr val="000000"/>
                </a:solidFill>
                <a:latin typeface="Calibri - 45"/>
              </a:rPr>
              <a:t>Review, continued</a:t>
            </a:r>
            <a:endParaRPr lang="en-US" sz="3400">
              <a:solidFill>
                <a:srgbClr val="000000"/>
              </a:solidFill>
              <a:latin typeface="Calibri - 45"/>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 y="1602613"/>
            <a:ext cx="8229600" cy="4521200"/>
          </a:xfrm>
          <a:prstGeom prst="rect">
            <a:avLst/>
          </a:prstGeom>
          <a:solidFill>
            <a:scrgbClr r="0" g="0" b="0">
              <a:alpha val="0"/>
            </a:scrgbClr>
          </a:solidFill>
        </p:spPr>
      </p:pic>
      <p:sp>
        <p:nvSpPr>
          <p:cNvPr id="4" name="TextBox 3"/>
          <p:cNvSpPr txBox="1"/>
          <p:nvPr/>
        </p:nvSpPr>
        <p:spPr>
          <a:xfrm>
            <a:off x="482600" y="1651000"/>
            <a:ext cx="6391910" cy="1569660"/>
          </a:xfrm>
          <a:prstGeom prst="rect">
            <a:avLst/>
          </a:prstGeom>
          <a:noFill/>
        </p:spPr>
        <p:txBody>
          <a:bodyPr vert="horz" rtlCol="0">
            <a:spAutoFit/>
          </a:bodyPr>
          <a:lstStyle/>
          <a:p>
            <a:r>
              <a:rPr lang="en-US" sz="2400" smtClean="0">
                <a:solidFill>
                  <a:srgbClr val="000000"/>
                </a:solidFill>
                <a:latin typeface="Calibri - 32"/>
              </a:rPr>
              <a:t>2. Draw a longitudinal wave and label</a:t>
            </a:r>
          </a:p>
          <a:p>
            <a:r>
              <a:rPr lang="en-US" sz="2400" smtClean="0">
                <a:solidFill>
                  <a:srgbClr val="000000"/>
                </a:solidFill>
                <a:latin typeface="Calibri - 32"/>
              </a:rPr>
              <a:t>Wavelenth</a:t>
            </a:r>
          </a:p>
          <a:p>
            <a:r>
              <a:rPr lang="en-US" sz="2400" smtClean="0">
                <a:solidFill>
                  <a:srgbClr val="000000"/>
                </a:solidFill>
                <a:latin typeface="Calibri - 32"/>
              </a:rPr>
              <a:t>Compression</a:t>
            </a:r>
          </a:p>
          <a:p>
            <a:r>
              <a:rPr lang="en-US" sz="2400" smtClean="0">
                <a:solidFill>
                  <a:srgbClr val="000000"/>
                </a:solidFill>
                <a:latin typeface="Calibri - 32"/>
              </a:rPr>
              <a:t>rarefaction</a:t>
            </a:r>
            <a:endParaRPr lang="en-US" sz="2400">
              <a:solidFill>
                <a:srgbClr val="000000"/>
              </a:solidFill>
              <a:latin typeface="Calibri - 32"/>
            </a:endParaRPr>
          </a:p>
        </p:txBody>
      </p:sp>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188595" y="4214241"/>
            <a:ext cx="8953500" cy="2425700"/>
          </a:xfrm>
          <a:prstGeom prst="rect">
            <a:avLst/>
          </a:prstGeom>
          <a:solidFill>
            <a:scrgbClr r="0" g="0" b="0">
              <a:alpha val="0"/>
            </a:scrgbClr>
          </a:solidFill>
        </p:spPr>
      </p:pic>
      <p:sp>
        <p:nvSpPr>
          <p:cNvPr id="6" name="Freeform 5"/>
          <p:cNvSpPr/>
          <p:nvPr/>
        </p:nvSpPr>
        <p:spPr>
          <a:xfrm>
            <a:off x="2120900" y="6070600"/>
            <a:ext cx="4318001" cy="495301"/>
          </a:xfrm>
          <a:custGeom>
            <a:avLst/>
            <a:gdLst/>
            <a:ahLst/>
            <a:cxnLst/>
            <a:rect l="0" t="0" r="0" b="0"/>
            <a:pathLst>
              <a:path w="4318001" h="495301">
                <a:moveTo>
                  <a:pt x="0" y="0"/>
                </a:moveTo>
                <a:lnTo>
                  <a:pt x="4318000" y="0"/>
                </a:lnTo>
                <a:lnTo>
                  <a:pt x="4318000" y="495300"/>
                </a:lnTo>
                <a:lnTo>
                  <a:pt x="0" y="495300"/>
                </a:lnTo>
                <a:close/>
              </a:path>
            </a:pathLst>
          </a:custGeom>
          <a:solidFill>
            <a:srgbClr val="FFFFFF"/>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859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26" name="ShockwaveFlash1" r:id="rId2" imgW="9209160" imgH="7085160"/>
        </mc:Choice>
        <mc:Fallback>
          <p:control name="ShockwaveFlash1" r:id="rId2" imgW="9209160" imgH="7085160">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330200" y="330200"/>
                  <a:ext cx="9209088" cy="7085013"/>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348570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387600" y="508000"/>
            <a:ext cx="4507509" cy="615553"/>
          </a:xfrm>
          <a:prstGeom prst="rect">
            <a:avLst/>
          </a:prstGeom>
          <a:noFill/>
        </p:spPr>
        <p:txBody>
          <a:bodyPr vert="horz" rtlCol="0">
            <a:spAutoFit/>
          </a:bodyPr>
          <a:lstStyle/>
          <a:p>
            <a:pPr algn="ctr"/>
            <a:r>
              <a:rPr lang="en-US" sz="3400" smtClean="0">
                <a:solidFill>
                  <a:srgbClr val="000000"/>
                </a:solidFill>
                <a:latin typeface="Calibri - 45"/>
              </a:rPr>
              <a:t>Examples of waves</a:t>
            </a:r>
            <a:endParaRPr lang="en-US" sz="3400">
              <a:solidFill>
                <a:srgbClr val="000000"/>
              </a:solidFill>
              <a:latin typeface="Calibri - 45"/>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 y="1602613"/>
            <a:ext cx="8229600" cy="4521200"/>
          </a:xfrm>
          <a:prstGeom prst="rect">
            <a:avLst/>
          </a:prstGeom>
          <a:solidFill>
            <a:scrgbClr r="0" g="0" b="0">
              <a:alpha val="0"/>
            </a:scrgbClr>
          </a:solidFill>
        </p:spPr>
      </p:pic>
      <p:sp>
        <p:nvSpPr>
          <p:cNvPr id="4" name="TextBox 3"/>
          <p:cNvSpPr txBox="1"/>
          <p:nvPr/>
        </p:nvSpPr>
        <p:spPr>
          <a:xfrm>
            <a:off x="596900" y="1828800"/>
            <a:ext cx="6608750" cy="2677656"/>
          </a:xfrm>
          <a:prstGeom prst="rect">
            <a:avLst/>
          </a:prstGeom>
          <a:noFill/>
        </p:spPr>
        <p:txBody>
          <a:bodyPr vert="horz" rtlCol="0">
            <a:spAutoFit/>
          </a:bodyPr>
          <a:lstStyle/>
          <a:p>
            <a:r>
              <a:rPr lang="en-US" sz="2400" smtClean="0">
                <a:solidFill>
                  <a:srgbClr val="000000"/>
                </a:solidFill>
                <a:latin typeface="Calibri - 32"/>
              </a:rPr>
              <a:t>Water waves						light waves</a:t>
            </a:r>
          </a:p>
          <a:p>
            <a:endParaRPr lang="en-US" sz="2400" smtClean="0">
              <a:solidFill>
                <a:srgbClr val="000000"/>
              </a:solidFill>
              <a:latin typeface="Calibri - 32"/>
            </a:endParaRPr>
          </a:p>
          <a:p>
            <a:endParaRPr lang="en-US" sz="2400" smtClean="0">
              <a:solidFill>
                <a:srgbClr val="000000"/>
              </a:solidFill>
              <a:latin typeface="Calibri - 32"/>
            </a:endParaRPr>
          </a:p>
          <a:p>
            <a:endParaRPr lang="en-US" sz="2400" smtClean="0">
              <a:solidFill>
                <a:srgbClr val="000000"/>
              </a:solidFill>
              <a:latin typeface="Calibri - 32"/>
            </a:endParaRPr>
          </a:p>
          <a:p>
            <a:r>
              <a:rPr lang="en-US" sz="2400" smtClean="0">
                <a:solidFill>
                  <a:srgbClr val="000000"/>
                </a:solidFill>
                <a:latin typeface="Calibri - 32"/>
              </a:rPr>
              <a:t>Sound waves 						microwaves</a:t>
            </a:r>
            <a:endParaRPr lang="en-US" sz="2400">
              <a:solidFill>
                <a:srgbClr val="000000"/>
              </a:solidFill>
              <a:latin typeface="Calibri - 32"/>
            </a:endParaRPr>
          </a:p>
        </p:txBody>
      </p:sp>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804926" y="2260346"/>
            <a:ext cx="1972691" cy="1312037"/>
          </a:xfrm>
          <a:prstGeom prst="rect">
            <a:avLst/>
          </a:prstGeom>
          <a:solidFill>
            <a:scrgbClr r="0" g="0" b="0">
              <a:alpha val="0"/>
            </a:scrgbClr>
          </a:solidFill>
        </p:spPr>
      </p:pic>
      <p:pic>
        <p:nvPicPr>
          <p:cNvPr id="6" name="Picture 5"/>
          <p:cNvPicPr>
            <a:picLocks/>
          </p:cNvPicPr>
          <p:nvPr/>
        </p:nvPicPr>
        <p:blipFill>
          <a:blip r:embed="rId5">
            <a:extLst>
              <a:ext uri="{28A0092B-C50C-407E-A947-70E740481C1C}">
                <a14:useLocalDpi xmlns:a14="http://schemas.microsoft.com/office/drawing/2010/main" val="0"/>
              </a:ext>
            </a:extLst>
          </a:blip>
          <a:stretch>
            <a:fillRect/>
          </a:stretch>
        </p:blipFill>
        <p:spPr>
          <a:xfrm>
            <a:off x="231267" y="4520819"/>
            <a:ext cx="3225800" cy="2120900"/>
          </a:xfrm>
          <a:prstGeom prst="rect">
            <a:avLst/>
          </a:prstGeom>
          <a:solidFill>
            <a:scrgbClr r="0" g="0" b="0">
              <a:alpha val="0"/>
            </a:scrgbClr>
          </a:solidFill>
        </p:spPr>
      </p:pic>
      <p:pic>
        <p:nvPicPr>
          <p:cNvPr id="7" name="Picture 6"/>
          <p:cNvPicPr>
            <a:picLocks/>
          </p:cNvPicPr>
          <p:nvPr/>
        </p:nvPicPr>
        <p:blipFill>
          <a:blip r:embed="rId6">
            <a:extLst>
              <a:ext uri="{28A0092B-C50C-407E-A947-70E740481C1C}">
                <a14:useLocalDpi xmlns:a14="http://schemas.microsoft.com/office/drawing/2010/main" val="0"/>
              </a:ext>
            </a:extLst>
          </a:blip>
          <a:stretch>
            <a:fillRect/>
          </a:stretch>
        </p:blipFill>
        <p:spPr>
          <a:xfrm>
            <a:off x="5272532" y="2389759"/>
            <a:ext cx="1504696" cy="1361313"/>
          </a:xfrm>
          <a:prstGeom prst="rect">
            <a:avLst/>
          </a:prstGeom>
          <a:solidFill>
            <a:scrgbClr r="0" g="0" b="0">
              <a:alpha val="0"/>
            </a:scrgbClr>
          </a:solidFill>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4775454" y="4523740"/>
            <a:ext cx="2844800" cy="2184400"/>
          </a:xfrm>
          <a:prstGeom prst="rect">
            <a:avLst/>
          </a:prstGeom>
          <a:solidFill>
            <a:scrgbClr r="0" g="0" b="0">
              <a:alpha val="0"/>
            </a:scrgbClr>
          </a:solidFill>
        </p:spPr>
      </p:pic>
    </p:spTree>
    <p:extLst>
      <p:ext uri="{BB962C8B-B14F-4D97-AF65-F5344CB8AC3E}">
        <p14:creationId xmlns:p14="http://schemas.microsoft.com/office/powerpoint/2010/main" val="859206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06800" y="508000"/>
            <a:ext cx="2061845" cy="630942"/>
          </a:xfrm>
          <a:prstGeom prst="rect">
            <a:avLst/>
          </a:prstGeom>
          <a:noFill/>
        </p:spPr>
        <p:txBody>
          <a:bodyPr vert="horz" rtlCol="0">
            <a:spAutoFit/>
          </a:bodyPr>
          <a:lstStyle/>
          <a:p>
            <a:pPr algn="ctr"/>
            <a:r>
              <a:rPr lang="en-US" sz="3500" smtClean="0">
                <a:solidFill>
                  <a:srgbClr val="000000"/>
                </a:solidFill>
                <a:latin typeface="Calibri - 47"/>
              </a:rPr>
              <a:t>Practice</a:t>
            </a:r>
            <a:endParaRPr lang="en-US" sz="3500">
              <a:solidFill>
                <a:srgbClr val="000000"/>
              </a:solidFill>
              <a:latin typeface="Calibri - 47"/>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905" y="1721612"/>
            <a:ext cx="9601200" cy="4483100"/>
          </a:xfrm>
          <a:prstGeom prst="rect">
            <a:avLst/>
          </a:prstGeom>
          <a:solidFill>
            <a:scrgbClr r="0" g="0" b="0">
              <a:alpha val="0"/>
            </a:scrgbClr>
          </a:solidFill>
        </p:spPr>
      </p:pic>
    </p:spTree>
    <p:extLst>
      <p:ext uri="{BB962C8B-B14F-4D97-AF65-F5344CB8AC3E}">
        <p14:creationId xmlns:p14="http://schemas.microsoft.com/office/powerpoint/2010/main" val="3030126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AFEEEE"/>
        </a:solidFill>
        <a:effectLst/>
      </p:bgPr>
    </p:bg>
    <p:spTree>
      <p:nvGrpSpPr>
        <p:cNvPr id="1" name=""/>
        <p:cNvGrpSpPr/>
        <p:nvPr/>
      </p:nvGrpSpPr>
      <p:grpSpPr>
        <a:xfrm>
          <a:off x="0" y="0"/>
          <a:ext cx="0" cy="0"/>
          <a:chOff x="0" y="0"/>
          <a:chExt cx="0" cy="0"/>
        </a:xfrm>
      </p:grpSpPr>
      <p:sp>
        <p:nvSpPr>
          <p:cNvPr id="2" name="TextBox 1"/>
          <p:cNvSpPr txBox="1"/>
          <p:nvPr/>
        </p:nvSpPr>
        <p:spPr>
          <a:xfrm>
            <a:off x="495300" y="596900"/>
            <a:ext cx="9766300" cy="923330"/>
          </a:xfrm>
          <a:prstGeom prst="rect">
            <a:avLst/>
          </a:prstGeom>
          <a:noFill/>
        </p:spPr>
        <p:txBody>
          <a:bodyPr vert="horz" rtlCol="0">
            <a:spAutoFit/>
          </a:bodyPr>
          <a:lstStyle/>
          <a:p>
            <a:r>
              <a:rPr lang="en-US" sz="5400" smtClean="0">
                <a:solidFill>
                  <a:srgbClr val="000000"/>
                </a:solidFill>
                <a:latin typeface="Narkisim - 72"/>
              </a:rPr>
              <a:t>Part 4: Wave Relationships</a:t>
            </a:r>
            <a:endParaRPr lang="en-US" sz="5400">
              <a:solidFill>
                <a:srgbClr val="000000"/>
              </a:solidFill>
              <a:latin typeface="Narkisim - 72"/>
            </a:endParaRPr>
          </a:p>
        </p:txBody>
      </p:sp>
      <p:sp>
        <p:nvSpPr>
          <p:cNvPr id="3" name="TextBox 2"/>
          <p:cNvSpPr txBox="1"/>
          <p:nvPr/>
        </p:nvSpPr>
        <p:spPr>
          <a:xfrm>
            <a:off x="571500" y="2362200"/>
            <a:ext cx="9448800" cy="923330"/>
          </a:xfrm>
          <a:prstGeom prst="rect">
            <a:avLst/>
          </a:prstGeom>
          <a:noFill/>
        </p:spPr>
        <p:txBody>
          <a:bodyPr vert="horz" rtlCol="0">
            <a:spAutoFit/>
          </a:bodyPr>
          <a:lstStyle/>
          <a:p>
            <a:r>
              <a:rPr lang="en-US" sz="2700" smtClean="0">
                <a:solidFill>
                  <a:srgbClr val="000000"/>
                </a:solidFill>
                <a:latin typeface="Narkisim - 36"/>
              </a:rPr>
              <a:t>I understand how parts of waves relate to each other, and to energy. </a:t>
            </a:r>
            <a:endParaRPr lang="en-US" sz="2700">
              <a:solidFill>
                <a:srgbClr val="000000"/>
              </a:solidFill>
              <a:latin typeface="Narkisim - 36"/>
            </a:endParaRPr>
          </a:p>
        </p:txBody>
      </p:sp>
      <p:sp>
        <p:nvSpPr>
          <p:cNvPr id="4" name="Oval 3"/>
          <p:cNvSpPr/>
          <p:nvPr/>
        </p:nvSpPr>
        <p:spPr>
          <a:xfrm>
            <a:off x="1417193" y="5887593"/>
            <a:ext cx="38100" cy="381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685800" y="3797300"/>
            <a:ext cx="8645271" cy="3216529"/>
          </a:xfrm>
          <a:prstGeom prst="rect">
            <a:avLst/>
          </a:prstGeom>
          <a:solidFill>
            <a:scrgbClr r="0" g="0" b="0">
              <a:alpha val="0"/>
            </a:scrgbClr>
          </a:solidFill>
        </p:spPr>
      </p:pic>
    </p:spTree>
    <p:extLst>
      <p:ext uri="{BB962C8B-B14F-4D97-AF65-F5344CB8AC3E}">
        <p14:creationId xmlns:p14="http://schemas.microsoft.com/office/powerpoint/2010/main" val="2584198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50800" y="647700"/>
            <a:ext cx="5289931" cy="5987669"/>
          </a:xfrm>
          <a:prstGeom prst="rect">
            <a:avLst/>
          </a:prstGeom>
          <a:solidFill>
            <a:scrgbClr r="0" g="0" b="0">
              <a:alpha val="0"/>
            </a:scrgbClr>
          </a:solidFill>
        </p:spPr>
      </p:pic>
      <p:sp>
        <p:nvSpPr>
          <p:cNvPr id="3" name="TextBox 2"/>
          <p:cNvSpPr txBox="1"/>
          <p:nvPr/>
        </p:nvSpPr>
        <p:spPr>
          <a:xfrm>
            <a:off x="5562600" y="800100"/>
            <a:ext cx="4457700" cy="3970318"/>
          </a:xfrm>
          <a:prstGeom prst="rect">
            <a:avLst/>
          </a:prstGeom>
          <a:noFill/>
        </p:spPr>
        <p:txBody>
          <a:bodyPr vert="horz" rtlCol="0">
            <a:spAutoFit/>
          </a:bodyPr>
          <a:lstStyle/>
          <a:p>
            <a:r>
              <a:rPr lang="en-US" sz="2700" smtClean="0">
                <a:solidFill>
                  <a:srgbClr val="000000"/>
                </a:solidFill>
                <a:latin typeface="Narkisim - 36"/>
              </a:rPr>
              <a:t>High amplitude means: </a:t>
            </a:r>
          </a:p>
          <a:p>
            <a:r>
              <a:rPr lang="en-US" sz="2700" smtClean="0">
                <a:solidFill>
                  <a:srgbClr val="000000"/>
                </a:solidFill>
                <a:latin typeface="Narkisim - 36"/>
              </a:rPr>
              <a:t>1. Louder sounds (if the wave is a sound wave)</a:t>
            </a:r>
          </a:p>
          <a:p>
            <a:r>
              <a:rPr lang="en-US" sz="2700" smtClean="0">
                <a:solidFill>
                  <a:srgbClr val="000000"/>
                </a:solidFill>
                <a:latin typeface="Narkisim - 36"/>
              </a:rPr>
              <a:t>2. More energy!</a:t>
            </a:r>
          </a:p>
          <a:p>
            <a:endParaRPr lang="en-US" sz="2700" smtClean="0">
              <a:solidFill>
                <a:srgbClr val="000000"/>
              </a:solidFill>
              <a:latin typeface="Narkisim - 36"/>
            </a:endParaRPr>
          </a:p>
          <a:p>
            <a:r>
              <a:rPr lang="en-US" sz="2700" smtClean="0">
                <a:solidFill>
                  <a:srgbClr val="000000"/>
                </a:solidFill>
                <a:latin typeface="Narkisim - 36"/>
              </a:rPr>
              <a:t>Low amplitude means:</a:t>
            </a:r>
          </a:p>
          <a:p>
            <a:r>
              <a:rPr lang="en-US" sz="2700" smtClean="0">
                <a:solidFill>
                  <a:srgbClr val="000000"/>
                </a:solidFill>
                <a:latin typeface="Narkisim - 36"/>
              </a:rPr>
              <a:t>1. Softer sounds (if the wave is a sound wave)</a:t>
            </a:r>
          </a:p>
          <a:p>
            <a:r>
              <a:rPr lang="en-US" sz="2700" smtClean="0">
                <a:solidFill>
                  <a:srgbClr val="000000"/>
                </a:solidFill>
                <a:latin typeface="Narkisim - 36"/>
              </a:rPr>
              <a:t>2. Less energy</a:t>
            </a:r>
            <a:endParaRPr lang="en-US" sz="2700">
              <a:solidFill>
                <a:srgbClr val="000000"/>
              </a:solidFill>
              <a:latin typeface="Narkisim - 36"/>
            </a:endParaRPr>
          </a:p>
        </p:txBody>
      </p:sp>
    </p:spTree>
    <p:extLst>
      <p:ext uri="{BB962C8B-B14F-4D97-AF65-F5344CB8AC3E}">
        <p14:creationId xmlns:p14="http://schemas.microsoft.com/office/powerpoint/2010/main" val="2506455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612900" y="152400"/>
            <a:ext cx="7138289" cy="646331"/>
          </a:xfrm>
          <a:prstGeom prst="rect">
            <a:avLst/>
          </a:prstGeom>
          <a:noFill/>
        </p:spPr>
        <p:txBody>
          <a:bodyPr vert="horz" rtlCol="0">
            <a:spAutoFit/>
          </a:bodyPr>
          <a:lstStyle/>
          <a:p>
            <a:r>
              <a:rPr lang="en-US" sz="3600" smtClean="0">
                <a:solidFill>
                  <a:srgbClr val="FF6820"/>
                </a:solidFill>
                <a:latin typeface="Perpetua Titling MT - 48"/>
              </a:rPr>
              <a:t>Measuring Loudness:</a:t>
            </a:r>
            <a:endParaRPr lang="en-US" sz="3600">
              <a:solidFill>
                <a:srgbClr val="FF6820"/>
              </a:solidFill>
              <a:latin typeface="Perpetua Titling MT - 48"/>
            </a:endParaRPr>
          </a:p>
        </p:txBody>
      </p:sp>
      <p:sp>
        <p:nvSpPr>
          <p:cNvPr id="3" name="TextBox 2"/>
          <p:cNvSpPr txBox="1"/>
          <p:nvPr/>
        </p:nvSpPr>
        <p:spPr>
          <a:xfrm>
            <a:off x="165100" y="889000"/>
            <a:ext cx="9855200" cy="1338828"/>
          </a:xfrm>
          <a:prstGeom prst="rect">
            <a:avLst/>
          </a:prstGeom>
          <a:noFill/>
        </p:spPr>
        <p:txBody>
          <a:bodyPr vert="horz" rtlCol="0">
            <a:spAutoFit/>
          </a:bodyPr>
          <a:lstStyle/>
          <a:p>
            <a:r>
              <a:rPr lang="en-US" sz="2700" smtClean="0">
                <a:solidFill>
                  <a:srgbClr val="000000"/>
                </a:solidFill>
                <a:latin typeface="Estrangelo Edessa - 36"/>
              </a:rPr>
              <a:t>Loudness is measured in a unit called a decibel (dB).</a:t>
            </a:r>
          </a:p>
          <a:p>
            <a:r>
              <a:rPr lang="en-US" sz="2700" smtClean="0">
                <a:solidFill>
                  <a:srgbClr val="000000"/>
                </a:solidFill>
                <a:latin typeface="Estrangelo Edessa - 36"/>
              </a:rPr>
              <a:t>Sounds louder than 100 dB can cause damage to your ears, especially for long periods of time. </a:t>
            </a:r>
            <a:endParaRPr lang="en-US" sz="2700">
              <a:solidFill>
                <a:srgbClr val="000000"/>
              </a:solidFill>
              <a:latin typeface="Estrangelo Edessa - 36"/>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368300" y="3213100"/>
            <a:ext cx="9432671" cy="5413629"/>
          </a:xfrm>
          <a:prstGeom prst="rect">
            <a:avLst/>
          </a:prstGeom>
          <a:solidFill>
            <a:scrgbClr r="0" g="0" b="0">
              <a:alpha val="0"/>
            </a:scrgbClr>
          </a:solidFill>
        </p:spPr>
      </p:pic>
    </p:spTree>
    <p:extLst>
      <p:ext uri="{BB962C8B-B14F-4D97-AF65-F5344CB8AC3E}">
        <p14:creationId xmlns:p14="http://schemas.microsoft.com/office/powerpoint/2010/main" val="1727380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17500" y="215900"/>
            <a:ext cx="9436100" cy="3721100"/>
          </a:xfrm>
          <a:prstGeom prst="rect">
            <a:avLst/>
          </a:prstGeom>
          <a:solidFill>
            <a:scrgbClr r="0" g="0" b="0">
              <a:alpha val="0"/>
            </a:scrgbClr>
          </a:solidFill>
        </p:spPr>
      </p:pic>
      <p:sp>
        <p:nvSpPr>
          <p:cNvPr id="3" name="TextBox 2"/>
          <p:cNvSpPr txBox="1"/>
          <p:nvPr/>
        </p:nvSpPr>
        <p:spPr>
          <a:xfrm>
            <a:off x="88900" y="4152900"/>
            <a:ext cx="4292600" cy="2169825"/>
          </a:xfrm>
          <a:prstGeom prst="rect">
            <a:avLst/>
          </a:prstGeom>
          <a:noFill/>
        </p:spPr>
        <p:txBody>
          <a:bodyPr vert="horz" rtlCol="0">
            <a:spAutoFit/>
          </a:bodyPr>
          <a:lstStyle/>
          <a:p>
            <a:r>
              <a:rPr lang="en-US" sz="2700" smtClean="0">
                <a:solidFill>
                  <a:srgbClr val="000000"/>
                </a:solidFill>
                <a:latin typeface="Narkisim - 36"/>
              </a:rPr>
              <a:t>High frequency means:</a:t>
            </a:r>
          </a:p>
          <a:p>
            <a:r>
              <a:rPr lang="en-US" sz="2700" smtClean="0">
                <a:solidFill>
                  <a:srgbClr val="000000"/>
                </a:solidFill>
                <a:latin typeface="Narkisim - 36"/>
              </a:rPr>
              <a:t>1. High pitch (if it is a sound wave)</a:t>
            </a:r>
          </a:p>
          <a:p>
            <a:r>
              <a:rPr lang="en-US" sz="2700" smtClean="0">
                <a:solidFill>
                  <a:srgbClr val="000000"/>
                </a:solidFill>
                <a:latin typeface="Narkisim - 36"/>
              </a:rPr>
              <a:t>2. Short wavelengths</a:t>
            </a:r>
          </a:p>
          <a:p>
            <a:r>
              <a:rPr lang="en-US" sz="2700" smtClean="0">
                <a:solidFill>
                  <a:srgbClr val="000000"/>
                </a:solidFill>
                <a:latin typeface="Narkisim - 36"/>
              </a:rPr>
              <a:t>3. Lots of energy</a:t>
            </a:r>
            <a:endParaRPr lang="en-US" sz="2700">
              <a:solidFill>
                <a:srgbClr val="000000"/>
              </a:solidFill>
              <a:latin typeface="Narkisim - 36"/>
            </a:endParaRPr>
          </a:p>
        </p:txBody>
      </p:sp>
      <p:sp>
        <p:nvSpPr>
          <p:cNvPr id="4" name="TextBox 3"/>
          <p:cNvSpPr txBox="1"/>
          <p:nvPr/>
        </p:nvSpPr>
        <p:spPr>
          <a:xfrm>
            <a:off x="5524500" y="4152900"/>
            <a:ext cx="4292600" cy="2169825"/>
          </a:xfrm>
          <a:prstGeom prst="rect">
            <a:avLst/>
          </a:prstGeom>
          <a:noFill/>
        </p:spPr>
        <p:txBody>
          <a:bodyPr vert="horz" rtlCol="0">
            <a:spAutoFit/>
          </a:bodyPr>
          <a:lstStyle/>
          <a:p>
            <a:r>
              <a:rPr lang="en-US" sz="2700" smtClean="0">
                <a:solidFill>
                  <a:srgbClr val="000000"/>
                </a:solidFill>
                <a:latin typeface="Narkisim - 36"/>
              </a:rPr>
              <a:t>Low frequency means:</a:t>
            </a:r>
          </a:p>
          <a:p>
            <a:r>
              <a:rPr lang="en-US" sz="2700" smtClean="0">
                <a:solidFill>
                  <a:srgbClr val="000000"/>
                </a:solidFill>
                <a:latin typeface="Narkisim - 36"/>
              </a:rPr>
              <a:t>1. Low pitch (if it is a  sound wave)</a:t>
            </a:r>
          </a:p>
          <a:p>
            <a:r>
              <a:rPr lang="en-US" sz="2700" smtClean="0">
                <a:solidFill>
                  <a:srgbClr val="000000"/>
                </a:solidFill>
                <a:latin typeface="Narkisim - 36"/>
              </a:rPr>
              <a:t>2. Long wavelengths</a:t>
            </a:r>
          </a:p>
          <a:p>
            <a:r>
              <a:rPr lang="en-US" sz="2700" smtClean="0">
                <a:solidFill>
                  <a:srgbClr val="000000"/>
                </a:solidFill>
                <a:latin typeface="Narkisim - 36"/>
              </a:rPr>
              <a:t>3. Low energy</a:t>
            </a:r>
            <a:endParaRPr lang="en-US" sz="2700">
              <a:solidFill>
                <a:srgbClr val="000000"/>
              </a:solidFill>
              <a:latin typeface="Narkisim - 36"/>
            </a:endParaRPr>
          </a:p>
        </p:txBody>
      </p:sp>
    </p:spTree>
    <p:extLst>
      <p:ext uri="{BB962C8B-B14F-4D97-AF65-F5344CB8AC3E}">
        <p14:creationId xmlns:p14="http://schemas.microsoft.com/office/powerpoint/2010/main" val="2283309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TextBox 1"/>
          <p:cNvSpPr txBox="1"/>
          <p:nvPr/>
        </p:nvSpPr>
        <p:spPr>
          <a:xfrm>
            <a:off x="0" y="12700"/>
            <a:ext cx="9906000" cy="2585323"/>
          </a:xfrm>
          <a:prstGeom prst="rect">
            <a:avLst/>
          </a:prstGeom>
          <a:noFill/>
        </p:spPr>
        <p:txBody>
          <a:bodyPr vert="horz" rtlCol="0">
            <a:spAutoFit/>
          </a:bodyPr>
          <a:lstStyle/>
          <a:p>
            <a:r>
              <a:rPr lang="en-US" sz="2700" smtClean="0">
                <a:solidFill>
                  <a:srgbClr val="000000"/>
                </a:solidFill>
                <a:latin typeface="Franklin Gothic Book - 36"/>
              </a:rPr>
              <a:t>Pitch: </a:t>
            </a:r>
          </a:p>
          <a:p>
            <a:r>
              <a:rPr lang="en-US" sz="2700" smtClean="0">
                <a:solidFill>
                  <a:srgbClr val="000000"/>
                </a:solidFill>
                <a:latin typeface="Franklin Gothic Book - 36"/>
              </a:rPr>
              <a:t>When your vocal chords stretch, they vibrate more quickly as air rushed by them. When they are relaxed, they vibrate less quickly. </a:t>
            </a:r>
          </a:p>
          <a:p>
            <a:r>
              <a:rPr lang="en-US" sz="2700" smtClean="0">
                <a:solidFill>
                  <a:srgbClr val="000000"/>
                </a:solidFill>
                <a:latin typeface="Franklin Gothic Book - 36"/>
              </a:rPr>
              <a:t>The more quickly they vibrate, the higher pitch they produce. The more slowly they vibrate, the lower pitch they produce. </a:t>
            </a:r>
            <a:endParaRPr lang="en-US" sz="2700">
              <a:solidFill>
                <a:srgbClr val="000000"/>
              </a:solidFill>
              <a:latin typeface="Franklin Gothic Book - 36"/>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3886200" y="4533900"/>
            <a:ext cx="5105400" cy="3073400"/>
          </a:xfrm>
          <a:prstGeom prst="rect">
            <a:avLst/>
          </a:prstGeom>
          <a:solidFill>
            <a:scrgbClr r="0" g="0" b="0">
              <a:alpha val="0"/>
            </a:scrgbClr>
          </a:solidFill>
        </p:spPr>
      </p:pic>
    </p:spTree>
    <p:extLst>
      <p:ext uri="{BB962C8B-B14F-4D97-AF65-F5344CB8AC3E}">
        <p14:creationId xmlns:p14="http://schemas.microsoft.com/office/powerpoint/2010/main" val="202212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028700" y="88900"/>
            <a:ext cx="8341233" cy="4650867"/>
          </a:xfrm>
          <a:prstGeom prst="rect">
            <a:avLst/>
          </a:prstGeom>
          <a:solidFill>
            <a:scrgbClr r="0" g="0" b="0">
              <a:alpha val="0"/>
            </a:scrgbClr>
          </a:solidFill>
        </p:spPr>
      </p:pic>
      <p:sp>
        <p:nvSpPr>
          <p:cNvPr id="3" name="TextBox 2"/>
          <p:cNvSpPr txBox="1"/>
          <p:nvPr/>
        </p:nvSpPr>
        <p:spPr>
          <a:xfrm>
            <a:off x="165100" y="4851400"/>
            <a:ext cx="8978900" cy="1754326"/>
          </a:xfrm>
          <a:prstGeom prst="rect">
            <a:avLst/>
          </a:prstGeom>
          <a:noFill/>
        </p:spPr>
        <p:txBody>
          <a:bodyPr vert="horz" rtlCol="0">
            <a:spAutoFit/>
          </a:bodyPr>
          <a:lstStyle/>
          <a:p>
            <a:pPr algn="ctr"/>
            <a:r>
              <a:rPr lang="en-US" sz="2700" smtClean="0">
                <a:solidFill>
                  <a:srgbClr val="000000"/>
                </a:solidFill>
                <a:latin typeface="Narkisim - 36"/>
              </a:rPr>
              <a:t>Long wavelength means: </a:t>
            </a:r>
          </a:p>
          <a:p>
            <a:pPr algn="ctr"/>
            <a:r>
              <a:rPr lang="en-US" sz="2700" smtClean="0">
                <a:solidFill>
                  <a:srgbClr val="000000"/>
                </a:solidFill>
                <a:latin typeface="Narkisim - 36"/>
              </a:rPr>
              <a:t>1. Low energy     2. Low frequency    </a:t>
            </a:r>
          </a:p>
          <a:p>
            <a:pPr algn="ctr"/>
            <a:r>
              <a:rPr lang="en-US" sz="2700" smtClean="0">
                <a:solidFill>
                  <a:srgbClr val="000000"/>
                </a:solidFill>
                <a:latin typeface="Narkisim - 36"/>
              </a:rPr>
              <a:t>Short wavelength means:</a:t>
            </a:r>
          </a:p>
          <a:p>
            <a:pPr algn="ctr"/>
            <a:r>
              <a:rPr lang="en-US" sz="2700" smtClean="0">
                <a:solidFill>
                  <a:srgbClr val="000000"/>
                </a:solidFill>
                <a:latin typeface="Narkisim - 36"/>
              </a:rPr>
              <a:t>1. High energy    2. High frequency </a:t>
            </a:r>
            <a:endParaRPr lang="en-US" sz="2700">
              <a:solidFill>
                <a:srgbClr val="000000"/>
              </a:solidFill>
              <a:latin typeface="Narkisim - 36"/>
            </a:endParaRPr>
          </a:p>
        </p:txBody>
      </p:sp>
    </p:spTree>
    <p:extLst>
      <p:ext uri="{BB962C8B-B14F-4D97-AF65-F5344CB8AC3E}">
        <p14:creationId xmlns:p14="http://schemas.microsoft.com/office/powerpoint/2010/main" val="757252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6E6FA"/>
        </a:solidFill>
        <a:effectLst/>
      </p:bgPr>
    </p:bg>
    <p:spTree>
      <p:nvGrpSpPr>
        <p:cNvPr id="1" name=""/>
        <p:cNvGrpSpPr/>
        <p:nvPr/>
      </p:nvGrpSpPr>
      <p:grpSpPr>
        <a:xfrm>
          <a:off x="0" y="0"/>
          <a:ext cx="0" cy="0"/>
          <a:chOff x="0" y="0"/>
          <a:chExt cx="0" cy="0"/>
        </a:xfrm>
      </p:grpSpPr>
      <p:sp>
        <p:nvSpPr>
          <p:cNvPr id="2" name="TextBox 1"/>
          <p:cNvSpPr txBox="1"/>
          <p:nvPr/>
        </p:nvSpPr>
        <p:spPr>
          <a:xfrm>
            <a:off x="2336800" y="127000"/>
            <a:ext cx="5911876" cy="507831"/>
          </a:xfrm>
          <a:prstGeom prst="rect">
            <a:avLst/>
          </a:prstGeom>
          <a:noFill/>
        </p:spPr>
        <p:txBody>
          <a:bodyPr vert="horz" rtlCol="0">
            <a:spAutoFit/>
          </a:bodyPr>
          <a:lstStyle/>
          <a:p>
            <a:r>
              <a:rPr lang="en-US" sz="2700" smtClean="0">
                <a:solidFill>
                  <a:srgbClr val="000000"/>
                </a:solidFill>
                <a:latin typeface="Narkisim - 36"/>
              </a:rPr>
              <a:t>Do the mediums matter??? YES!</a:t>
            </a:r>
            <a:endParaRPr lang="en-US" sz="2700">
              <a:solidFill>
                <a:srgbClr val="000000"/>
              </a:solidFill>
              <a:latin typeface="Narkisim - 36"/>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90500" y="723900"/>
            <a:ext cx="4655185" cy="3472815"/>
          </a:xfrm>
          <a:prstGeom prst="rect">
            <a:avLst/>
          </a:prstGeom>
          <a:solidFill>
            <a:scrgbClr r="0" g="0" b="0">
              <a:alpha val="0"/>
            </a:scrgbClr>
          </a:solidFill>
        </p:spPr>
      </p:pic>
      <p:sp>
        <p:nvSpPr>
          <p:cNvPr id="4" name="TextBox 3"/>
          <p:cNvSpPr txBox="1"/>
          <p:nvPr/>
        </p:nvSpPr>
        <p:spPr>
          <a:xfrm>
            <a:off x="4940300" y="1308100"/>
            <a:ext cx="5156200" cy="1754326"/>
          </a:xfrm>
          <a:prstGeom prst="rect">
            <a:avLst/>
          </a:prstGeom>
          <a:noFill/>
        </p:spPr>
        <p:txBody>
          <a:bodyPr vert="horz" rtlCol="0">
            <a:spAutoFit/>
          </a:bodyPr>
          <a:lstStyle/>
          <a:p>
            <a:r>
              <a:rPr lang="en-US" sz="2700" smtClean="0">
                <a:solidFill>
                  <a:srgbClr val="000000"/>
                </a:solidFill>
                <a:latin typeface="Narkisim - 36"/>
              </a:rPr>
              <a:t>In mechanical waves, they travel fastest through solids, then liquids, and slowest through gases. </a:t>
            </a:r>
            <a:endParaRPr lang="en-US" sz="2700">
              <a:solidFill>
                <a:srgbClr val="000000"/>
              </a:solidFill>
              <a:latin typeface="Narkisim - 36"/>
            </a:endParaRPr>
          </a:p>
        </p:txBody>
      </p:sp>
      <p:sp>
        <p:nvSpPr>
          <p:cNvPr id="5" name="TextBox 4"/>
          <p:cNvSpPr txBox="1"/>
          <p:nvPr/>
        </p:nvSpPr>
        <p:spPr>
          <a:xfrm>
            <a:off x="63500" y="4330700"/>
            <a:ext cx="5994400" cy="3000821"/>
          </a:xfrm>
          <a:prstGeom prst="rect">
            <a:avLst/>
          </a:prstGeom>
          <a:noFill/>
        </p:spPr>
        <p:txBody>
          <a:bodyPr vert="horz" rtlCol="0">
            <a:spAutoFit/>
          </a:bodyPr>
          <a:lstStyle/>
          <a:p>
            <a:r>
              <a:rPr lang="en-US" sz="2700" smtClean="0">
                <a:solidFill>
                  <a:srgbClr val="000000"/>
                </a:solidFill>
                <a:latin typeface="Narkisim - 36"/>
              </a:rPr>
              <a:t>However, in electromagnetic waves, because they do not need a medium to travel, they prefer to not have all those particles in their way! They travel the fastest through gases, then liquids, and the slowest through solids. </a:t>
            </a:r>
            <a:endParaRPr lang="en-US" sz="2700">
              <a:solidFill>
                <a:srgbClr val="000000"/>
              </a:solidFill>
              <a:latin typeface="Narkisim - 36"/>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969000" y="4343400"/>
            <a:ext cx="4330446" cy="1702054"/>
          </a:xfrm>
          <a:prstGeom prst="rect">
            <a:avLst/>
          </a:prstGeom>
          <a:solidFill>
            <a:scrgbClr r="0" g="0" b="0">
              <a:alpha val="0"/>
            </a:scrgbClr>
          </a:solidFill>
        </p:spPr>
      </p:pic>
    </p:spTree>
    <p:extLst>
      <p:ext uri="{BB962C8B-B14F-4D97-AF65-F5344CB8AC3E}">
        <p14:creationId xmlns:p14="http://schemas.microsoft.com/office/powerpoint/2010/main" val="28262094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8838B"/>
        </a:solidFill>
        <a:effectLst/>
      </p:bgPr>
    </p:bg>
    <p:spTree>
      <p:nvGrpSpPr>
        <p:cNvPr id="1" name=""/>
        <p:cNvGrpSpPr/>
        <p:nvPr/>
      </p:nvGrpSpPr>
      <p:grpSpPr>
        <a:xfrm>
          <a:off x="0" y="0"/>
          <a:ext cx="0" cy="0"/>
          <a:chOff x="0" y="0"/>
          <a:chExt cx="0" cy="0"/>
        </a:xfrm>
      </p:grpSpPr>
      <p:sp>
        <p:nvSpPr>
          <p:cNvPr id="2" name="TextBox 1"/>
          <p:cNvSpPr txBox="1"/>
          <p:nvPr/>
        </p:nvSpPr>
        <p:spPr>
          <a:xfrm>
            <a:off x="749300" y="1981200"/>
            <a:ext cx="8864600" cy="1754326"/>
          </a:xfrm>
          <a:prstGeom prst="rect">
            <a:avLst/>
          </a:prstGeom>
          <a:noFill/>
        </p:spPr>
        <p:txBody>
          <a:bodyPr vert="horz" rtlCol="0">
            <a:spAutoFit/>
          </a:bodyPr>
          <a:lstStyle/>
          <a:p>
            <a:pPr algn="ctr"/>
            <a:r>
              <a:rPr lang="en-US" sz="5400" smtClean="0">
                <a:solidFill>
                  <a:srgbClr val="FFFFFF"/>
                </a:solidFill>
                <a:latin typeface="Narkisim - 72"/>
              </a:rPr>
              <a:t>Part 5: Practice Questions/Assessment</a:t>
            </a:r>
            <a:endParaRPr lang="en-US" sz="5400">
              <a:solidFill>
                <a:srgbClr val="FFFFFF"/>
              </a:solidFill>
              <a:latin typeface="Narkisim - 72"/>
            </a:endParaRPr>
          </a:p>
        </p:txBody>
      </p:sp>
    </p:spTree>
    <p:extLst>
      <p:ext uri="{BB962C8B-B14F-4D97-AF65-F5344CB8AC3E}">
        <p14:creationId xmlns:p14="http://schemas.microsoft.com/office/powerpoint/2010/main" val="27003727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5400" y="63500"/>
            <a:ext cx="10163429" cy="2168271"/>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50800" y="3543300"/>
            <a:ext cx="10160000" cy="3007487"/>
          </a:xfrm>
          <a:prstGeom prst="rect">
            <a:avLst/>
          </a:prstGeom>
          <a:solidFill>
            <a:scrgbClr r="0" g="0" b="0">
              <a:alpha val="0"/>
            </a:scrgbClr>
          </a:solidFill>
        </p:spPr>
      </p:pic>
    </p:spTree>
    <p:extLst>
      <p:ext uri="{BB962C8B-B14F-4D97-AF65-F5344CB8AC3E}">
        <p14:creationId xmlns:p14="http://schemas.microsoft.com/office/powerpoint/2010/main" val="404821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457200" y="561594"/>
            <a:ext cx="8229600" cy="5854700"/>
          </a:xfrm>
          <a:prstGeom prst="rect">
            <a:avLst/>
          </a:prstGeom>
          <a:solidFill>
            <a:scrgbClr r="0" g="0" b="0">
              <a:alpha val="0"/>
            </a:scrgbClr>
          </a:solidFill>
        </p:spPr>
      </p:pic>
      <p:sp>
        <p:nvSpPr>
          <p:cNvPr id="3" name="TextBox 2"/>
          <p:cNvSpPr txBox="1"/>
          <p:nvPr/>
        </p:nvSpPr>
        <p:spPr>
          <a:xfrm>
            <a:off x="482600" y="609600"/>
            <a:ext cx="6663512" cy="4708981"/>
          </a:xfrm>
          <a:prstGeom prst="rect">
            <a:avLst/>
          </a:prstGeom>
          <a:noFill/>
        </p:spPr>
        <p:txBody>
          <a:bodyPr vert="horz" rtlCol="0">
            <a:spAutoFit/>
          </a:bodyPr>
          <a:lstStyle/>
          <a:p>
            <a:r>
              <a:rPr lang="en-US" sz="2500" smtClean="0">
                <a:solidFill>
                  <a:srgbClr val="000000"/>
                </a:solidFill>
                <a:latin typeface="Calibri - 34"/>
              </a:rPr>
              <a:t>Radio waves					X ray waves</a:t>
            </a:r>
          </a:p>
          <a:p>
            <a:endParaRPr lang="en-US" sz="2500" smtClean="0">
              <a:solidFill>
                <a:srgbClr val="000000"/>
              </a:solidFill>
              <a:latin typeface="Calibri - 34"/>
            </a:endParaRPr>
          </a:p>
          <a:p>
            <a:endParaRPr lang="en-US" sz="2500" smtClean="0">
              <a:solidFill>
                <a:srgbClr val="000000"/>
              </a:solidFill>
              <a:latin typeface="Calibri - 34"/>
            </a:endParaRPr>
          </a:p>
          <a:p>
            <a:endParaRPr lang="en-US" sz="2500" smtClean="0">
              <a:solidFill>
                <a:srgbClr val="000000"/>
              </a:solidFill>
              <a:latin typeface="Calibri - 34"/>
            </a:endParaRPr>
          </a:p>
          <a:p>
            <a:endParaRPr lang="en-US" sz="2500" smtClean="0">
              <a:solidFill>
                <a:srgbClr val="000000"/>
              </a:solidFill>
              <a:latin typeface="Calibri - 34"/>
            </a:endParaRPr>
          </a:p>
          <a:p>
            <a:r>
              <a:rPr lang="en-US" sz="2500" smtClean="0">
                <a:solidFill>
                  <a:srgbClr val="000000"/>
                </a:solidFill>
                <a:latin typeface="Calibri - 34"/>
              </a:rPr>
              <a:t>Ultraviolet waves		    seismic waves</a:t>
            </a:r>
          </a:p>
          <a:p>
            <a:endParaRPr lang="en-US" sz="2500" smtClean="0">
              <a:solidFill>
                <a:srgbClr val="000000"/>
              </a:solidFill>
              <a:latin typeface="Calibri - 34"/>
            </a:endParaRPr>
          </a:p>
          <a:p>
            <a:endParaRPr lang="en-US" sz="2500" smtClean="0">
              <a:solidFill>
                <a:srgbClr val="000000"/>
              </a:solidFill>
              <a:latin typeface="Calibri - 34"/>
            </a:endParaRPr>
          </a:p>
          <a:p>
            <a:endParaRPr lang="en-US" sz="2500" smtClean="0">
              <a:solidFill>
                <a:srgbClr val="000000"/>
              </a:solidFill>
              <a:latin typeface="Calibri - 34"/>
            </a:endParaRPr>
          </a:p>
          <a:p>
            <a:endParaRPr lang="en-US" sz="2500" smtClean="0">
              <a:solidFill>
                <a:srgbClr val="000000"/>
              </a:solidFill>
              <a:latin typeface="Calibri - 34"/>
            </a:endParaRPr>
          </a:p>
          <a:p>
            <a:endParaRPr lang="en-US" sz="2500">
              <a:solidFill>
                <a:srgbClr val="000000"/>
              </a:solidFill>
              <a:latin typeface="Calibri - 34"/>
            </a:endParaRPr>
          </a:p>
        </p:txBody>
      </p:sp>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458597" y="1164463"/>
            <a:ext cx="2768600" cy="1638300"/>
          </a:xfrm>
          <a:prstGeom prst="rect">
            <a:avLst/>
          </a:prstGeom>
          <a:solidFill>
            <a:scrgbClr r="0" g="0" b="0">
              <a:alpha val="0"/>
            </a:scrgbClr>
          </a:solidFill>
        </p:spPr>
      </p:pic>
      <p:pic>
        <p:nvPicPr>
          <p:cNvPr id="5" name="Picture 4"/>
          <p:cNvPicPr>
            <a:picLocks/>
          </p:cNvPicPr>
          <p:nvPr/>
        </p:nvPicPr>
        <p:blipFill>
          <a:blip r:embed="rId5">
            <a:extLst>
              <a:ext uri="{28A0092B-C50C-407E-A947-70E740481C1C}">
                <a14:useLocalDpi xmlns:a14="http://schemas.microsoft.com/office/drawing/2010/main" val="0"/>
              </a:ext>
            </a:extLst>
          </a:blip>
          <a:stretch>
            <a:fillRect/>
          </a:stretch>
        </p:blipFill>
        <p:spPr>
          <a:xfrm>
            <a:off x="5053838" y="1165860"/>
            <a:ext cx="1866900" cy="2235200"/>
          </a:xfrm>
          <a:prstGeom prst="rect">
            <a:avLst/>
          </a:prstGeom>
          <a:solidFill>
            <a:scrgbClr r="0" g="0" b="0">
              <a:alpha val="0"/>
            </a:scrgbClr>
          </a:solidFill>
        </p:spPr>
      </p:pic>
      <p:pic>
        <p:nvPicPr>
          <p:cNvPr id="6" name="Picture 5"/>
          <p:cNvPicPr>
            <a:picLocks/>
          </p:cNvPicPr>
          <p:nvPr/>
        </p:nvPicPr>
        <p:blipFill>
          <a:blip r:embed="rId6">
            <a:extLst>
              <a:ext uri="{28A0092B-C50C-407E-A947-70E740481C1C}">
                <a14:useLocalDpi xmlns:a14="http://schemas.microsoft.com/office/drawing/2010/main" val="0"/>
              </a:ext>
            </a:extLst>
          </a:blip>
          <a:stretch>
            <a:fillRect/>
          </a:stretch>
        </p:blipFill>
        <p:spPr>
          <a:xfrm>
            <a:off x="683260" y="4049776"/>
            <a:ext cx="3022600" cy="2806700"/>
          </a:xfrm>
          <a:prstGeom prst="rect">
            <a:avLst/>
          </a:prstGeom>
          <a:solidFill>
            <a:scrgbClr r="0" g="0" b="0">
              <a:alpha val="0"/>
            </a:scrgbClr>
          </a:solidFill>
        </p:spPr>
      </p:pic>
      <p:pic>
        <p:nvPicPr>
          <p:cNvPr id="7" name="Picture 6"/>
          <p:cNvPicPr>
            <a:picLocks/>
          </p:cNvPicPr>
          <p:nvPr/>
        </p:nvPicPr>
        <p:blipFill>
          <a:blip r:embed="rId7">
            <a:extLst>
              <a:ext uri="{28A0092B-C50C-407E-A947-70E740481C1C}">
                <a14:useLocalDpi xmlns:a14="http://schemas.microsoft.com/office/drawing/2010/main" val="0"/>
              </a:ext>
            </a:extLst>
          </a:blip>
          <a:stretch>
            <a:fillRect/>
          </a:stretch>
        </p:blipFill>
        <p:spPr>
          <a:xfrm>
            <a:off x="4378071" y="4049776"/>
            <a:ext cx="3263900" cy="2451100"/>
          </a:xfrm>
          <a:prstGeom prst="rect">
            <a:avLst/>
          </a:prstGeom>
          <a:solidFill>
            <a:scrgbClr r="0" g="0" b="0">
              <a:alpha val="0"/>
            </a:scrgbClr>
          </a:solidFill>
        </p:spPr>
      </p:pic>
    </p:spTree>
    <p:extLst>
      <p:ext uri="{BB962C8B-B14F-4D97-AF65-F5344CB8AC3E}">
        <p14:creationId xmlns:p14="http://schemas.microsoft.com/office/powerpoint/2010/main" val="19875659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5400" y="63500"/>
            <a:ext cx="10163429" cy="2168271"/>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50800" y="3543300"/>
            <a:ext cx="10160000" cy="3007487"/>
          </a:xfrm>
          <a:prstGeom prst="rect">
            <a:avLst/>
          </a:prstGeom>
          <a:solidFill>
            <a:scrgbClr r="0" g="0" b="0">
              <a:alpha val="0"/>
            </a:scrgbClr>
          </a:solidFill>
        </p:spPr>
      </p:pic>
      <p:sp>
        <p:nvSpPr>
          <p:cNvPr id="4" name="Oval 3"/>
          <p:cNvSpPr/>
          <p:nvPr/>
        </p:nvSpPr>
        <p:spPr>
          <a:xfrm>
            <a:off x="6243066" y="959866"/>
            <a:ext cx="366268" cy="366268"/>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67400" y="1498600"/>
            <a:ext cx="489763" cy="923330"/>
          </a:xfrm>
          <a:prstGeom prst="rect">
            <a:avLst/>
          </a:prstGeom>
          <a:noFill/>
        </p:spPr>
        <p:txBody>
          <a:bodyPr vert="horz" rtlCol="0">
            <a:spAutoFit/>
          </a:bodyPr>
          <a:lstStyle/>
          <a:p>
            <a:r>
              <a:rPr lang="en-US" sz="2700" smtClean="0">
                <a:solidFill>
                  <a:srgbClr val="000000"/>
                </a:solidFill>
                <a:latin typeface="Narkisim - 36"/>
              </a:rPr>
              <a:t> </a:t>
            </a:r>
            <a:r>
              <a:rPr lang="en-US" sz="2700" smtClean="0">
                <a:solidFill>
                  <a:srgbClr val="FF0000"/>
                </a:solidFill>
                <a:latin typeface="Narkisim - 36"/>
              </a:rPr>
              <a:t>B</a:t>
            </a:r>
            <a:endParaRPr lang="en-US" sz="2700">
              <a:solidFill>
                <a:srgbClr val="FF0000"/>
              </a:solidFill>
              <a:latin typeface="Narkisim - 36"/>
            </a:endParaRPr>
          </a:p>
        </p:txBody>
      </p:sp>
      <p:sp>
        <p:nvSpPr>
          <p:cNvPr id="6" name="TextBox 5"/>
          <p:cNvSpPr txBox="1"/>
          <p:nvPr/>
        </p:nvSpPr>
        <p:spPr>
          <a:xfrm>
            <a:off x="6477000" y="4787900"/>
            <a:ext cx="303936" cy="338554"/>
          </a:xfrm>
          <a:prstGeom prst="rect">
            <a:avLst/>
          </a:prstGeom>
          <a:noFill/>
        </p:spPr>
        <p:txBody>
          <a:bodyPr vert="horz" rtlCol="0">
            <a:spAutoFit/>
          </a:bodyPr>
          <a:lstStyle/>
          <a:p>
            <a:r>
              <a:rPr lang="en-US" sz="1600" smtClean="0">
                <a:solidFill>
                  <a:srgbClr val="FF0000"/>
                </a:solidFill>
                <a:latin typeface="Narkisim - 22"/>
              </a:rPr>
              <a:t>D</a:t>
            </a:r>
            <a:endParaRPr lang="en-US" sz="1600">
              <a:solidFill>
                <a:srgbClr val="FF0000"/>
              </a:solidFill>
              <a:latin typeface="Narkisim - 22"/>
            </a:endParaRPr>
          </a:p>
        </p:txBody>
      </p:sp>
      <p:sp>
        <p:nvSpPr>
          <p:cNvPr id="7" name="TextBox 6"/>
          <p:cNvSpPr txBox="1"/>
          <p:nvPr/>
        </p:nvSpPr>
        <p:spPr>
          <a:xfrm>
            <a:off x="4787900" y="5092700"/>
            <a:ext cx="303936" cy="338554"/>
          </a:xfrm>
          <a:prstGeom prst="rect">
            <a:avLst/>
          </a:prstGeom>
          <a:noFill/>
        </p:spPr>
        <p:txBody>
          <a:bodyPr vert="horz" rtlCol="0">
            <a:spAutoFit/>
          </a:bodyPr>
          <a:lstStyle/>
          <a:p>
            <a:r>
              <a:rPr lang="en-US" sz="1600" smtClean="0">
                <a:solidFill>
                  <a:srgbClr val="FF0000"/>
                </a:solidFill>
                <a:latin typeface="Narkisim - 22"/>
              </a:rPr>
              <a:t>D</a:t>
            </a:r>
            <a:endParaRPr lang="en-US" sz="1600">
              <a:solidFill>
                <a:srgbClr val="FF0000"/>
              </a:solidFill>
              <a:latin typeface="Narkisim - 22"/>
            </a:endParaRPr>
          </a:p>
        </p:txBody>
      </p:sp>
      <p:sp>
        <p:nvSpPr>
          <p:cNvPr id="8" name="TextBox 7"/>
          <p:cNvSpPr txBox="1"/>
          <p:nvPr/>
        </p:nvSpPr>
        <p:spPr>
          <a:xfrm>
            <a:off x="5283200" y="5422900"/>
            <a:ext cx="303936" cy="338554"/>
          </a:xfrm>
          <a:prstGeom prst="rect">
            <a:avLst/>
          </a:prstGeom>
          <a:noFill/>
        </p:spPr>
        <p:txBody>
          <a:bodyPr vert="horz" rtlCol="0">
            <a:spAutoFit/>
          </a:bodyPr>
          <a:lstStyle/>
          <a:p>
            <a:r>
              <a:rPr lang="en-US" sz="1600" smtClean="0">
                <a:solidFill>
                  <a:srgbClr val="FF0000"/>
                </a:solidFill>
                <a:latin typeface="Narkisim - 22"/>
              </a:rPr>
              <a:t>D</a:t>
            </a:r>
            <a:endParaRPr lang="en-US" sz="1600">
              <a:solidFill>
                <a:srgbClr val="FF0000"/>
              </a:solidFill>
              <a:latin typeface="Narkisim - 22"/>
            </a:endParaRPr>
          </a:p>
        </p:txBody>
      </p:sp>
      <p:sp>
        <p:nvSpPr>
          <p:cNvPr id="9" name="TextBox 8"/>
          <p:cNvSpPr txBox="1"/>
          <p:nvPr/>
        </p:nvSpPr>
        <p:spPr>
          <a:xfrm>
            <a:off x="5283200" y="5740400"/>
            <a:ext cx="635000" cy="338554"/>
          </a:xfrm>
          <a:prstGeom prst="rect">
            <a:avLst/>
          </a:prstGeom>
          <a:noFill/>
        </p:spPr>
        <p:txBody>
          <a:bodyPr vert="horz" rtlCol="0">
            <a:spAutoFit/>
          </a:bodyPr>
          <a:lstStyle/>
          <a:p>
            <a:r>
              <a:rPr lang="en-US" sz="1600" smtClean="0">
                <a:solidFill>
                  <a:srgbClr val="FF0000"/>
                </a:solidFill>
                <a:latin typeface="Narkisim - 22"/>
              </a:rPr>
              <a:t>No</a:t>
            </a:r>
            <a:endParaRPr lang="en-US" sz="1600">
              <a:solidFill>
                <a:srgbClr val="FF0000"/>
              </a:solidFill>
              <a:latin typeface="Narkisim - 22"/>
            </a:endParaRPr>
          </a:p>
        </p:txBody>
      </p:sp>
      <p:sp>
        <p:nvSpPr>
          <p:cNvPr id="10" name="TextBox 9"/>
          <p:cNvSpPr txBox="1"/>
          <p:nvPr/>
        </p:nvSpPr>
        <p:spPr>
          <a:xfrm>
            <a:off x="4978400" y="6057900"/>
            <a:ext cx="635000" cy="338554"/>
          </a:xfrm>
          <a:prstGeom prst="rect">
            <a:avLst/>
          </a:prstGeom>
          <a:noFill/>
        </p:spPr>
        <p:txBody>
          <a:bodyPr vert="horz" rtlCol="0">
            <a:spAutoFit/>
          </a:bodyPr>
          <a:lstStyle/>
          <a:p>
            <a:r>
              <a:rPr lang="en-US" sz="1600" smtClean="0">
                <a:solidFill>
                  <a:srgbClr val="FF0000"/>
                </a:solidFill>
                <a:latin typeface="Narkisim - 22"/>
              </a:rPr>
              <a:t>No</a:t>
            </a:r>
            <a:endParaRPr lang="en-US" sz="1600">
              <a:solidFill>
                <a:srgbClr val="FF0000"/>
              </a:solidFill>
              <a:latin typeface="Narkisim - 22"/>
            </a:endParaRPr>
          </a:p>
        </p:txBody>
      </p:sp>
    </p:spTree>
    <p:extLst>
      <p:ext uri="{BB962C8B-B14F-4D97-AF65-F5344CB8AC3E}">
        <p14:creationId xmlns:p14="http://schemas.microsoft.com/office/powerpoint/2010/main" val="41660937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76200" y="101600"/>
            <a:ext cx="10160000" cy="1956943"/>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63500" y="2692400"/>
            <a:ext cx="10160000" cy="4178173"/>
          </a:xfrm>
          <a:prstGeom prst="rect">
            <a:avLst/>
          </a:prstGeom>
          <a:solidFill>
            <a:scrgbClr r="0" g="0" b="0">
              <a:alpha val="0"/>
            </a:scrgbClr>
          </a:solidFill>
        </p:spPr>
      </p:pic>
    </p:spTree>
    <p:extLst>
      <p:ext uri="{BB962C8B-B14F-4D97-AF65-F5344CB8AC3E}">
        <p14:creationId xmlns:p14="http://schemas.microsoft.com/office/powerpoint/2010/main" val="3549141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14300" y="114300"/>
            <a:ext cx="10160000" cy="1956943"/>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63500" y="2692400"/>
            <a:ext cx="10160000" cy="4178173"/>
          </a:xfrm>
          <a:prstGeom prst="rect">
            <a:avLst/>
          </a:prstGeom>
          <a:solidFill>
            <a:scrgbClr r="0" g="0" b="0">
              <a:alpha val="0"/>
            </a:scrgbClr>
          </a:solidFill>
        </p:spPr>
      </p:pic>
      <p:sp>
        <p:nvSpPr>
          <p:cNvPr id="4" name="TextBox 3"/>
          <p:cNvSpPr txBox="1"/>
          <p:nvPr/>
        </p:nvSpPr>
        <p:spPr>
          <a:xfrm>
            <a:off x="8470900" y="431800"/>
            <a:ext cx="257429" cy="338554"/>
          </a:xfrm>
          <a:prstGeom prst="rect">
            <a:avLst/>
          </a:prstGeom>
          <a:noFill/>
        </p:spPr>
        <p:txBody>
          <a:bodyPr vert="horz" rtlCol="0">
            <a:spAutoFit/>
          </a:bodyPr>
          <a:lstStyle/>
          <a:p>
            <a:r>
              <a:rPr lang="en-US" sz="1600" smtClean="0">
                <a:solidFill>
                  <a:srgbClr val="FF0000"/>
                </a:solidFill>
                <a:latin typeface="Narkisim - 22"/>
              </a:rPr>
              <a:t>F</a:t>
            </a:r>
            <a:endParaRPr lang="en-US" sz="1600">
              <a:solidFill>
                <a:srgbClr val="FF0000"/>
              </a:solidFill>
              <a:latin typeface="Narkisim - 22"/>
            </a:endParaRPr>
          </a:p>
        </p:txBody>
      </p:sp>
      <p:sp>
        <p:nvSpPr>
          <p:cNvPr id="5" name="TextBox 4"/>
          <p:cNvSpPr txBox="1"/>
          <p:nvPr/>
        </p:nvSpPr>
        <p:spPr>
          <a:xfrm>
            <a:off x="7708900" y="749300"/>
            <a:ext cx="257429" cy="307777"/>
          </a:xfrm>
          <a:prstGeom prst="rect">
            <a:avLst/>
          </a:prstGeom>
          <a:noFill/>
        </p:spPr>
        <p:txBody>
          <a:bodyPr vert="horz" rtlCol="0">
            <a:spAutoFit/>
          </a:bodyPr>
          <a:lstStyle/>
          <a:p>
            <a:r>
              <a:rPr lang="en-US" sz="1400" smtClean="0">
                <a:solidFill>
                  <a:srgbClr val="FF0000"/>
                </a:solidFill>
                <a:latin typeface="Narkisim - 18"/>
              </a:rPr>
              <a:t>F</a:t>
            </a:r>
            <a:endParaRPr lang="en-US" sz="1400">
              <a:solidFill>
                <a:srgbClr val="FF0000"/>
              </a:solidFill>
              <a:latin typeface="Narkisim - 18"/>
            </a:endParaRPr>
          </a:p>
        </p:txBody>
      </p:sp>
      <p:sp>
        <p:nvSpPr>
          <p:cNvPr id="6" name="TextBox 5"/>
          <p:cNvSpPr txBox="1"/>
          <p:nvPr/>
        </p:nvSpPr>
        <p:spPr>
          <a:xfrm>
            <a:off x="9296400" y="1054100"/>
            <a:ext cx="257429" cy="307777"/>
          </a:xfrm>
          <a:prstGeom prst="rect">
            <a:avLst/>
          </a:prstGeom>
          <a:noFill/>
        </p:spPr>
        <p:txBody>
          <a:bodyPr vert="horz" rtlCol="0">
            <a:spAutoFit/>
          </a:bodyPr>
          <a:lstStyle/>
          <a:p>
            <a:r>
              <a:rPr lang="en-US" sz="1400" smtClean="0">
                <a:solidFill>
                  <a:srgbClr val="FF0000"/>
                </a:solidFill>
                <a:latin typeface="Narkisim - 18"/>
              </a:rPr>
              <a:t>E</a:t>
            </a:r>
            <a:endParaRPr lang="en-US" sz="1400">
              <a:solidFill>
                <a:srgbClr val="FF0000"/>
              </a:solidFill>
              <a:latin typeface="Narkisim - 18"/>
            </a:endParaRPr>
          </a:p>
        </p:txBody>
      </p:sp>
      <p:sp>
        <p:nvSpPr>
          <p:cNvPr id="7" name="TextBox 6"/>
          <p:cNvSpPr txBox="1"/>
          <p:nvPr/>
        </p:nvSpPr>
        <p:spPr>
          <a:xfrm>
            <a:off x="7835900" y="1409700"/>
            <a:ext cx="257429" cy="307777"/>
          </a:xfrm>
          <a:prstGeom prst="rect">
            <a:avLst/>
          </a:prstGeom>
          <a:noFill/>
        </p:spPr>
        <p:txBody>
          <a:bodyPr vert="horz" rtlCol="0">
            <a:spAutoFit/>
          </a:bodyPr>
          <a:lstStyle/>
          <a:p>
            <a:r>
              <a:rPr lang="en-US" sz="1400" smtClean="0">
                <a:solidFill>
                  <a:srgbClr val="FF0000"/>
                </a:solidFill>
                <a:latin typeface="Narkisim - 18"/>
              </a:rPr>
              <a:t>E</a:t>
            </a:r>
            <a:endParaRPr lang="en-US" sz="1400">
              <a:solidFill>
                <a:srgbClr val="FF0000"/>
              </a:solidFill>
              <a:latin typeface="Narkisim - 18"/>
            </a:endParaRPr>
          </a:p>
        </p:txBody>
      </p:sp>
      <p:sp>
        <p:nvSpPr>
          <p:cNvPr id="8" name="TextBox 7"/>
          <p:cNvSpPr txBox="1"/>
          <p:nvPr/>
        </p:nvSpPr>
        <p:spPr>
          <a:xfrm>
            <a:off x="8356600" y="1701800"/>
            <a:ext cx="257429" cy="307777"/>
          </a:xfrm>
          <a:prstGeom prst="rect">
            <a:avLst/>
          </a:prstGeom>
          <a:noFill/>
        </p:spPr>
        <p:txBody>
          <a:bodyPr vert="horz" rtlCol="0">
            <a:spAutoFit/>
          </a:bodyPr>
          <a:lstStyle/>
          <a:p>
            <a:r>
              <a:rPr lang="en-US" sz="1400" smtClean="0">
                <a:solidFill>
                  <a:srgbClr val="FF0000"/>
                </a:solidFill>
                <a:latin typeface="Narkisim - 18"/>
              </a:rPr>
              <a:t>E</a:t>
            </a:r>
            <a:endParaRPr lang="en-US" sz="1400">
              <a:solidFill>
                <a:srgbClr val="FF0000"/>
              </a:solidFill>
              <a:latin typeface="Narkisim - 18"/>
            </a:endParaRPr>
          </a:p>
        </p:txBody>
      </p:sp>
      <p:pic>
        <p:nvPicPr>
          <p:cNvPr id="9" name="Picture 8"/>
          <p:cNvPicPr>
            <a:picLocks/>
          </p:cNvPicPr>
          <p:nvPr/>
        </p:nvPicPr>
        <p:blipFill>
          <a:blip r:embed="rId4">
            <a:extLst>
              <a:ext uri="{28A0092B-C50C-407E-A947-70E740481C1C}">
                <a14:useLocalDpi xmlns:a14="http://schemas.microsoft.com/office/drawing/2010/main" val="0"/>
              </a:ext>
            </a:extLst>
          </a:blip>
          <a:stretch>
            <a:fillRect/>
          </a:stretch>
        </p:blipFill>
        <p:spPr>
          <a:xfrm>
            <a:off x="5791200" y="4508500"/>
            <a:ext cx="2135378" cy="1065022"/>
          </a:xfrm>
          <a:prstGeom prst="rect">
            <a:avLst/>
          </a:prstGeom>
          <a:solidFill>
            <a:scrgbClr r="0" g="0" b="0">
              <a:alpha val="0"/>
            </a:scrgbClr>
          </a:solidFill>
        </p:spPr>
      </p:pic>
      <p:pic>
        <p:nvPicPr>
          <p:cNvPr id="10" name="Picture 9"/>
          <p:cNvPicPr>
            <a:picLocks/>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07100" y="4152900"/>
            <a:ext cx="812800" cy="1104900"/>
          </a:xfrm>
          <a:prstGeom prst="rect">
            <a:avLst/>
          </a:prstGeom>
          <a:solidFill>
            <a:scrgbClr r="0" g="0" b="0">
              <a:alpha val="0"/>
            </a:scrgbClr>
          </a:solidFill>
        </p:spPr>
      </p:pic>
      <p:pic>
        <p:nvPicPr>
          <p:cNvPr id="11" name="Picture 10"/>
          <p:cNvPicPr>
            <a:picLocks/>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7900" y="4152900"/>
            <a:ext cx="812800" cy="1104900"/>
          </a:xfrm>
          <a:prstGeom prst="rect">
            <a:avLst/>
          </a:prstGeom>
          <a:solidFill>
            <a:scrgbClr r="0" g="0" b="0">
              <a:alpha val="0"/>
            </a:scrgbClr>
          </a:solidFill>
        </p:spPr>
      </p:pic>
      <p:pic>
        <p:nvPicPr>
          <p:cNvPr id="12" name="Picture 11"/>
          <p:cNvPicPr>
            <a:picLocks/>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67500" y="4165600"/>
            <a:ext cx="812800" cy="1104900"/>
          </a:xfrm>
          <a:prstGeom prst="rect">
            <a:avLst/>
          </a:prstGeom>
          <a:solidFill>
            <a:scrgbClr r="0" g="0" b="0">
              <a:alpha val="0"/>
            </a:scrgbClr>
          </a:solidFill>
        </p:spPr>
      </p:pic>
      <p:pic>
        <p:nvPicPr>
          <p:cNvPr id="13" name="Picture 12"/>
          <p:cNvPicPr>
            <a:picLocks/>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86500" y="4635500"/>
            <a:ext cx="927100" cy="1231900"/>
          </a:xfrm>
          <a:prstGeom prst="rect">
            <a:avLst/>
          </a:prstGeom>
          <a:solidFill>
            <a:scrgbClr r="0" g="0" b="0">
              <a:alpha val="0"/>
            </a:scrgbClr>
          </a:solidFill>
        </p:spPr>
      </p:pic>
      <p:pic>
        <p:nvPicPr>
          <p:cNvPr id="14" name="Picture 13"/>
          <p:cNvPicPr>
            <a:picLocks/>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6900" y="4648200"/>
            <a:ext cx="927100" cy="1231900"/>
          </a:xfrm>
          <a:prstGeom prst="rect">
            <a:avLst/>
          </a:prstGeom>
          <a:solidFill>
            <a:scrgbClr r="0" g="0" b="0">
              <a:alpha val="0"/>
            </a:scrgbClr>
          </a:solidFill>
        </p:spPr>
      </p:pic>
      <p:sp>
        <p:nvSpPr>
          <p:cNvPr id="15" name="TextBox 14"/>
          <p:cNvSpPr txBox="1"/>
          <p:nvPr/>
        </p:nvSpPr>
        <p:spPr>
          <a:xfrm>
            <a:off x="5803900" y="4826000"/>
            <a:ext cx="439319" cy="507831"/>
          </a:xfrm>
          <a:prstGeom prst="rect">
            <a:avLst/>
          </a:prstGeom>
          <a:noFill/>
        </p:spPr>
        <p:txBody>
          <a:bodyPr vert="horz" rtlCol="0">
            <a:spAutoFit/>
          </a:bodyPr>
          <a:lstStyle/>
          <a:p>
            <a:r>
              <a:rPr lang="en-US" sz="2700" smtClean="0">
                <a:solidFill>
                  <a:srgbClr val="FF0000"/>
                </a:solidFill>
                <a:latin typeface="Narkisim - 36"/>
              </a:rPr>
              <a:t>H</a:t>
            </a:r>
            <a:endParaRPr lang="en-US" sz="2700">
              <a:solidFill>
                <a:srgbClr val="FF0000"/>
              </a:solidFill>
              <a:latin typeface="Narkisim - 36"/>
            </a:endParaRPr>
          </a:p>
        </p:txBody>
      </p:sp>
      <p:sp>
        <p:nvSpPr>
          <p:cNvPr id="16" name="TextBox 15"/>
          <p:cNvSpPr txBox="1"/>
          <p:nvPr/>
        </p:nvSpPr>
        <p:spPr>
          <a:xfrm>
            <a:off x="3225800" y="5410200"/>
            <a:ext cx="2300478" cy="369332"/>
          </a:xfrm>
          <a:prstGeom prst="rect">
            <a:avLst/>
          </a:prstGeom>
          <a:noFill/>
        </p:spPr>
        <p:txBody>
          <a:bodyPr vert="horz" rtlCol="0">
            <a:spAutoFit/>
          </a:bodyPr>
          <a:lstStyle/>
          <a:p>
            <a:r>
              <a:rPr lang="en-US" smtClean="0">
                <a:solidFill>
                  <a:srgbClr val="FF0000"/>
                </a:solidFill>
                <a:latin typeface="Narkisim - 24"/>
              </a:rPr>
              <a:t>It would be louder</a:t>
            </a:r>
            <a:endParaRPr lang="en-US">
              <a:solidFill>
                <a:srgbClr val="FF0000"/>
              </a:solidFill>
              <a:latin typeface="Narkisim - 24"/>
            </a:endParaRPr>
          </a:p>
        </p:txBody>
      </p:sp>
      <p:pic>
        <p:nvPicPr>
          <p:cNvPr id="17" name="Picture 16"/>
          <p:cNvPicPr>
            <a:picLocks/>
          </p:cNvPicPr>
          <p:nvPr/>
        </p:nvPicPr>
        <p:blipFill>
          <a:blip r:embed="rId7">
            <a:extLst>
              <a:ext uri="{28A0092B-C50C-407E-A947-70E740481C1C}">
                <a14:useLocalDpi xmlns:a14="http://schemas.microsoft.com/office/drawing/2010/main" val="0"/>
              </a:ext>
            </a:extLst>
          </a:blip>
          <a:stretch>
            <a:fillRect/>
          </a:stretch>
        </p:blipFill>
        <p:spPr>
          <a:xfrm>
            <a:off x="673100" y="6781800"/>
            <a:ext cx="2246122" cy="814578"/>
          </a:xfrm>
          <a:prstGeom prst="rect">
            <a:avLst/>
          </a:prstGeom>
          <a:solidFill>
            <a:scrgbClr r="0" g="0" b="0">
              <a:alpha val="0"/>
            </a:scrgbClr>
          </a:solidFill>
        </p:spPr>
      </p:pic>
      <p:pic>
        <p:nvPicPr>
          <p:cNvPr id="18" name="Picture 17"/>
          <p:cNvPicPr>
            <a:picLocks/>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6642100"/>
            <a:ext cx="838200" cy="876300"/>
          </a:xfrm>
          <a:prstGeom prst="rect">
            <a:avLst/>
          </a:prstGeom>
          <a:solidFill>
            <a:scrgbClr r="0" g="0" b="0">
              <a:alpha val="0"/>
            </a:scrgbClr>
          </a:solidFill>
        </p:spPr>
      </p:pic>
      <p:pic>
        <p:nvPicPr>
          <p:cNvPr id="19" name="Picture 18"/>
          <p:cNvPicPr>
            <a:picLocks/>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03400" y="6654800"/>
            <a:ext cx="838200" cy="876300"/>
          </a:xfrm>
          <a:prstGeom prst="rect">
            <a:avLst/>
          </a:prstGeom>
          <a:solidFill>
            <a:scrgbClr r="0" g="0" b="0">
              <a:alpha val="0"/>
            </a:scrgbClr>
          </a:solidFill>
        </p:spPr>
      </p:pic>
      <p:pic>
        <p:nvPicPr>
          <p:cNvPr id="20" name="Picture 19"/>
          <p:cNvPicPr>
            <a:picLocks/>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5900" y="6642100"/>
            <a:ext cx="838200" cy="876300"/>
          </a:xfrm>
          <a:prstGeom prst="rect">
            <a:avLst/>
          </a:prstGeom>
          <a:solidFill>
            <a:scrgbClr r="0" g="0" b="0">
              <a:alpha val="0"/>
            </a:scrgbClr>
          </a:solidFill>
        </p:spPr>
      </p:pic>
      <p:pic>
        <p:nvPicPr>
          <p:cNvPr id="21" name="Picture 20"/>
          <p:cNvPicPr>
            <a:picLocks/>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8400" y="6642100"/>
            <a:ext cx="838200" cy="876300"/>
          </a:xfrm>
          <a:prstGeom prst="rect">
            <a:avLst/>
          </a:prstGeom>
          <a:solidFill>
            <a:scrgbClr r="0" g="0" b="0">
              <a:alpha val="0"/>
            </a:scrgbClr>
          </a:solidFill>
        </p:spPr>
      </p:pic>
      <p:pic>
        <p:nvPicPr>
          <p:cNvPr id="22" name="Picture 21"/>
          <p:cNvPicPr>
            <a:picLocks/>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0900" y="6642100"/>
            <a:ext cx="838200" cy="876300"/>
          </a:xfrm>
          <a:prstGeom prst="rect">
            <a:avLst/>
          </a:prstGeom>
          <a:solidFill>
            <a:scrgbClr r="0" g="0" b="0">
              <a:alpha val="0"/>
            </a:scrgbClr>
          </a:solidFill>
        </p:spPr>
      </p:pic>
      <p:sp>
        <p:nvSpPr>
          <p:cNvPr id="23" name="TextBox 22"/>
          <p:cNvSpPr txBox="1"/>
          <p:nvPr/>
        </p:nvSpPr>
        <p:spPr>
          <a:xfrm>
            <a:off x="3124200" y="6807200"/>
            <a:ext cx="5057521" cy="507831"/>
          </a:xfrm>
          <a:prstGeom prst="rect">
            <a:avLst/>
          </a:prstGeom>
          <a:noFill/>
        </p:spPr>
        <p:txBody>
          <a:bodyPr vert="horz" rtlCol="0">
            <a:spAutoFit/>
          </a:bodyPr>
          <a:lstStyle/>
          <a:p>
            <a:r>
              <a:rPr lang="en-US" sz="2700" smtClean="0">
                <a:solidFill>
                  <a:srgbClr val="FF0000"/>
                </a:solidFill>
                <a:latin typeface="Narkisim - 36"/>
              </a:rPr>
              <a:t>It would have a higher pitch</a:t>
            </a:r>
            <a:endParaRPr lang="en-US" sz="2700">
              <a:solidFill>
                <a:srgbClr val="FF0000"/>
              </a:solidFill>
              <a:latin typeface="Narkisim - 36"/>
            </a:endParaRPr>
          </a:p>
        </p:txBody>
      </p:sp>
      <p:sp>
        <p:nvSpPr>
          <p:cNvPr id="24" name="TextBox 23"/>
          <p:cNvSpPr txBox="1"/>
          <p:nvPr/>
        </p:nvSpPr>
        <p:spPr>
          <a:xfrm>
            <a:off x="635000" y="7073900"/>
            <a:ext cx="439293" cy="507831"/>
          </a:xfrm>
          <a:prstGeom prst="rect">
            <a:avLst/>
          </a:prstGeom>
          <a:noFill/>
        </p:spPr>
        <p:txBody>
          <a:bodyPr vert="horz" rtlCol="0">
            <a:spAutoFit/>
          </a:bodyPr>
          <a:lstStyle/>
          <a:p>
            <a:r>
              <a:rPr lang="en-US" sz="2700" smtClean="0">
                <a:solidFill>
                  <a:srgbClr val="FF0000"/>
                </a:solidFill>
                <a:latin typeface="Narkisim - 36"/>
              </a:rPr>
              <a:t>I</a:t>
            </a:r>
            <a:endParaRPr lang="en-US" sz="2700">
              <a:solidFill>
                <a:srgbClr val="FF0000"/>
              </a:solidFill>
              <a:latin typeface="Narkisim - 36"/>
            </a:endParaRPr>
          </a:p>
        </p:txBody>
      </p:sp>
    </p:spTree>
    <p:extLst>
      <p:ext uri="{BB962C8B-B14F-4D97-AF65-F5344CB8AC3E}">
        <p14:creationId xmlns:p14="http://schemas.microsoft.com/office/powerpoint/2010/main" val="2053381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06800" y="508000"/>
            <a:ext cx="2061845" cy="630942"/>
          </a:xfrm>
          <a:prstGeom prst="rect">
            <a:avLst/>
          </a:prstGeom>
          <a:noFill/>
        </p:spPr>
        <p:txBody>
          <a:bodyPr vert="horz" rtlCol="0">
            <a:spAutoFit/>
          </a:bodyPr>
          <a:lstStyle/>
          <a:p>
            <a:pPr algn="ctr"/>
            <a:r>
              <a:rPr lang="en-US" sz="3500" smtClean="0">
                <a:solidFill>
                  <a:srgbClr val="000000"/>
                </a:solidFill>
                <a:latin typeface="Calibri - 47"/>
              </a:rPr>
              <a:t>Practice</a:t>
            </a:r>
            <a:endParaRPr lang="en-US" sz="3500">
              <a:solidFill>
                <a:srgbClr val="000000"/>
              </a:solidFill>
              <a:latin typeface="Calibri - 47"/>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2700" y="1417701"/>
            <a:ext cx="9118600" cy="4889500"/>
          </a:xfrm>
          <a:prstGeom prst="rect">
            <a:avLst/>
          </a:prstGeom>
          <a:solidFill>
            <a:scrgbClr r="0" g="0" b="0">
              <a:alpha val="0"/>
            </a:scrgbClr>
          </a:solidFill>
        </p:spPr>
      </p:pic>
    </p:spTree>
    <p:extLst>
      <p:ext uri="{BB962C8B-B14F-4D97-AF65-F5344CB8AC3E}">
        <p14:creationId xmlns:p14="http://schemas.microsoft.com/office/powerpoint/2010/main" val="1346176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06800" y="508000"/>
            <a:ext cx="2061845" cy="630942"/>
          </a:xfrm>
          <a:prstGeom prst="rect">
            <a:avLst/>
          </a:prstGeom>
          <a:noFill/>
        </p:spPr>
        <p:txBody>
          <a:bodyPr vert="horz" rtlCol="0">
            <a:spAutoFit/>
          </a:bodyPr>
          <a:lstStyle/>
          <a:p>
            <a:pPr algn="ctr"/>
            <a:r>
              <a:rPr lang="en-US" sz="3500" smtClean="0">
                <a:solidFill>
                  <a:srgbClr val="000000"/>
                </a:solidFill>
                <a:latin typeface="Calibri - 47"/>
              </a:rPr>
              <a:t>Practice</a:t>
            </a:r>
            <a:endParaRPr lang="en-US" sz="3500">
              <a:solidFill>
                <a:srgbClr val="000000"/>
              </a:solidFill>
              <a:latin typeface="Calibri - 47"/>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2700" y="1417701"/>
            <a:ext cx="9118600" cy="4889500"/>
          </a:xfrm>
          <a:prstGeom prst="rect">
            <a:avLst/>
          </a:prstGeom>
          <a:solidFill>
            <a:scrgbClr r="0" g="0" b="0">
              <a:alpha val="0"/>
            </a:scrgbClr>
          </a:solidFill>
        </p:spPr>
      </p:pic>
      <p:sp>
        <p:nvSpPr>
          <p:cNvPr id="4" name="Oval 3"/>
          <p:cNvSpPr/>
          <p:nvPr/>
        </p:nvSpPr>
        <p:spPr>
          <a:xfrm>
            <a:off x="-51181" y="2666619"/>
            <a:ext cx="432562" cy="432562"/>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300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5400" y="165100"/>
            <a:ext cx="9852914" cy="2961386"/>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27000" y="3200400"/>
            <a:ext cx="9704832" cy="2677668"/>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63500" y="6045200"/>
            <a:ext cx="10221595" cy="1551305"/>
          </a:xfrm>
          <a:prstGeom prst="rect">
            <a:avLst/>
          </a:prstGeom>
          <a:solidFill>
            <a:scrgbClr r="0" g="0" b="0">
              <a:alpha val="0"/>
            </a:scrgbClr>
          </a:solidFill>
        </p:spPr>
      </p:pic>
    </p:spTree>
    <p:extLst>
      <p:ext uri="{BB962C8B-B14F-4D97-AF65-F5344CB8AC3E}">
        <p14:creationId xmlns:p14="http://schemas.microsoft.com/office/powerpoint/2010/main" val="3351726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8100" y="215900"/>
            <a:ext cx="9852914" cy="2961386"/>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27000" y="3200400"/>
            <a:ext cx="9704832" cy="2677668"/>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63500" y="6045200"/>
            <a:ext cx="10221595" cy="1551305"/>
          </a:xfrm>
          <a:prstGeom prst="rect">
            <a:avLst/>
          </a:prstGeom>
          <a:solidFill>
            <a:scrgbClr r="0" g="0" b="0">
              <a:alpha val="0"/>
            </a:scrgbClr>
          </a:solidFill>
        </p:spPr>
      </p:pic>
      <p:sp>
        <p:nvSpPr>
          <p:cNvPr id="5" name="TextBox 4"/>
          <p:cNvSpPr txBox="1"/>
          <p:nvPr/>
        </p:nvSpPr>
        <p:spPr>
          <a:xfrm>
            <a:off x="5638800" y="2451100"/>
            <a:ext cx="4495800" cy="323165"/>
          </a:xfrm>
          <a:prstGeom prst="rect">
            <a:avLst/>
          </a:prstGeom>
          <a:noFill/>
        </p:spPr>
        <p:txBody>
          <a:bodyPr vert="horz" rtlCol="0">
            <a:spAutoFit/>
          </a:bodyPr>
          <a:lstStyle/>
          <a:p>
            <a:r>
              <a:rPr lang="en-US" sz="1500" smtClean="0">
                <a:solidFill>
                  <a:srgbClr val="FF0000"/>
                </a:solidFill>
                <a:latin typeface="Narkisim - 20"/>
              </a:rPr>
              <a:t>a source of energy causes a medium to vibrate </a:t>
            </a:r>
            <a:endParaRPr lang="en-US" sz="1500">
              <a:solidFill>
                <a:srgbClr val="FF0000"/>
              </a:solidFill>
              <a:latin typeface="Narkisim - 20"/>
            </a:endParaRPr>
          </a:p>
        </p:txBody>
      </p:sp>
      <p:sp>
        <p:nvSpPr>
          <p:cNvPr id="6" name="TextBox 5"/>
          <p:cNvSpPr txBox="1"/>
          <p:nvPr/>
        </p:nvSpPr>
        <p:spPr>
          <a:xfrm>
            <a:off x="800100" y="3810000"/>
            <a:ext cx="4495800" cy="323165"/>
          </a:xfrm>
          <a:prstGeom prst="rect">
            <a:avLst/>
          </a:prstGeom>
          <a:noFill/>
        </p:spPr>
        <p:txBody>
          <a:bodyPr vert="horz" rtlCol="0">
            <a:spAutoFit/>
          </a:bodyPr>
          <a:lstStyle/>
          <a:p>
            <a:r>
              <a:rPr lang="en-US" sz="1500" smtClean="0">
                <a:solidFill>
                  <a:srgbClr val="FF0000"/>
                </a:solidFill>
                <a:latin typeface="Narkisim - 20"/>
              </a:rPr>
              <a:t>perpendicular </a:t>
            </a:r>
            <a:endParaRPr lang="en-US" sz="1500">
              <a:solidFill>
                <a:srgbClr val="FF0000"/>
              </a:solidFill>
              <a:latin typeface="Narkisim - 20"/>
            </a:endParaRPr>
          </a:p>
        </p:txBody>
      </p:sp>
      <p:sp>
        <p:nvSpPr>
          <p:cNvPr id="7" name="TextBox 6"/>
          <p:cNvSpPr txBox="1"/>
          <p:nvPr/>
        </p:nvSpPr>
        <p:spPr>
          <a:xfrm>
            <a:off x="673100" y="5207000"/>
            <a:ext cx="8483600" cy="784830"/>
          </a:xfrm>
          <a:prstGeom prst="rect">
            <a:avLst/>
          </a:prstGeom>
          <a:noFill/>
        </p:spPr>
        <p:txBody>
          <a:bodyPr vert="horz" rtlCol="0">
            <a:spAutoFit/>
          </a:bodyPr>
          <a:lstStyle/>
          <a:p>
            <a:r>
              <a:rPr lang="en-US" sz="1500" smtClean="0">
                <a:solidFill>
                  <a:srgbClr val="FF0000"/>
                </a:solidFill>
                <a:latin typeface="Narkisim - 20"/>
              </a:rPr>
              <a:t>They both are moving disturbances that transfer energy. They are both types of mechanical waves. They are different because in longitudinal waves, the particles moves parallel to the wave. In transverse, the particles move perpendicular to the wave. </a:t>
            </a:r>
            <a:endParaRPr lang="en-US" sz="1500">
              <a:solidFill>
                <a:srgbClr val="FF0000"/>
              </a:solidFill>
              <a:latin typeface="Narkisim - 20"/>
            </a:endParaRPr>
          </a:p>
        </p:txBody>
      </p:sp>
      <p:sp>
        <p:nvSpPr>
          <p:cNvPr id="8" name="TextBox 7"/>
          <p:cNvSpPr txBox="1"/>
          <p:nvPr/>
        </p:nvSpPr>
        <p:spPr>
          <a:xfrm>
            <a:off x="5054600" y="6845300"/>
            <a:ext cx="4495800" cy="323165"/>
          </a:xfrm>
          <a:prstGeom prst="rect">
            <a:avLst/>
          </a:prstGeom>
          <a:noFill/>
        </p:spPr>
        <p:txBody>
          <a:bodyPr vert="horz" rtlCol="0">
            <a:spAutoFit/>
          </a:bodyPr>
          <a:lstStyle/>
          <a:p>
            <a:r>
              <a:rPr lang="en-US" sz="1500" smtClean="0">
                <a:solidFill>
                  <a:srgbClr val="FF0000"/>
                </a:solidFill>
                <a:latin typeface="Narkisim - 20"/>
              </a:rPr>
              <a:t>Sound, water, and seismic </a:t>
            </a:r>
            <a:endParaRPr lang="en-US" sz="1500">
              <a:solidFill>
                <a:srgbClr val="FF0000"/>
              </a:solidFill>
              <a:latin typeface="Narkisim - 20"/>
            </a:endParaRPr>
          </a:p>
        </p:txBody>
      </p:sp>
    </p:spTree>
    <p:extLst>
      <p:ext uri="{BB962C8B-B14F-4D97-AF65-F5344CB8AC3E}">
        <p14:creationId xmlns:p14="http://schemas.microsoft.com/office/powerpoint/2010/main" val="2272356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5400" y="76200"/>
            <a:ext cx="10248392" cy="7252208"/>
          </a:xfrm>
          <a:prstGeom prst="rect">
            <a:avLst/>
          </a:prstGeom>
          <a:solidFill>
            <a:scrgbClr r="0" g="0" b="0">
              <a:alpha val="0"/>
            </a:scrgbClr>
          </a:solidFill>
        </p:spPr>
      </p:pic>
    </p:spTree>
    <p:extLst>
      <p:ext uri="{BB962C8B-B14F-4D97-AF65-F5344CB8AC3E}">
        <p14:creationId xmlns:p14="http://schemas.microsoft.com/office/powerpoint/2010/main" val="13091212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8100" y="127000"/>
            <a:ext cx="10248392" cy="7252208"/>
          </a:xfrm>
          <a:prstGeom prst="rect">
            <a:avLst/>
          </a:prstGeom>
          <a:solidFill>
            <a:scrgbClr r="0" g="0" b="0">
              <a:alpha val="0"/>
            </a:scrgbClr>
          </a:solidFill>
        </p:spPr>
      </p:pic>
      <p:sp>
        <p:nvSpPr>
          <p:cNvPr id="3" name="TextBox 2"/>
          <p:cNvSpPr txBox="1"/>
          <p:nvPr/>
        </p:nvSpPr>
        <p:spPr>
          <a:xfrm>
            <a:off x="838200" y="609600"/>
            <a:ext cx="1087781" cy="384721"/>
          </a:xfrm>
          <a:prstGeom prst="rect">
            <a:avLst/>
          </a:prstGeom>
          <a:noFill/>
        </p:spPr>
        <p:txBody>
          <a:bodyPr vert="horz" rtlCol="0">
            <a:spAutoFit/>
          </a:bodyPr>
          <a:lstStyle/>
          <a:p>
            <a:r>
              <a:rPr lang="en-US" sz="1900" smtClean="0">
                <a:solidFill>
                  <a:srgbClr val="FF0000"/>
                </a:solidFill>
                <a:latin typeface="Narkisim - 26"/>
              </a:rPr>
              <a:t>A wave</a:t>
            </a:r>
            <a:endParaRPr lang="en-US" sz="1900">
              <a:solidFill>
                <a:srgbClr val="FF0000"/>
              </a:solidFill>
              <a:latin typeface="Narkisim - 26"/>
            </a:endParaRPr>
          </a:p>
        </p:txBody>
      </p:sp>
      <p:sp>
        <p:nvSpPr>
          <p:cNvPr id="4" name="TextBox 3"/>
          <p:cNvSpPr txBox="1"/>
          <p:nvPr/>
        </p:nvSpPr>
        <p:spPr>
          <a:xfrm>
            <a:off x="927100" y="1574800"/>
            <a:ext cx="7556500" cy="384721"/>
          </a:xfrm>
          <a:prstGeom prst="rect">
            <a:avLst/>
          </a:prstGeom>
          <a:noFill/>
        </p:spPr>
        <p:txBody>
          <a:bodyPr vert="horz" rtlCol="0">
            <a:spAutoFit/>
          </a:bodyPr>
          <a:lstStyle/>
          <a:p>
            <a:r>
              <a:rPr lang="en-US" sz="1900" smtClean="0">
                <a:solidFill>
                  <a:srgbClr val="FF0000"/>
                </a:solidFill>
                <a:latin typeface="Narkisim - 26"/>
              </a:rPr>
              <a:t>Transverse and longitudinal (compression)</a:t>
            </a:r>
            <a:endParaRPr lang="en-US" sz="1900">
              <a:solidFill>
                <a:srgbClr val="FF0000"/>
              </a:solidFill>
              <a:latin typeface="Narkisim - 26"/>
            </a:endParaRPr>
          </a:p>
        </p:txBody>
      </p:sp>
      <p:sp>
        <p:nvSpPr>
          <p:cNvPr id="5" name="TextBox 4"/>
          <p:cNvSpPr txBox="1"/>
          <p:nvPr/>
        </p:nvSpPr>
        <p:spPr>
          <a:xfrm>
            <a:off x="4521200" y="3365500"/>
            <a:ext cx="1087755" cy="384721"/>
          </a:xfrm>
          <a:prstGeom prst="rect">
            <a:avLst/>
          </a:prstGeom>
          <a:noFill/>
        </p:spPr>
        <p:txBody>
          <a:bodyPr vert="horz" rtlCol="0">
            <a:spAutoFit/>
          </a:bodyPr>
          <a:lstStyle/>
          <a:p>
            <a:r>
              <a:rPr lang="en-US" sz="1900" smtClean="0">
                <a:solidFill>
                  <a:srgbClr val="FF0000"/>
                </a:solidFill>
                <a:latin typeface="Narkisim - 26"/>
              </a:rPr>
              <a:t>Crest</a:t>
            </a:r>
            <a:endParaRPr lang="en-US" sz="1900">
              <a:solidFill>
                <a:srgbClr val="FF0000"/>
              </a:solidFill>
              <a:latin typeface="Narkisim - 26"/>
            </a:endParaRPr>
          </a:p>
        </p:txBody>
      </p:sp>
      <p:sp>
        <p:nvSpPr>
          <p:cNvPr id="6" name="TextBox 5"/>
          <p:cNvSpPr txBox="1"/>
          <p:nvPr/>
        </p:nvSpPr>
        <p:spPr>
          <a:xfrm>
            <a:off x="2489200" y="4330700"/>
            <a:ext cx="1087755" cy="384721"/>
          </a:xfrm>
          <a:prstGeom prst="rect">
            <a:avLst/>
          </a:prstGeom>
          <a:noFill/>
        </p:spPr>
        <p:txBody>
          <a:bodyPr vert="horz" rtlCol="0">
            <a:spAutoFit/>
          </a:bodyPr>
          <a:lstStyle/>
          <a:p>
            <a:r>
              <a:rPr lang="en-US" sz="1900" smtClean="0">
                <a:solidFill>
                  <a:srgbClr val="FF0000"/>
                </a:solidFill>
                <a:latin typeface="Narkisim - 26"/>
              </a:rPr>
              <a:t>Trough</a:t>
            </a:r>
            <a:endParaRPr lang="en-US" sz="1900">
              <a:solidFill>
                <a:srgbClr val="FF0000"/>
              </a:solidFill>
              <a:latin typeface="Narkisim - 26"/>
            </a:endParaRPr>
          </a:p>
        </p:txBody>
      </p:sp>
      <p:sp>
        <p:nvSpPr>
          <p:cNvPr id="7" name="TextBox 6"/>
          <p:cNvSpPr txBox="1"/>
          <p:nvPr/>
        </p:nvSpPr>
        <p:spPr>
          <a:xfrm>
            <a:off x="4940300" y="5499100"/>
            <a:ext cx="1052703" cy="369332"/>
          </a:xfrm>
          <a:prstGeom prst="rect">
            <a:avLst/>
          </a:prstGeom>
          <a:noFill/>
        </p:spPr>
        <p:txBody>
          <a:bodyPr vert="horz" rtlCol="0">
            <a:spAutoFit/>
          </a:bodyPr>
          <a:lstStyle/>
          <a:p>
            <a:r>
              <a:rPr lang="en-US" smtClean="0">
                <a:solidFill>
                  <a:srgbClr val="FF0000"/>
                </a:solidFill>
                <a:latin typeface="Narkisim - 24"/>
              </a:rPr>
              <a:t> A rope</a:t>
            </a:r>
            <a:endParaRPr lang="en-US">
              <a:solidFill>
                <a:srgbClr val="FF0000"/>
              </a:solidFill>
              <a:latin typeface="Narkisim - 24"/>
            </a:endParaRPr>
          </a:p>
        </p:txBody>
      </p:sp>
      <p:sp>
        <p:nvSpPr>
          <p:cNvPr id="8" name="TextBox 7"/>
          <p:cNvSpPr txBox="1"/>
          <p:nvPr/>
        </p:nvSpPr>
        <p:spPr>
          <a:xfrm>
            <a:off x="5283200" y="5994400"/>
            <a:ext cx="1714500" cy="384721"/>
          </a:xfrm>
          <a:prstGeom prst="rect">
            <a:avLst/>
          </a:prstGeom>
          <a:noFill/>
        </p:spPr>
        <p:txBody>
          <a:bodyPr vert="horz" rtlCol="0">
            <a:spAutoFit/>
          </a:bodyPr>
          <a:lstStyle/>
          <a:p>
            <a:r>
              <a:rPr lang="en-US" sz="1900" smtClean="0">
                <a:solidFill>
                  <a:srgbClr val="FF0000"/>
                </a:solidFill>
                <a:latin typeface="Narkisim - 26"/>
              </a:rPr>
              <a:t>His hand</a:t>
            </a:r>
            <a:endParaRPr lang="en-US" sz="1900">
              <a:solidFill>
                <a:srgbClr val="FF0000"/>
              </a:solidFill>
              <a:latin typeface="Narkisim - 26"/>
            </a:endParaRPr>
          </a:p>
        </p:txBody>
      </p:sp>
      <p:sp>
        <p:nvSpPr>
          <p:cNvPr id="9" name="TextBox 8"/>
          <p:cNvSpPr txBox="1"/>
          <p:nvPr/>
        </p:nvSpPr>
        <p:spPr>
          <a:xfrm>
            <a:off x="5524500" y="6464300"/>
            <a:ext cx="4343400" cy="384721"/>
          </a:xfrm>
          <a:prstGeom prst="rect">
            <a:avLst/>
          </a:prstGeom>
          <a:noFill/>
        </p:spPr>
        <p:txBody>
          <a:bodyPr vert="horz" rtlCol="0">
            <a:spAutoFit/>
          </a:bodyPr>
          <a:lstStyle/>
          <a:p>
            <a:r>
              <a:rPr lang="en-US" sz="1900" smtClean="0">
                <a:solidFill>
                  <a:srgbClr val="FF0000"/>
                </a:solidFill>
                <a:latin typeface="Narkisim - 26"/>
              </a:rPr>
              <a:t>It is traveling through a medium</a:t>
            </a:r>
            <a:endParaRPr lang="en-US" sz="1900">
              <a:solidFill>
                <a:srgbClr val="FF0000"/>
              </a:solidFill>
              <a:latin typeface="Narkisim - 26"/>
            </a:endParaRPr>
          </a:p>
        </p:txBody>
      </p:sp>
      <p:sp>
        <p:nvSpPr>
          <p:cNvPr id="10" name="TextBox 9"/>
          <p:cNvSpPr txBox="1"/>
          <p:nvPr/>
        </p:nvSpPr>
        <p:spPr>
          <a:xfrm>
            <a:off x="4343400" y="6908800"/>
            <a:ext cx="1714500" cy="384721"/>
          </a:xfrm>
          <a:prstGeom prst="rect">
            <a:avLst/>
          </a:prstGeom>
          <a:noFill/>
        </p:spPr>
        <p:txBody>
          <a:bodyPr vert="horz" rtlCol="0">
            <a:spAutoFit/>
          </a:bodyPr>
          <a:lstStyle/>
          <a:p>
            <a:r>
              <a:rPr lang="en-US" sz="1900" smtClean="0">
                <a:solidFill>
                  <a:srgbClr val="FF0000"/>
                </a:solidFill>
                <a:latin typeface="Narkisim - 26"/>
              </a:rPr>
              <a:t>Transverse</a:t>
            </a:r>
            <a:endParaRPr lang="en-US" sz="1900">
              <a:solidFill>
                <a:srgbClr val="FF0000"/>
              </a:solidFill>
              <a:latin typeface="Narkisim - 26"/>
            </a:endParaRPr>
          </a:p>
        </p:txBody>
      </p:sp>
    </p:spTree>
    <p:extLst>
      <p:ext uri="{BB962C8B-B14F-4D97-AF65-F5344CB8AC3E}">
        <p14:creationId xmlns:p14="http://schemas.microsoft.com/office/powerpoint/2010/main" val="1139573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01600" y="63500"/>
            <a:ext cx="10102850" cy="3295650"/>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63500" y="3048000"/>
            <a:ext cx="8128000" cy="4686300"/>
          </a:xfrm>
          <a:prstGeom prst="rect">
            <a:avLst/>
          </a:prstGeom>
          <a:solidFill>
            <a:scrgbClr r="0" g="0" b="0">
              <a:alpha val="0"/>
            </a:scrgbClr>
          </a:solidFill>
        </p:spPr>
      </p:pic>
    </p:spTree>
    <p:extLst>
      <p:ext uri="{BB962C8B-B14F-4D97-AF65-F5344CB8AC3E}">
        <p14:creationId xmlns:p14="http://schemas.microsoft.com/office/powerpoint/2010/main" val="296297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5300" y="304800"/>
            <a:ext cx="8539353" cy="492443"/>
          </a:xfrm>
          <a:prstGeom prst="rect">
            <a:avLst/>
          </a:prstGeom>
          <a:noFill/>
        </p:spPr>
        <p:txBody>
          <a:bodyPr vert="horz" rtlCol="0">
            <a:spAutoFit/>
          </a:bodyPr>
          <a:lstStyle/>
          <a:p>
            <a:pPr algn="ctr"/>
            <a:r>
              <a:rPr lang="en-US" sz="2600" smtClean="0">
                <a:solidFill>
                  <a:srgbClr val="000000"/>
                </a:solidFill>
                <a:latin typeface="Calibri - 35"/>
              </a:rPr>
              <a:t>All of these waves can be put into 2 categories:</a:t>
            </a:r>
            <a:endParaRPr lang="en-US" sz="2600">
              <a:solidFill>
                <a:srgbClr val="000000"/>
              </a:solidFill>
              <a:latin typeface="Calibri - 35"/>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 y="1157478"/>
            <a:ext cx="8229600" cy="4965700"/>
          </a:xfrm>
          <a:prstGeom prst="rect">
            <a:avLst/>
          </a:prstGeom>
          <a:solidFill>
            <a:scrgbClr r="0" g="0" b="0">
              <a:alpha val="0"/>
            </a:scrgbClr>
          </a:solidFill>
        </p:spPr>
      </p:pic>
      <p:sp>
        <p:nvSpPr>
          <p:cNvPr id="4" name="TextBox 3"/>
          <p:cNvSpPr txBox="1"/>
          <p:nvPr/>
        </p:nvSpPr>
        <p:spPr>
          <a:xfrm>
            <a:off x="482600" y="1193800"/>
            <a:ext cx="7925054" cy="3139321"/>
          </a:xfrm>
          <a:prstGeom prst="rect">
            <a:avLst/>
          </a:prstGeom>
          <a:noFill/>
        </p:spPr>
        <p:txBody>
          <a:bodyPr vert="horz" rtlCol="0">
            <a:spAutoFit/>
          </a:bodyPr>
          <a:lstStyle/>
          <a:p>
            <a:endParaRPr lang="en-US" smtClean="0"/>
          </a:p>
          <a:p>
            <a:r>
              <a:rPr lang="en-US" smtClean="0"/>
              <a:t>W</a:t>
            </a:r>
            <a:r>
              <a:rPr lang="en-US" sz="3000" smtClean="0">
                <a:solidFill>
                  <a:srgbClr val="00008B"/>
                </a:solidFill>
                <a:latin typeface="Calibri - 40"/>
              </a:rPr>
              <a:t>aves that  do not require a medium</a:t>
            </a:r>
          </a:p>
          <a:p>
            <a:endParaRPr lang="en-US" sz="3000" smtClean="0">
              <a:solidFill>
                <a:srgbClr val="00008B"/>
              </a:solidFill>
              <a:latin typeface="Calibri - 40"/>
            </a:endParaRPr>
          </a:p>
          <a:p>
            <a:endParaRPr lang="en-US" sz="3000" smtClean="0">
              <a:solidFill>
                <a:srgbClr val="00008B"/>
              </a:solidFill>
              <a:latin typeface="Calibri - 40"/>
            </a:endParaRPr>
          </a:p>
          <a:p>
            <a:endParaRPr lang="en-US" sz="3000" smtClean="0">
              <a:solidFill>
                <a:srgbClr val="00008B"/>
              </a:solidFill>
              <a:latin typeface="Calibri - 40"/>
            </a:endParaRPr>
          </a:p>
          <a:p>
            <a:endParaRPr lang="en-US" sz="3000" smtClean="0">
              <a:solidFill>
                <a:srgbClr val="00008B"/>
              </a:solidFill>
              <a:latin typeface="Calibri - 40"/>
            </a:endParaRPr>
          </a:p>
          <a:p>
            <a:r>
              <a:rPr lang="en-US" sz="3000" smtClean="0">
                <a:solidFill>
                  <a:srgbClr val="00008B"/>
                </a:solidFill>
                <a:latin typeface="Calibri - 40"/>
              </a:rPr>
              <a:t>Waves</a:t>
            </a:r>
            <a:r>
              <a:rPr lang="en-US" sz="3000" smtClean="0">
                <a:solidFill>
                  <a:srgbClr val="00005E"/>
                </a:solidFill>
                <a:latin typeface="Calibri - 40"/>
              </a:rPr>
              <a:t> that require a medium</a:t>
            </a:r>
            <a:endParaRPr lang="en-US" sz="3000">
              <a:solidFill>
                <a:srgbClr val="00005E"/>
              </a:solidFill>
              <a:latin typeface="Calibri - 40"/>
            </a:endParaRPr>
          </a:p>
        </p:txBody>
      </p:sp>
    </p:spTree>
    <p:extLst>
      <p:ext uri="{BB962C8B-B14F-4D97-AF65-F5344CB8AC3E}">
        <p14:creationId xmlns:p14="http://schemas.microsoft.com/office/powerpoint/2010/main" val="23050990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01600" y="63500"/>
            <a:ext cx="10102850" cy="3295650"/>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63500" y="3022600"/>
            <a:ext cx="8128000" cy="4686300"/>
          </a:xfrm>
          <a:prstGeom prst="rect">
            <a:avLst/>
          </a:prstGeom>
          <a:solidFill>
            <a:scrgbClr r="0" g="0" b="0">
              <a:alpha val="0"/>
            </a:scrgbClr>
          </a:solidFill>
        </p:spPr>
      </p:pic>
      <p:sp>
        <p:nvSpPr>
          <p:cNvPr id="4" name="TextBox 3"/>
          <p:cNvSpPr txBox="1"/>
          <p:nvPr/>
        </p:nvSpPr>
        <p:spPr>
          <a:xfrm>
            <a:off x="863600" y="2235200"/>
            <a:ext cx="1986153" cy="507831"/>
          </a:xfrm>
          <a:prstGeom prst="rect">
            <a:avLst/>
          </a:prstGeom>
          <a:noFill/>
        </p:spPr>
        <p:txBody>
          <a:bodyPr vert="horz" rtlCol="0">
            <a:spAutoFit/>
          </a:bodyPr>
          <a:lstStyle/>
          <a:p>
            <a:r>
              <a:rPr lang="en-US" sz="2700" smtClean="0">
                <a:solidFill>
                  <a:srgbClr val="FF0000"/>
                </a:solidFill>
                <a:latin typeface="Narkisim - 36"/>
              </a:rPr>
              <a:t>Transverse</a:t>
            </a:r>
            <a:endParaRPr lang="en-US" sz="2700">
              <a:solidFill>
                <a:srgbClr val="FF0000"/>
              </a:solidFill>
              <a:latin typeface="Narkisim - 36"/>
            </a:endParaRPr>
          </a:p>
        </p:txBody>
      </p:sp>
      <p:sp>
        <p:nvSpPr>
          <p:cNvPr id="5" name="TextBox 4"/>
          <p:cNvSpPr txBox="1"/>
          <p:nvPr/>
        </p:nvSpPr>
        <p:spPr>
          <a:xfrm>
            <a:off x="6502400" y="2374900"/>
            <a:ext cx="2417902" cy="507831"/>
          </a:xfrm>
          <a:prstGeom prst="rect">
            <a:avLst/>
          </a:prstGeom>
          <a:noFill/>
        </p:spPr>
        <p:txBody>
          <a:bodyPr vert="horz" rtlCol="0">
            <a:spAutoFit/>
          </a:bodyPr>
          <a:lstStyle/>
          <a:p>
            <a:r>
              <a:rPr lang="en-US" sz="2700" smtClean="0">
                <a:solidFill>
                  <a:srgbClr val="FF0000"/>
                </a:solidFill>
                <a:latin typeface="Narkisim - 36"/>
              </a:rPr>
              <a:t>Longitudinal </a:t>
            </a:r>
            <a:endParaRPr lang="en-US" sz="2700">
              <a:solidFill>
                <a:srgbClr val="FF0000"/>
              </a:solidFill>
              <a:latin typeface="Narkisim - 36"/>
            </a:endParaRPr>
          </a:p>
        </p:txBody>
      </p:sp>
      <p:sp>
        <p:nvSpPr>
          <p:cNvPr id="6" name="Oval 5"/>
          <p:cNvSpPr/>
          <p:nvPr/>
        </p:nvSpPr>
        <p:spPr>
          <a:xfrm>
            <a:off x="508000" y="5359400"/>
            <a:ext cx="254000" cy="2540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703699" y="5110099"/>
            <a:ext cx="270002" cy="270002"/>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8084" y="6552184"/>
            <a:ext cx="306832" cy="306832"/>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61992" y="6882892"/>
            <a:ext cx="305816" cy="305816"/>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6699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457200"/>
            <a:ext cx="9931146" cy="2387854"/>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01600" y="2908300"/>
            <a:ext cx="9798050" cy="1924050"/>
          </a:xfrm>
          <a:prstGeom prst="rect">
            <a:avLst/>
          </a:prstGeom>
          <a:solidFill>
            <a:scrgbClr r="0" g="0" b="0">
              <a:alpha val="0"/>
            </a:scrgbClr>
          </a:solidFill>
        </p:spPr>
      </p:pic>
    </p:spTree>
    <p:extLst>
      <p:ext uri="{BB962C8B-B14F-4D97-AF65-F5344CB8AC3E}">
        <p14:creationId xmlns:p14="http://schemas.microsoft.com/office/powerpoint/2010/main" val="248070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457200"/>
            <a:ext cx="9931146" cy="2387854"/>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01600" y="2908300"/>
            <a:ext cx="9798050" cy="1924050"/>
          </a:xfrm>
          <a:prstGeom prst="rect">
            <a:avLst/>
          </a:prstGeom>
          <a:solidFill>
            <a:scrgbClr r="0" g="0" b="0">
              <a:alpha val="0"/>
            </a:scrgbClr>
          </a:solidFill>
        </p:spPr>
      </p:pic>
      <p:sp>
        <p:nvSpPr>
          <p:cNvPr id="4" name="TextBox 3"/>
          <p:cNvSpPr txBox="1"/>
          <p:nvPr/>
        </p:nvSpPr>
        <p:spPr>
          <a:xfrm>
            <a:off x="711200" y="1308100"/>
            <a:ext cx="2268525" cy="323165"/>
          </a:xfrm>
          <a:prstGeom prst="rect">
            <a:avLst/>
          </a:prstGeom>
          <a:noFill/>
        </p:spPr>
        <p:txBody>
          <a:bodyPr vert="horz" rtlCol="0">
            <a:spAutoFit/>
          </a:bodyPr>
          <a:lstStyle/>
          <a:p>
            <a:r>
              <a:rPr lang="en-US" sz="1500" smtClean="0">
                <a:solidFill>
                  <a:srgbClr val="FF0000"/>
                </a:solidFill>
                <a:latin typeface="Narkisim - 20"/>
              </a:rPr>
              <a:t>False, electromagnetic</a:t>
            </a:r>
            <a:endParaRPr lang="en-US" sz="1500">
              <a:solidFill>
                <a:srgbClr val="FF0000"/>
              </a:solidFill>
              <a:latin typeface="Narkisim - 20"/>
            </a:endParaRPr>
          </a:p>
        </p:txBody>
      </p:sp>
      <p:sp>
        <p:nvSpPr>
          <p:cNvPr id="5" name="TextBox 4"/>
          <p:cNvSpPr txBox="1"/>
          <p:nvPr/>
        </p:nvSpPr>
        <p:spPr>
          <a:xfrm>
            <a:off x="660400" y="2171700"/>
            <a:ext cx="2268474" cy="323165"/>
          </a:xfrm>
          <a:prstGeom prst="rect">
            <a:avLst/>
          </a:prstGeom>
          <a:noFill/>
        </p:spPr>
        <p:txBody>
          <a:bodyPr vert="horz" rtlCol="0">
            <a:spAutoFit/>
          </a:bodyPr>
          <a:lstStyle/>
          <a:p>
            <a:r>
              <a:rPr lang="en-US" sz="1500" smtClean="0">
                <a:solidFill>
                  <a:srgbClr val="FF0000"/>
                </a:solidFill>
                <a:latin typeface="Narkisim - 20"/>
              </a:rPr>
              <a:t>False, vibrate</a:t>
            </a:r>
            <a:endParaRPr lang="en-US" sz="1500">
              <a:solidFill>
                <a:srgbClr val="FF0000"/>
              </a:solidFill>
              <a:latin typeface="Narkisim - 20"/>
            </a:endParaRPr>
          </a:p>
        </p:txBody>
      </p:sp>
      <p:sp>
        <p:nvSpPr>
          <p:cNvPr id="6" name="TextBox 5"/>
          <p:cNvSpPr txBox="1"/>
          <p:nvPr/>
        </p:nvSpPr>
        <p:spPr>
          <a:xfrm>
            <a:off x="609600" y="3289300"/>
            <a:ext cx="2268474" cy="323165"/>
          </a:xfrm>
          <a:prstGeom prst="rect">
            <a:avLst/>
          </a:prstGeom>
          <a:noFill/>
        </p:spPr>
        <p:txBody>
          <a:bodyPr vert="horz" rtlCol="0">
            <a:spAutoFit/>
          </a:bodyPr>
          <a:lstStyle/>
          <a:p>
            <a:r>
              <a:rPr lang="en-US" sz="1500" smtClean="0">
                <a:solidFill>
                  <a:srgbClr val="FF0000"/>
                </a:solidFill>
                <a:latin typeface="Narkisim - 20"/>
              </a:rPr>
              <a:t>False, perpendicular</a:t>
            </a:r>
            <a:endParaRPr lang="en-US" sz="1500">
              <a:solidFill>
                <a:srgbClr val="FF0000"/>
              </a:solidFill>
              <a:latin typeface="Narkisim - 20"/>
            </a:endParaRPr>
          </a:p>
        </p:txBody>
      </p:sp>
    </p:spTree>
    <p:extLst>
      <p:ext uri="{BB962C8B-B14F-4D97-AF65-F5344CB8AC3E}">
        <p14:creationId xmlns:p14="http://schemas.microsoft.com/office/powerpoint/2010/main" val="769395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2700" y="88900"/>
            <a:ext cx="10140950" cy="4324350"/>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25400" y="4381500"/>
            <a:ext cx="10052050" cy="3321050"/>
          </a:xfrm>
          <a:prstGeom prst="rect">
            <a:avLst/>
          </a:prstGeom>
          <a:solidFill>
            <a:scrgbClr r="0" g="0" b="0">
              <a:alpha val="0"/>
            </a:scrgbClr>
          </a:solidFill>
        </p:spPr>
      </p:pic>
    </p:spTree>
    <p:extLst>
      <p:ext uri="{BB962C8B-B14F-4D97-AF65-F5344CB8AC3E}">
        <p14:creationId xmlns:p14="http://schemas.microsoft.com/office/powerpoint/2010/main" val="1061032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2700" y="88900"/>
            <a:ext cx="10140950" cy="4324350"/>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25400" y="4381500"/>
            <a:ext cx="10052050" cy="3321050"/>
          </a:xfrm>
          <a:prstGeom prst="rect">
            <a:avLst/>
          </a:prstGeom>
          <a:solidFill>
            <a:scrgbClr r="0" g="0" b="0">
              <a:alpha val="0"/>
            </a:scrgbClr>
          </a:solidFill>
        </p:spPr>
      </p:pic>
      <p:sp>
        <p:nvSpPr>
          <p:cNvPr id="4" name="TextBox 3"/>
          <p:cNvSpPr txBox="1"/>
          <p:nvPr/>
        </p:nvSpPr>
        <p:spPr>
          <a:xfrm>
            <a:off x="5930900" y="939800"/>
            <a:ext cx="4114800" cy="323165"/>
          </a:xfrm>
          <a:prstGeom prst="rect">
            <a:avLst/>
          </a:prstGeom>
          <a:noFill/>
        </p:spPr>
        <p:txBody>
          <a:bodyPr vert="horz" rtlCol="0">
            <a:spAutoFit/>
          </a:bodyPr>
          <a:lstStyle/>
          <a:p>
            <a:r>
              <a:rPr lang="en-US" sz="1500" smtClean="0">
                <a:solidFill>
                  <a:srgbClr val="FF0000"/>
                </a:solidFill>
                <a:latin typeface="Narkisim - 20"/>
              </a:rPr>
              <a:t>the distance away from the resting point </a:t>
            </a:r>
            <a:endParaRPr lang="en-US" sz="1500">
              <a:solidFill>
                <a:srgbClr val="FF0000"/>
              </a:solidFill>
              <a:latin typeface="Narkisim - 20"/>
            </a:endParaRPr>
          </a:p>
        </p:txBody>
      </p:sp>
      <p:sp>
        <p:nvSpPr>
          <p:cNvPr id="5" name="TextBox 4"/>
          <p:cNvSpPr txBox="1"/>
          <p:nvPr/>
        </p:nvSpPr>
        <p:spPr>
          <a:xfrm>
            <a:off x="2514600" y="2120900"/>
            <a:ext cx="5105400" cy="553998"/>
          </a:xfrm>
          <a:prstGeom prst="rect">
            <a:avLst/>
          </a:prstGeom>
          <a:noFill/>
        </p:spPr>
        <p:txBody>
          <a:bodyPr vert="horz" rtlCol="0">
            <a:spAutoFit/>
          </a:bodyPr>
          <a:lstStyle/>
          <a:p>
            <a:r>
              <a:rPr lang="en-US" sz="1500" smtClean="0">
                <a:solidFill>
                  <a:srgbClr val="FF0000"/>
                </a:solidFill>
                <a:latin typeface="Narkisim - 20"/>
              </a:rPr>
              <a:t>the distance from one part of the wave to the very same part on the next wave</a:t>
            </a:r>
            <a:endParaRPr lang="en-US" sz="1500">
              <a:solidFill>
                <a:srgbClr val="FF0000"/>
              </a:solidFill>
              <a:latin typeface="Narkisim - 20"/>
            </a:endParaRPr>
          </a:p>
        </p:txBody>
      </p:sp>
      <p:sp>
        <p:nvSpPr>
          <p:cNvPr id="6" name="TextBox 5"/>
          <p:cNvSpPr txBox="1"/>
          <p:nvPr/>
        </p:nvSpPr>
        <p:spPr>
          <a:xfrm>
            <a:off x="546100" y="2743200"/>
            <a:ext cx="5054600" cy="323165"/>
          </a:xfrm>
          <a:prstGeom prst="rect">
            <a:avLst/>
          </a:prstGeom>
          <a:noFill/>
        </p:spPr>
        <p:txBody>
          <a:bodyPr vert="horz" rtlCol="0">
            <a:spAutoFit/>
          </a:bodyPr>
          <a:lstStyle/>
          <a:p>
            <a:r>
              <a:rPr lang="en-US" sz="1500" smtClean="0">
                <a:solidFill>
                  <a:srgbClr val="FF0000"/>
                </a:solidFill>
                <a:latin typeface="Narkisim - 20"/>
              </a:rPr>
              <a:t>how many waves pass by in a given second</a:t>
            </a:r>
            <a:endParaRPr lang="en-US" sz="1500">
              <a:solidFill>
                <a:srgbClr val="FF0000"/>
              </a:solidFill>
              <a:latin typeface="Narkisim - 20"/>
            </a:endParaRPr>
          </a:p>
        </p:txBody>
      </p:sp>
      <p:sp>
        <p:nvSpPr>
          <p:cNvPr id="7" name="TextBox 6"/>
          <p:cNvSpPr txBox="1"/>
          <p:nvPr/>
        </p:nvSpPr>
        <p:spPr>
          <a:xfrm>
            <a:off x="2552700" y="3302000"/>
            <a:ext cx="4798467" cy="323165"/>
          </a:xfrm>
          <a:prstGeom prst="rect">
            <a:avLst/>
          </a:prstGeom>
          <a:noFill/>
        </p:spPr>
        <p:txBody>
          <a:bodyPr vert="horz" rtlCol="0">
            <a:spAutoFit/>
          </a:bodyPr>
          <a:lstStyle/>
          <a:p>
            <a:r>
              <a:rPr lang="en-US" sz="1500" smtClean="0">
                <a:solidFill>
                  <a:srgbClr val="FF0000"/>
                </a:solidFill>
                <a:latin typeface="Narkisim - 20"/>
              </a:rPr>
              <a:t>the distance traveled in a given amount of time </a:t>
            </a:r>
            <a:endParaRPr lang="en-US" sz="1500">
              <a:solidFill>
                <a:srgbClr val="FF0000"/>
              </a:solidFill>
              <a:latin typeface="Narkisim - 20"/>
            </a:endParaRPr>
          </a:p>
        </p:txBody>
      </p:sp>
      <p:sp>
        <p:nvSpPr>
          <p:cNvPr id="8" name="TextBox 7"/>
          <p:cNvSpPr txBox="1"/>
          <p:nvPr/>
        </p:nvSpPr>
        <p:spPr>
          <a:xfrm>
            <a:off x="711200" y="6286500"/>
            <a:ext cx="4505147" cy="323165"/>
          </a:xfrm>
          <a:prstGeom prst="rect">
            <a:avLst/>
          </a:prstGeom>
          <a:noFill/>
        </p:spPr>
        <p:txBody>
          <a:bodyPr vert="horz" rtlCol="0">
            <a:spAutoFit/>
          </a:bodyPr>
          <a:lstStyle/>
          <a:p>
            <a:r>
              <a:rPr lang="en-US" sz="1500" smtClean="0">
                <a:solidFill>
                  <a:srgbClr val="FF0000"/>
                </a:solidFill>
                <a:latin typeface="Narkisim - 20"/>
              </a:rPr>
              <a:t>frequency, amplitude, wavelength, and speed</a:t>
            </a:r>
            <a:endParaRPr lang="en-US" sz="1500">
              <a:solidFill>
                <a:srgbClr val="FF0000"/>
              </a:solidFill>
              <a:latin typeface="Narkisim - 20"/>
            </a:endParaRPr>
          </a:p>
        </p:txBody>
      </p:sp>
    </p:spTree>
    <p:extLst>
      <p:ext uri="{BB962C8B-B14F-4D97-AF65-F5344CB8AC3E}">
        <p14:creationId xmlns:p14="http://schemas.microsoft.com/office/powerpoint/2010/main" val="25352964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5400" y="25400"/>
            <a:ext cx="10140950" cy="7004050"/>
          </a:xfrm>
          <a:prstGeom prst="rect">
            <a:avLst/>
          </a:prstGeom>
          <a:solidFill>
            <a:scrgbClr r="0" g="0" b="0">
              <a:alpha val="0"/>
            </a:scrgbClr>
          </a:solidFill>
        </p:spPr>
      </p:pic>
      <p:cxnSp>
        <p:nvCxnSpPr>
          <p:cNvPr id="3" name="Straight Connector 2"/>
          <p:cNvCxnSpPr/>
          <p:nvPr/>
        </p:nvCxnSpPr>
        <p:spPr>
          <a:xfrm>
            <a:off x="469900" y="4254500"/>
            <a:ext cx="6870700" cy="0"/>
          </a:xfrm>
          <a:prstGeom prst="line">
            <a:avLst/>
          </a:prstGeom>
          <a:ln w="1905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800100" y="4597400"/>
            <a:ext cx="3314700" cy="0"/>
          </a:xfrm>
          <a:prstGeom prst="line">
            <a:avLst/>
          </a:prstGeom>
          <a:ln w="1905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0385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5400" y="25400"/>
            <a:ext cx="10140950" cy="7004050"/>
          </a:xfrm>
          <a:prstGeom prst="rect">
            <a:avLst/>
          </a:prstGeom>
          <a:solidFill>
            <a:scrgbClr r="0" g="0" b="0">
              <a:alpha val="0"/>
            </a:scrgbClr>
          </a:solidFill>
        </p:spPr>
      </p:pic>
      <p:cxnSp>
        <p:nvCxnSpPr>
          <p:cNvPr id="3" name="Straight Connector 2"/>
          <p:cNvCxnSpPr/>
          <p:nvPr/>
        </p:nvCxnSpPr>
        <p:spPr>
          <a:xfrm>
            <a:off x="469900" y="4254500"/>
            <a:ext cx="6870700" cy="0"/>
          </a:xfrm>
          <a:prstGeom prst="line">
            <a:avLst/>
          </a:prstGeom>
          <a:ln w="1905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800100" y="4597400"/>
            <a:ext cx="3314700" cy="0"/>
          </a:xfrm>
          <a:prstGeom prst="line">
            <a:avLst/>
          </a:prstGeom>
          <a:ln w="1905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41700" y="4889500"/>
            <a:ext cx="1172769" cy="323165"/>
          </a:xfrm>
          <a:prstGeom prst="rect">
            <a:avLst/>
          </a:prstGeom>
          <a:noFill/>
        </p:spPr>
        <p:txBody>
          <a:bodyPr vert="horz" rtlCol="0">
            <a:spAutoFit/>
          </a:bodyPr>
          <a:lstStyle/>
          <a:p>
            <a:r>
              <a:rPr lang="en-US" sz="1500" smtClean="0">
                <a:solidFill>
                  <a:srgbClr val="FF0000"/>
                </a:solidFill>
                <a:latin typeface="Narkisim - 20"/>
              </a:rPr>
              <a:t>Amplitude</a:t>
            </a:r>
            <a:endParaRPr lang="en-US" sz="1500">
              <a:solidFill>
                <a:srgbClr val="FF0000"/>
              </a:solidFill>
              <a:latin typeface="Narkisim - 20"/>
            </a:endParaRPr>
          </a:p>
        </p:txBody>
      </p:sp>
      <p:sp>
        <p:nvSpPr>
          <p:cNvPr id="6" name="TextBox 5"/>
          <p:cNvSpPr txBox="1"/>
          <p:nvPr/>
        </p:nvSpPr>
        <p:spPr>
          <a:xfrm>
            <a:off x="3467100" y="5461000"/>
            <a:ext cx="1265656" cy="323165"/>
          </a:xfrm>
          <a:prstGeom prst="rect">
            <a:avLst/>
          </a:prstGeom>
          <a:noFill/>
        </p:spPr>
        <p:txBody>
          <a:bodyPr vert="horz" rtlCol="0">
            <a:spAutoFit/>
          </a:bodyPr>
          <a:lstStyle/>
          <a:p>
            <a:r>
              <a:rPr lang="en-US" sz="1500" smtClean="0">
                <a:solidFill>
                  <a:srgbClr val="FF0000"/>
                </a:solidFill>
                <a:latin typeface="Narkisim - 20"/>
              </a:rPr>
              <a:t>Wavelength</a:t>
            </a:r>
            <a:endParaRPr lang="en-US" sz="1500">
              <a:solidFill>
                <a:srgbClr val="FF0000"/>
              </a:solidFill>
              <a:latin typeface="Narkisim - 20"/>
            </a:endParaRPr>
          </a:p>
        </p:txBody>
      </p:sp>
      <p:sp>
        <p:nvSpPr>
          <p:cNvPr id="7" name="TextBox 6"/>
          <p:cNvSpPr txBox="1"/>
          <p:nvPr/>
        </p:nvSpPr>
        <p:spPr>
          <a:xfrm>
            <a:off x="3403600" y="6007100"/>
            <a:ext cx="635127" cy="553998"/>
          </a:xfrm>
          <a:prstGeom prst="rect">
            <a:avLst/>
          </a:prstGeom>
          <a:noFill/>
        </p:spPr>
        <p:txBody>
          <a:bodyPr vert="horz" rtlCol="0">
            <a:spAutoFit/>
          </a:bodyPr>
          <a:lstStyle/>
          <a:p>
            <a:r>
              <a:rPr lang="en-US" sz="1500" smtClean="0">
                <a:solidFill>
                  <a:srgbClr val="FF0000"/>
                </a:solidFill>
                <a:latin typeface="Narkisim - 20"/>
              </a:rPr>
              <a:t>Crest</a:t>
            </a:r>
            <a:endParaRPr lang="en-US" sz="1500">
              <a:solidFill>
                <a:srgbClr val="FF0000"/>
              </a:solidFill>
              <a:latin typeface="Narkisim - 20"/>
            </a:endParaRPr>
          </a:p>
        </p:txBody>
      </p:sp>
      <p:sp>
        <p:nvSpPr>
          <p:cNvPr id="8" name="TextBox 7"/>
          <p:cNvSpPr txBox="1"/>
          <p:nvPr/>
        </p:nvSpPr>
        <p:spPr>
          <a:xfrm>
            <a:off x="3403600" y="6553200"/>
            <a:ext cx="838149" cy="323165"/>
          </a:xfrm>
          <a:prstGeom prst="rect">
            <a:avLst/>
          </a:prstGeom>
          <a:noFill/>
        </p:spPr>
        <p:txBody>
          <a:bodyPr vert="horz" rtlCol="0">
            <a:spAutoFit/>
          </a:bodyPr>
          <a:lstStyle/>
          <a:p>
            <a:r>
              <a:rPr lang="en-US" sz="1500" smtClean="0">
                <a:solidFill>
                  <a:srgbClr val="FF0000"/>
                </a:solidFill>
                <a:latin typeface="Narkisim - 20"/>
              </a:rPr>
              <a:t>Trough</a:t>
            </a:r>
            <a:endParaRPr lang="en-US" sz="1500">
              <a:solidFill>
                <a:srgbClr val="FF0000"/>
              </a:solidFill>
              <a:latin typeface="Narkisim - 20"/>
            </a:endParaRPr>
          </a:p>
        </p:txBody>
      </p:sp>
    </p:spTree>
    <p:extLst>
      <p:ext uri="{BB962C8B-B14F-4D97-AF65-F5344CB8AC3E}">
        <p14:creationId xmlns:p14="http://schemas.microsoft.com/office/powerpoint/2010/main" val="4036067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8100" y="63500"/>
            <a:ext cx="10097135" cy="2844165"/>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68961" y="2806700"/>
            <a:ext cx="10218039" cy="2266061"/>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158750" y="5194300"/>
            <a:ext cx="10179050" cy="2990850"/>
          </a:xfrm>
          <a:prstGeom prst="rect">
            <a:avLst/>
          </a:prstGeom>
          <a:solidFill>
            <a:scrgbClr r="0" g="0" b="0">
              <a:alpha val="0"/>
            </a:scrgbClr>
          </a:solidFill>
        </p:spPr>
      </p:pic>
    </p:spTree>
    <p:extLst>
      <p:ext uri="{BB962C8B-B14F-4D97-AF65-F5344CB8AC3E}">
        <p14:creationId xmlns:p14="http://schemas.microsoft.com/office/powerpoint/2010/main" val="5839322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8100" y="63500"/>
            <a:ext cx="10097135" cy="2844165"/>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68961" y="2806700"/>
            <a:ext cx="10218039" cy="2266061"/>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158750" y="5194300"/>
            <a:ext cx="10179050" cy="2990850"/>
          </a:xfrm>
          <a:prstGeom prst="rect">
            <a:avLst/>
          </a:prstGeom>
          <a:solidFill>
            <a:scrgbClr r="0" g="0" b="0">
              <a:alpha val="0"/>
            </a:scrgbClr>
          </a:solidFill>
        </p:spPr>
      </p:pic>
      <p:sp>
        <p:nvSpPr>
          <p:cNvPr id="5" name="Oval 4"/>
          <p:cNvSpPr/>
          <p:nvPr/>
        </p:nvSpPr>
        <p:spPr>
          <a:xfrm>
            <a:off x="661797" y="2033397"/>
            <a:ext cx="352806" cy="352806"/>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00877" y="1657477"/>
            <a:ext cx="418846" cy="418846"/>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6600" y="3759200"/>
            <a:ext cx="1763243" cy="323165"/>
          </a:xfrm>
          <a:prstGeom prst="rect">
            <a:avLst/>
          </a:prstGeom>
          <a:noFill/>
        </p:spPr>
        <p:txBody>
          <a:bodyPr vert="horz" rtlCol="0">
            <a:spAutoFit/>
          </a:bodyPr>
          <a:lstStyle/>
          <a:p>
            <a:r>
              <a:rPr lang="en-US" sz="1500" smtClean="0">
                <a:solidFill>
                  <a:srgbClr val="FF0000"/>
                </a:solidFill>
                <a:latin typeface="Narkisim - 20"/>
              </a:rPr>
              <a:t>False, amplitude </a:t>
            </a:r>
            <a:endParaRPr lang="en-US" sz="1500">
              <a:solidFill>
                <a:srgbClr val="FF0000"/>
              </a:solidFill>
              <a:latin typeface="Narkisim - 20"/>
            </a:endParaRPr>
          </a:p>
        </p:txBody>
      </p:sp>
      <p:sp>
        <p:nvSpPr>
          <p:cNvPr id="8" name="TextBox 7"/>
          <p:cNvSpPr txBox="1"/>
          <p:nvPr/>
        </p:nvSpPr>
        <p:spPr>
          <a:xfrm>
            <a:off x="647700" y="4330700"/>
            <a:ext cx="588366" cy="323165"/>
          </a:xfrm>
          <a:prstGeom prst="rect">
            <a:avLst/>
          </a:prstGeom>
          <a:noFill/>
        </p:spPr>
        <p:txBody>
          <a:bodyPr vert="horz" rtlCol="0">
            <a:spAutoFit/>
          </a:bodyPr>
          <a:lstStyle/>
          <a:p>
            <a:r>
              <a:rPr lang="en-US" sz="1500" smtClean="0">
                <a:solidFill>
                  <a:srgbClr val="FF0000"/>
                </a:solidFill>
                <a:latin typeface="Narkisim - 20"/>
              </a:rPr>
              <a:t>True</a:t>
            </a:r>
            <a:endParaRPr lang="en-US" sz="1500">
              <a:solidFill>
                <a:srgbClr val="FF0000"/>
              </a:solidFill>
              <a:latin typeface="Narkisim - 20"/>
            </a:endParaRPr>
          </a:p>
        </p:txBody>
      </p:sp>
      <p:sp>
        <p:nvSpPr>
          <p:cNvPr id="9" name="TextBox 8"/>
          <p:cNvSpPr txBox="1"/>
          <p:nvPr/>
        </p:nvSpPr>
        <p:spPr>
          <a:xfrm>
            <a:off x="2146300" y="6007100"/>
            <a:ext cx="7848600" cy="323165"/>
          </a:xfrm>
          <a:prstGeom prst="rect">
            <a:avLst/>
          </a:prstGeom>
          <a:noFill/>
        </p:spPr>
        <p:txBody>
          <a:bodyPr vert="horz" rtlCol="0">
            <a:spAutoFit/>
          </a:bodyPr>
          <a:lstStyle/>
          <a:p>
            <a:r>
              <a:rPr lang="en-US" sz="1500" smtClean="0">
                <a:solidFill>
                  <a:srgbClr val="FF0000"/>
                </a:solidFill>
                <a:latin typeface="Narkisim - 20"/>
              </a:rPr>
              <a:t>Sound can travel through solid matter, and it does not have to travel in a straight line. </a:t>
            </a:r>
            <a:endParaRPr lang="en-US" sz="1500">
              <a:solidFill>
                <a:srgbClr val="FF0000"/>
              </a:solidFill>
              <a:latin typeface="Narkisim - 20"/>
            </a:endParaRPr>
          </a:p>
        </p:txBody>
      </p:sp>
    </p:spTree>
    <p:extLst>
      <p:ext uri="{BB962C8B-B14F-4D97-AF65-F5344CB8AC3E}">
        <p14:creationId xmlns:p14="http://schemas.microsoft.com/office/powerpoint/2010/main" val="19330515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2700" y="4978400"/>
            <a:ext cx="9697339" cy="2608961"/>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88900" y="-266700"/>
            <a:ext cx="10267950" cy="3422650"/>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152400" y="2971800"/>
            <a:ext cx="10839450" cy="1365250"/>
          </a:xfrm>
          <a:prstGeom prst="rect">
            <a:avLst/>
          </a:prstGeom>
          <a:solidFill>
            <a:scrgbClr r="0" g="0" b="0">
              <a:alpha val="0"/>
            </a:scrgbClr>
          </a:solidFill>
        </p:spPr>
      </p:pic>
      <p:pic>
        <p:nvPicPr>
          <p:cNvPr id="5" name="Picture 4"/>
          <p:cNvPicPr>
            <a:picLocks/>
          </p:cNvPicPr>
          <p:nvPr/>
        </p:nvPicPr>
        <p:blipFill>
          <a:blip r:embed="rId5">
            <a:extLst>
              <a:ext uri="{28A0092B-C50C-407E-A947-70E740481C1C}">
                <a14:useLocalDpi xmlns:a14="http://schemas.microsoft.com/office/drawing/2010/main" val="0"/>
              </a:ext>
            </a:extLst>
          </a:blip>
          <a:stretch>
            <a:fillRect/>
          </a:stretch>
        </p:blipFill>
        <p:spPr>
          <a:xfrm>
            <a:off x="-19050" y="4140200"/>
            <a:ext cx="10013950" cy="1631950"/>
          </a:xfrm>
          <a:prstGeom prst="rect">
            <a:avLst/>
          </a:prstGeom>
          <a:solidFill>
            <a:scrgbClr r="0" g="0" b="0">
              <a:alpha val="0"/>
            </a:scrgbClr>
          </a:solidFill>
        </p:spPr>
      </p:pic>
      <p:cxnSp>
        <p:nvCxnSpPr>
          <p:cNvPr id="6" name="Straight Connector 5"/>
          <p:cNvCxnSpPr/>
          <p:nvPr/>
        </p:nvCxnSpPr>
        <p:spPr>
          <a:xfrm>
            <a:off x="406400" y="6413500"/>
            <a:ext cx="8775700" cy="0"/>
          </a:xfrm>
          <a:prstGeom prst="line">
            <a:avLst/>
          </a:prstGeom>
          <a:ln w="1905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88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01900" y="114300"/>
            <a:ext cx="5088661" cy="600164"/>
          </a:xfrm>
          <a:prstGeom prst="rect">
            <a:avLst/>
          </a:prstGeom>
          <a:noFill/>
        </p:spPr>
        <p:txBody>
          <a:bodyPr vert="horz" rtlCol="0">
            <a:spAutoFit/>
          </a:bodyPr>
          <a:lstStyle/>
          <a:p>
            <a:pPr algn="ctr"/>
            <a:r>
              <a:rPr lang="en-US" sz="3300" smtClean="0">
                <a:solidFill>
                  <a:srgbClr val="000000"/>
                </a:solidFill>
                <a:latin typeface="Calibri - 45"/>
              </a:rPr>
              <a:t>So what’s a </a:t>
            </a:r>
            <a:r>
              <a:rPr lang="en-US" sz="3300" u="sng" smtClean="0">
                <a:solidFill>
                  <a:srgbClr val="000000"/>
                </a:solidFill>
                <a:latin typeface="Calibri - 45"/>
              </a:rPr>
              <a:t>medium</a:t>
            </a:r>
            <a:r>
              <a:rPr lang="en-US" sz="3300" smtClean="0">
                <a:solidFill>
                  <a:srgbClr val="000000"/>
                </a:solidFill>
                <a:latin typeface="Calibri - 45"/>
              </a:rPr>
              <a:t>?</a:t>
            </a:r>
            <a:endParaRPr lang="en-US" sz="3300">
              <a:solidFill>
                <a:srgbClr val="000000"/>
              </a:solidFill>
              <a:latin typeface="Calibri - 45"/>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57200" y="1602613"/>
            <a:ext cx="8229600" cy="4521200"/>
          </a:xfrm>
          <a:prstGeom prst="rect">
            <a:avLst/>
          </a:prstGeom>
          <a:solidFill>
            <a:scrgbClr r="0" g="0" b="0">
              <a:alpha val="0"/>
            </a:scrgbClr>
          </a:solidFill>
        </p:spPr>
      </p:pic>
      <p:sp>
        <p:nvSpPr>
          <p:cNvPr id="4" name="TextBox 3"/>
          <p:cNvSpPr txBox="1"/>
          <p:nvPr/>
        </p:nvSpPr>
        <p:spPr>
          <a:xfrm>
            <a:off x="266700" y="965200"/>
            <a:ext cx="9588500" cy="4459554"/>
          </a:xfrm>
          <a:prstGeom prst="rect">
            <a:avLst/>
          </a:prstGeom>
          <a:noFill/>
        </p:spPr>
        <p:txBody>
          <a:bodyPr vert="horz" rtlCol="0">
            <a:spAutoFit/>
          </a:bodyPr>
          <a:lstStyle/>
          <a:p>
            <a:pPr algn="ctr"/>
            <a:r>
              <a:rPr lang="en-US" sz="2500" smtClean="0">
                <a:solidFill>
                  <a:srgbClr val="000000"/>
                </a:solidFill>
                <a:latin typeface="Calibri - 33"/>
              </a:rPr>
              <a:t>Most waves need something to travel through. For example, sound waves can travel through air, water, and even solid materials. Water waves travel along the surface of the water. A wave can even travel along an object, such as a rope. </a:t>
            </a:r>
          </a:p>
          <a:p>
            <a:pPr algn="ctr"/>
            <a:endParaRPr lang="en-US" sz="2500" smtClean="0">
              <a:solidFill>
                <a:srgbClr val="000000"/>
              </a:solidFill>
              <a:latin typeface="Calibri - 33"/>
            </a:endParaRPr>
          </a:p>
          <a:p>
            <a:pPr algn="ctr"/>
            <a:r>
              <a:rPr lang="en-US" sz="2500" smtClean="0">
                <a:solidFill>
                  <a:srgbClr val="000000"/>
                </a:solidFill>
                <a:latin typeface="Calibri - 33"/>
              </a:rPr>
              <a:t>A medium is something through which a wave travels.  (solid, liquid, or gas!)</a:t>
            </a:r>
          </a:p>
          <a:p>
            <a:pPr algn="ctr"/>
            <a:endParaRPr lang="en-US" sz="2500" smtClean="0">
              <a:solidFill>
                <a:srgbClr val="000000"/>
              </a:solidFill>
              <a:latin typeface="Calibri - 33"/>
            </a:endParaRPr>
          </a:p>
          <a:p>
            <a:pPr algn="ctr"/>
            <a:r>
              <a:rPr lang="en-US" sz="2500" smtClean="0">
                <a:solidFill>
                  <a:srgbClr val="000000"/>
                </a:solidFill>
                <a:latin typeface="Calibri - 33"/>
              </a:rPr>
              <a:t>BUT some waves can travel with no medium at all. They can travel through the vacuum of space!</a:t>
            </a:r>
          </a:p>
          <a:p>
            <a:pPr algn="ctr"/>
            <a:r>
              <a:rPr lang="en-US" sz="2500" smtClean="0">
                <a:solidFill>
                  <a:srgbClr val="000000"/>
                </a:solidFill>
                <a:latin typeface="Calibri - 33"/>
              </a:rPr>
              <a:t>Does light require a medium? </a:t>
            </a:r>
            <a:endParaRPr lang="en-US" sz="2500">
              <a:solidFill>
                <a:srgbClr val="000000"/>
              </a:solidFill>
              <a:latin typeface="Calibri - 33"/>
            </a:endParaRPr>
          </a:p>
        </p:txBody>
      </p:sp>
    </p:spTree>
    <p:extLst>
      <p:ext uri="{BB962C8B-B14F-4D97-AF65-F5344CB8AC3E}">
        <p14:creationId xmlns:p14="http://schemas.microsoft.com/office/powerpoint/2010/main" val="10535256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2700" y="4978400"/>
            <a:ext cx="9697339" cy="2608961"/>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88900" y="-266700"/>
            <a:ext cx="10267950" cy="3422650"/>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152400" y="2971800"/>
            <a:ext cx="10839450" cy="1365250"/>
          </a:xfrm>
          <a:prstGeom prst="rect">
            <a:avLst/>
          </a:prstGeom>
          <a:solidFill>
            <a:scrgbClr r="0" g="0" b="0">
              <a:alpha val="0"/>
            </a:scrgbClr>
          </a:solidFill>
        </p:spPr>
      </p:pic>
      <p:pic>
        <p:nvPicPr>
          <p:cNvPr id="5" name="Picture 4"/>
          <p:cNvPicPr>
            <a:picLocks/>
          </p:cNvPicPr>
          <p:nvPr/>
        </p:nvPicPr>
        <p:blipFill>
          <a:blip r:embed="rId5">
            <a:extLst>
              <a:ext uri="{28A0092B-C50C-407E-A947-70E740481C1C}">
                <a14:useLocalDpi xmlns:a14="http://schemas.microsoft.com/office/drawing/2010/main" val="0"/>
              </a:ext>
            </a:extLst>
          </a:blip>
          <a:stretch>
            <a:fillRect/>
          </a:stretch>
        </p:blipFill>
        <p:spPr>
          <a:xfrm>
            <a:off x="-19050" y="4140200"/>
            <a:ext cx="10013950" cy="1631950"/>
          </a:xfrm>
          <a:prstGeom prst="rect">
            <a:avLst/>
          </a:prstGeom>
          <a:solidFill>
            <a:scrgbClr r="0" g="0" b="0">
              <a:alpha val="0"/>
            </a:scrgbClr>
          </a:solidFill>
        </p:spPr>
      </p:pic>
      <p:cxnSp>
        <p:nvCxnSpPr>
          <p:cNvPr id="6" name="Straight Connector 5"/>
          <p:cNvCxnSpPr/>
          <p:nvPr/>
        </p:nvCxnSpPr>
        <p:spPr>
          <a:xfrm>
            <a:off x="406400" y="6413500"/>
            <a:ext cx="8775700" cy="0"/>
          </a:xfrm>
          <a:prstGeom prst="line">
            <a:avLst/>
          </a:prstGeom>
          <a:ln w="1905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60600" y="546100"/>
            <a:ext cx="5478120" cy="323165"/>
          </a:xfrm>
          <a:prstGeom prst="rect">
            <a:avLst/>
          </a:prstGeom>
          <a:noFill/>
        </p:spPr>
        <p:txBody>
          <a:bodyPr vert="horz" rtlCol="0">
            <a:spAutoFit/>
          </a:bodyPr>
          <a:lstStyle/>
          <a:p>
            <a:r>
              <a:rPr lang="en-US" sz="1500" smtClean="0">
                <a:solidFill>
                  <a:srgbClr val="FF0000"/>
                </a:solidFill>
                <a:latin typeface="Narkisim - 20"/>
              </a:rPr>
              <a:t>There are more particles for the wave to bounce off of</a:t>
            </a:r>
            <a:endParaRPr lang="en-US" sz="1500">
              <a:solidFill>
                <a:srgbClr val="FF0000"/>
              </a:solidFill>
              <a:latin typeface="Narkisim - 20"/>
            </a:endParaRPr>
          </a:p>
        </p:txBody>
      </p:sp>
      <p:sp>
        <p:nvSpPr>
          <p:cNvPr id="8" name="Oval 7"/>
          <p:cNvSpPr/>
          <p:nvPr/>
        </p:nvSpPr>
        <p:spPr>
          <a:xfrm>
            <a:off x="6223000" y="1879600"/>
            <a:ext cx="863600" cy="4572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27700" y="3035300"/>
            <a:ext cx="4292600" cy="553998"/>
          </a:xfrm>
          <a:prstGeom prst="rect">
            <a:avLst/>
          </a:prstGeom>
          <a:noFill/>
        </p:spPr>
        <p:txBody>
          <a:bodyPr vert="horz" rtlCol="0">
            <a:spAutoFit/>
          </a:bodyPr>
          <a:lstStyle/>
          <a:p>
            <a:r>
              <a:rPr lang="en-US" sz="1500" smtClean="0">
                <a:solidFill>
                  <a:srgbClr val="FF0000"/>
                </a:solidFill>
                <a:latin typeface="Narkisim - 20"/>
              </a:rPr>
              <a:t>the state of matter of the medium it is flowing through, and temperature</a:t>
            </a:r>
            <a:endParaRPr lang="en-US" sz="1500">
              <a:solidFill>
                <a:srgbClr val="FF0000"/>
              </a:solidFill>
              <a:latin typeface="Narkisim - 20"/>
            </a:endParaRPr>
          </a:p>
        </p:txBody>
      </p:sp>
      <p:sp>
        <p:nvSpPr>
          <p:cNvPr id="10" name="TextBox 9"/>
          <p:cNvSpPr txBox="1"/>
          <p:nvPr/>
        </p:nvSpPr>
        <p:spPr>
          <a:xfrm>
            <a:off x="431800" y="4737100"/>
            <a:ext cx="3497707" cy="323165"/>
          </a:xfrm>
          <a:prstGeom prst="rect">
            <a:avLst/>
          </a:prstGeom>
          <a:noFill/>
        </p:spPr>
        <p:txBody>
          <a:bodyPr vert="horz" rtlCol="0">
            <a:spAutoFit/>
          </a:bodyPr>
          <a:lstStyle/>
          <a:p>
            <a:r>
              <a:rPr lang="en-US" sz="1500" smtClean="0">
                <a:solidFill>
                  <a:srgbClr val="FF0000"/>
                </a:solidFill>
                <a:latin typeface="Narkisim - 20"/>
              </a:rPr>
              <a:t>No, it can travel around an object.</a:t>
            </a:r>
            <a:endParaRPr lang="en-US" sz="1500">
              <a:solidFill>
                <a:srgbClr val="FF0000"/>
              </a:solidFill>
              <a:latin typeface="Narkisim - 20"/>
            </a:endParaRPr>
          </a:p>
        </p:txBody>
      </p:sp>
      <p:sp>
        <p:nvSpPr>
          <p:cNvPr id="11" name="TextBox 10"/>
          <p:cNvSpPr txBox="1"/>
          <p:nvPr/>
        </p:nvSpPr>
        <p:spPr>
          <a:xfrm>
            <a:off x="6019800" y="6642100"/>
            <a:ext cx="2732354" cy="323165"/>
          </a:xfrm>
          <a:prstGeom prst="rect">
            <a:avLst/>
          </a:prstGeom>
          <a:noFill/>
        </p:spPr>
        <p:txBody>
          <a:bodyPr vert="horz" rtlCol="0">
            <a:spAutoFit/>
          </a:bodyPr>
          <a:lstStyle/>
          <a:p>
            <a:r>
              <a:rPr lang="en-US" sz="1500" smtClean="0">
                <a:solidFill>
                  <a:srgbClr val="FF0000"/>
                </a:solidFill>
                <a:latin typeface="Narkisim - 20"/>
              </a:rPr>
              <a:t>Travel best/fastest in solids</a:t>
            </a:r>
            <a:endParaRPr lang="en-US" sz="1500">
              <a:solidFill>
                <a:srgbClr val="FF0000"/>
              </a:solidFill>
              <a:latin typeface="Narkisim - 20"/>
            </a:endParaRPr>
          </a:p>
        </p:txBody>
      </p:sp>
      <p:sp>
        <p:nvSpPr>
          <p:cNvPr id="12" name="TextBox 11"/>
          <p:cNvSpPr txBox="1"/>
          <p:nvPr/>
        </p:nvSpPr>
        <p:spPr>
          <a:xfrm>
            <a:off x="5994400" y="6972300"/>
            <a:ext cx="2812847" cy="323165"/>
          </a:xfrm>
          <a:prstGeom prst="rect">
            <a:avLst/>
          </a:prstGeom>
          <a:noFill/>
        </p:spPr>
        <p:txBody>
          <a:bodyPr vert="horz" rtlCol="0">
            <a:spAutoFit/>
          </a:bodyPr>
          <a:lstStyle/>
          <a:p>
            <a:r>
              <a:rPr lang="en-US" sz="1500" smtClean="0">
                <a:solidFill>
                  <a:srgbClr val="FF0000"/>
                </a:solidFill>
                <a:latin typeface="Narkisim - 20"/>
              </a:rPr>
              <a:t>Travel slower in cold temps</a:t>
            </a:r>
            <a:endParaRPr lang="en-US" sz="1500">
              <a:solidFill>
                <a:srgbClr val="FF0000"/>
              </a:solidFill>
              <a:latin typeface="Narkisim - 20"/>
            </a:endParaRPr>
          </a:p>
        </p:txBody>
      </p:sp>
    </p:spTree>
    <p:extLst>
      <p:ext uri="{BB962C8B-B14F-4D97-AF65-F5344CB8AC3E}">
        <p14:creationId xmlns:p14="http://schemas.microsoft.com/office/powerpoint/2010/main" val="20318475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270000" y="495300"/>
            <a:ext cx="4155948" cy="2295652"/>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27000" y="2895600"/>
            <a:ext cx="8655050" cy="1466850"/>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50800" y="4737100"/>
            <a:ext cx="9886950" cy="2279650"/>
          </a:xfrm>
          <a:prstGeom prst="rect">
            <a:avLst/>
          </a:prstGeom>
          <a:solidFill>
            <a:scrgbClr r="0" g="0" b="0">
              <a:alpha val="0"/>
            </a:scrgbClr>
          </a:solidFill>
        </p:spPr>
      </p:pic>
    </p:spTree>
    <p:extLst>
      <p:ext uri="{BB962C8B-B14F-4D97-AF65-F5344CB8AC3E}">
        <p14:creationId xmlns:p14="http://schemas.microsoft.com/office/powerpoint/2010/main" val="33391622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270000" y="495300"/>
            <a:ext cx="4155948" cy="2295652"/>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27000" y="2895600"/>
            <a:ext cx="8655050" cy="1466850"/>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50800" y="4737100"/>
            <a:ext cx="9886950" cy="2279650"/>
          </a:xfrm>
          <a:prstGeom prst="rect">
            <a:avLst/>
          </a:prstGeom>
          <a:solidFill>
            <a:scrgbClr r="0" g="0" b="0">
              <a:alpha val="0"/>
            </a:scrgbClr>
          </a:solidFill>
        </p:spPr>
      </p:pic>
      <p:sp>
        <p:nvSpPr>
          <p:cNvPr id="5" name="Oval 4"/>
          <p:cNvSpPr/>
          <p:nvPr/>
        </p:nvSpPr>
        <p:spPr>
          <a:xfrm>
            <a:off x="1676400" y="2197100"/>
            <a:ext cx="304800" cy="304800"/>
          </a:xfrm>
          <a:prstGeom prst="ellipse">
            <a:avLst/>
          </a:pr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4700" y="3238500"/>
            <a:ext cx="588366" cy="323165"/>
          </a:xfrm>
          <a:prstGeom prst="rect">
            <a:avLst/>
          </a:prstGeom>
          <a:noFill/>
        </p:spPr>
        <p:txBody>
          <a:bodyPr vert="horz" rtlCol="0">
            <a:spAutoFit/>
          </a:bodyPr>
          <a:lstStyle/>
          <a:p>
            <a:r>
              <a:rPr lang="en-US" sz="1500" smtClean="0">
                <a:solidFill>
                  <a:srgbClr val="FF0000"/>
                </a:solidFill>
                <a:latin typeface="Narkisim - 20"/>
              </a:rPr>
              <a:t>True</a:t>
            </a:r>
            <a:endParaRPr lang="en-US" sz="1500">
              <a:solidFill>
                <a:srgbClr val="FF0000"/>
              </a:solidFill>
              <a:latin typeface="Narkisim - 20"/>
            </a:endParaRPr>
          </a:p>
        </p:txBody>
      </p:sp>
      <p:sp>
        <p:nvSpPr>
          <p:cNvPr id="7" name="TextBox 6"/>
          <p:cNvSpPr txBox="1"/>
          <p:nvPr/>
        </p:nvSpPr>
        <p:spPr>
          <a:xfrm>
            <a:off x="6794500" y="5664200"/>
            <a:ext cx="2677160" cy="323165"/>
          </a:xfrm>
          <a:prstGeom prst="rect">
            <a:avLst/>
          </a:prstGeom>
          <a:noFill/>
        </p:spPr>
        <p:txBody>
          <a:bodyPr vert="horz" rtlCol="0">
            <a:spAutoFit/>
          </a:bodyPr>
          <a:lstStyle/>
          <a:p>
            <a:r>
              <a:rPr lang="en-US" sz="1500" smtClean="0">
                <a:solidFill>
                  <a:srgbClr val="FF0000"/>
                </a:solidFill>
                <a:latin typeface="Narkisim - 20"/>
              </a:rPr>
              <a:t>the frequency of the wave</a:t>
            </a:r>
            <a:endParaRPr lang="en-US" sz="1500">
              <a:solidFill>
                <a:srgbClr val="FF0000"/>
              </a:solidFill>
              <a:latin typeface="Narkisim - 20"/>
            </a:endParaRPr>
          </a:p>
        </p:txBody>
      </p:sp>
    </p:spTree>
    <p:extLst>
      <p:ext uri="{BB962C8B-B14F-4D97-AF65-F5344CB8AC3E}">
        <p14:creationId xmlns:p14="http://schemas.microsoft.com/office/powerpoint/2010/main" val="1234857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457200"/>
            <a:ext cx="10227945" cy="1506855"/>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25400" y="2286000"/>
            <a:ext cx="10106406" cy="2072894"/>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50800" y="4953000"/>
            <a:ext cx="10097135" cy="2323465"/>
          </a:xfrm>
          <a:prstGeom prst="rect">
            <a:avLst/>
          </a:prstGeom>
          <a:solidFill>
            <a:scrgbClr r="0" g="0" b="0">
              <a:alpha val="0"/>
            </a:scrgbClr>
          </a:solidFill>
        </p:spPr>
      </p:pic>
    </p:spTree>
    <p:extLst>
      <p:ext uri="{BB962C8B-B14F-4D97-AF65-F5344CB8AC3E}">
        <p14:creationId xmlns:p14="http://schemas.microsoft.com/office/powerpoint/2010/main" val="30068192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457200"/>
            <a:ext cx="10227945" cy="1506855"/>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25400" y="2286000"/>
            <a:ext cx="10106406" cy="2072894"/>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50800" y="4953000"/>
            <a:ext cx="10097135" cy="2323465"/>
          </a:xfrm>
          <a:prstGeom prst="rect">
            <a:avLst/>
          </a:prstGeom>
          <a:solidFill>
            <a:scrgbClr r="0" g="0" b="0">
              <a:alpha val="0"/>
            </a:scrgbClr>
          </a:solidFill>
        </p:spPr>
      </p:pic>
      <p:sp>
        <p:nvSpPr>
          <p:cNvPr id="5" name="TextBox 4"/>
          <p:cNvSpPr txBox="1"/>
          <p:nvPr/>
        </p:nvSpPr>
        <p:spPr>
          <a:xfrm>
            <a:off x="444500" y="1016000"/>
            <a:ext cx="9550400" cy="553998"/>
          </a:xfrm>
          <a:prstGeom prst="rect">
            <a:avLst/>
          </a:prstGeom>
          <a:noFill/>
        </p:spPr>
        <p:txBody>
          <a:bodyPr vert="horz" rtlCol="0">
            <a:spAutoFit/>
          </a:bodyPr>
          <a:lstStyle/>
          <a:p>
            <a:r>
              <a:rPr lang="en-US" sz="1500" smtClean="0">
                <a:solidFill>
                  <a:srgbClr val="FF0000"/>
                </a:solidFill>
                <a:latin typeface="Narkisim - 20"/>
              </a:rPr>
              <a:t>Pitch is determined by frequency, loudness is determined by amplitude. High frequency and amplitudes mean high pitched loud sounds, and visa versa. </a:t>
            </a:r>
            <a:endParaRPr lang="en-US" sz="1500">
              <a:solidFill>
                <a:srgbClr val="FF0000"/>
              </a:solidFill>
              <a:latin typeface="Narkisim - 20"/>
            </a:endParaRPr>
          </a:p>
        </p:txBody>
      </p:sp>
      <p:sp>
        <p:nvSpPr>
          <p:cNvPr id="6" name="TextBox 5"/>
          <p:cNvSpPr txBox="1"/>
          <p:nvPr/>
        </p:nvSpPr>
        <p:spPr>
          <a:xfrm>
            <a:off x="711200" y="2832100"/>
            <a:ext cx="1020344" cy="323165"/>
          </a:xfrm>
          <a:prstGeom prst="rect">
            <a:avLst/>
          </a:prstGeom>
          <a:noFill/>
        </p:spPr>
        <p:txBody>
          <a:bodyPr vert="horz" rtlCol="0">
            <a:spAutoFit/>
          </a:bodyPr>
          <a:lstStyle/>
          <a:p>
            <a:r>
              <a:rPr lang="en-US" sz="1500" smtClean="0">
                <a:solidFill>
                  <a:srgbClr val="FF0000"/>
                </a:solidFill>
                <a:latin typeface="Narkisim - 20"/>
              </a:rPr>
              <a:t>Loudness</a:t>
            </a:r>
            <a:endParaRPr lang="en-US" sz="1500">
              <a:solidFill>
                <a:srgbClr val="FF0000"/>
              </a:solidFill>
              <a:latin typeface="Narkisim - 20"/>
            </a:endParaRPr>
          </a:p>
        </p:txBody>
      </p:sp>
      <p:sp>
        <p:nvSpPr>
          <p:cNvPr id="7" name="TextBox 6"/>
          <p:cNvSpPr txBox="1"/>
          <p:nvPr/>
        </p:nvSpPr>
        <p:spPr>
          <a:xfrm>
            <a:off x="952500" y="3949700"/>
            <a:ext cx="1138784" cy="323165"/>
          </a:xfrm>
          <a:prstGeom prst="rect">
            <a:avLst/>
          </a:prstGeom>
          <a:noFill/>
        </p:spPr>
        <p:txBody>
          <a:bodyPr vert="horz" rtlCol="0">
            <a:spAutoFit/>
          </a:bodyPr>
          <a:lstStyle/>
          <a:p>
            <a:r>
              <a:rPr lang="en-US" sz="1500" smtClean="0">
                <a:solidFill>
                  <a:srgbClr val="FF0000"/>
                </a:solidFill>
                <a:latin typeface="Narkisim - 20"/>
              </a:rPr>
              <a:t>Frequency</a:t>
            </a:r>
            <a:endParaRPr lang="en-US" sz="1500">
              <a:solidFill>
                <a:srgbClr val="FF0000"/>
              </a:solidFill>
              <a:latin typeface="Narkisim - 20"/>
            </a:endParaRPr>
          </a:p>
        </p:txBody>
      </p:sp>
      <p:sp>
        <p:nvSpPr>
          <p:cNvPr id="8" name="TextBox 7"/>
          <p:cNvSpPr txBox="1"/>
          <p:nvPr/>
        </p:nvSpPr>
        <p:spPr>
          <a:xfrm>
            <a:off x="520700" y="5041900"/>
            <a:ext cx="258216" cy="323165"/>
          </a:xfrm>
          <a:prstGeom prst="rect">
            <a:avLst/>
          </a:prstGeom>
          <a:noFill/>
        </p:spPr>
        <p:txBody>
          <a:bodyPr vert="horz" rtlCol="0">
            <a:spAutoFit/>
          </a:bodyPr>
          <a:lstStyle/>
          <a:p>
            <a:r>
              <a:rPr lang="en-US" sz="1500" smtClean="0">
                <a:solidFill>
                  <a:srgbClr val="FF0000"/>
                </a:solidFill>
                <a:latin typeface="Narkisim - 20"/>
              </a:rPr>
              <a:t>B</a:t>
            </a:r>
            <a:endParaRPr lang="en-US" sz="1500">
              <a:solidFill>
                <a:srgbClr val="FF0000"/>
              </a:solidFill>
              <a:latin typeface="Narkisim - 20"/>
            </a:endParaRPr>
          </a:p>
        </p:txBody>
      </p:sp>
      <p:sp>
        <p:nvSpPr>
          <p:cNvPr id="9" name="TextBox 8"/>
          <p:cNvSpPr txBox="1"/>
          <p:nvPr/>
        </p:nvSpPr>
        <p:spPr>
          <a:xfrm>
            <a:off x="457200" y="5562600"/>
            <a:ext cx="283642" cy="323165"/>
          </a:xfrm>
          <a:prstGeom prst="rect">
            <a:avLst/>
          </a:prstGeom>
          <a:noFill/>
        </p:spPr>
        <p:txBody>
          <a:bodyPr vert="horz" rtlCol="0">
            <a:spAutoFit/>
          </a:bodyPr>
          <a:lstStyle/>
          <a:p>
            <a:r>
              <a:rPr lang="en-US" sz="1500" smtClean="0">
                <a:solidFill>
                  <a:srgbClr val="FF0000"/>
                </a:solidFill>
                <a:latin typeface="Narkisim - 20"/>
              </a:rPr>
              <a:t>C</a:t>
            </a:r>
            <a:endParaRPr lang="en-US" sz="1500">
              <a:solidFill>
                <a:srgbClr val="FF0000"/>
              </a:solidFill>
              <a:latin typeface="Narkisim - 20"/>
            </a:endParaRPr>
          </a:p>
        </p:txBody>
      </p:sp>
      <p:sp>
        <p:nvSpPr>
          <p:cNvPr id="10" name="TextBox 9"/>
          <p:cNvSpPr txBox="1"/>
          <p:nvPr/>
        </p:nvSpPr>
        <p:spPr>
          <a:xfrm>
            <a:off x="508000" y="6083300"/>
            <a:ext cx="309067" cy="323165"/>
          </a:xfrm>
          <a:prstGeom prst="rect">
            <a:avLst/>
          </a:prstGeom>
          <a:noFill/>
        </p:spPr>
        <p:txBody>
          <a:bodyPr vert="horz" rtlCol="0">
            <a:spAutoFit/>
          </a:bodyPr>
          <a:lstStyle/>
          <a:p>
            <a:r>
              <a:rPr lang="en-US" sz="1500" smtClean="0">
                <a:solidFill>
                  <a:srgbClr val="FF0000"/>
                </a:solidFill>
                <a:latin typeface="Narkisim - 20"/>
              </a:rPr>
              <a:t>A</a:t>
            </a:r>
            <a:endParaRPr lang="en-US" sz="1500">
              <a:solidFill>
                <a:srgbClr val="FF0000"/>
              </a:solidFill>
              <a:latin typeface="Narkisim - 20"/>
            </a:endParaRPr>
          </a:p>
        </p:txBody>
      </p:sp>
      <p:sp>
        <p:nvSpPr>
          <p:cNvPr id="11" name="TextBox 10"/>
          <p:cNvSpPr txBox="1"/>
          <p:nvPr/>
        </p:nvSpPr>
        <p:spPr>
          <a:xfrm>
            <a:off x="457200" y="6629400"/>
            <a:ext cx="287858" cy="323165"/>
          </a:xfrm>
          <a:prstGeom prst="rect">
            <a:avLst/>
          </a:prstGeom>
          <a:noFill/>
        </p:spPr>
        <p:txBody>
          <a:bodyPr vert="horz" rtlCol="0">
            <a:spAutoFit/>
          </a:bodyPr>
          <a:lstStyle/>
          <a:p>
            <a:r>
              <a:rPr lang="en-US" sz="1500" smtClean="0">
                <a:solidFill>
                  <a:srgbClr val="FF0000"/>
                </a:solidFill>
                <a:latin typeface="Narkisim - 20"/>
              </a:rPr>
              <a:t>D</a:t>
            </a:r>
            <a:endParaRPr lang="en-US" sz="1500">
              <a:solidFill>
                <a:srgbClr val="FF0000"/>
              </a:solidFill>
              <a:latin typeface="Narkisim - 20"/>
            </a:endParaRPr>
          </a:p>
        </p:txBody>
      </p:sp>
    </p:spTree>
    <p:extLst>
      <p:ext uri="{BB962C8B-B14F-4D97-AF65-F5344CB8AC3E}">
        <p14:creationId xmlns:p14="http://schemas.microsoft.com/office/powerpoint/2010/main" val="22691347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5092700" y="-304800"/>
            <a:ext cx="5160518" cy="4224782"/>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5308600" y="-12700"/>
            <a:ext cx="4743958" cy="2050542"/>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266700" y="4927600"/>
            <a:ext cx="10192639" cy="742061"/>
          </a:xfrm>
          <a:prstGeom prst="rect">
            <a:avLst/>
          </a:prstGeom>
          <a:solidFill>
            <a:scrgbClr r="0" g="0" b="0">
              <a:alpha val="0"/>
            </a:scrgbClr>
          </a:solidFill>
        </p:spPr>
      </p:pic>
      <p:pic>
        <p:nvPicPr>
          <p:cNvPr id="5" name="Picture 4"/>
          <p:cNvPicPr>
            <a:picLocks/>
          </p:cNvPicPr>
          <p:nvPr/>
        </p:nvPicPr>
        <p:blipFill>
          <a:blip r:embed="rId5">
            <a:extLst>
              <a:ext uri="{28A0092B-C50C-407E-A947-70E740481C1C}">
                <a14:useLocalDpi xmlns:a14="http://schemas.microsoft.com/office/drawing/2010/main" val="0"/>
              </a:ext>
            </a:extLst>
          </a:blip>
          <a:stretch>
            <a:fillRect/>
          </a:stretch>
        </p:blipFill>
        <p:spPr>
          <a:xfrm>
            <a:off x="304800" y="749300"/>
            <a:ext cx="4573143" cy="2145157"/>
          </a:xfrm>
          <a:prstGeom prst="rect">
            <a:avLst/>
          </a:prstGeom>
          <a:solidFill>
            <a:scrgbClr r="0" g="0" b="0">
              <a:alpha val="0"/>
            </a:scrgbClr>
          </a:solidFill>
        </p:spPr>
      </p:pic>
    </p:spTree>
    <p:extLst>
      <p:ext uri="{BB962C8B-B14F-4D97-AF65-F5344CB8AC3E}">
        <p14:creationId xmlns:p14="http://schemas.microsoft.com/office/powerpoint/2010/main" val="12370970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5092700" y="-304800"/>
            <a:ext cx="5160518" cy="4224782"/>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5295900" y="-38100"/>
            <a:ext cx="4743958" cy="2050542"/>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266700" y="4927600"/>
            <a:ext cx="10192639" cy="742061"/>
          </a:xfrm>
          <a:prstGeom prst="rect">
            <a:avLst/>
          </a:prstGeom>
          <a:solidFill>
            <a:scrgbClr r="0" g="0" b="0">
              <a:alpha val="0"/>
            </a:scrgbClr>
          </a:solidFill>
        </p:spPr>
      </p:pic>
      <p:pic>
        <p:nvPicPr>
          <p:cNvPr id="5" name="Picture 4"/>
          <p:cNvPicPr>
            <a:picLocks/>
          </p:cNvPicPr>
          <p:nvPr/>
        </p:nvPicPr>
        <p:blipFill>
          <a:blip r:embed="rId5">
            <a:extLst>
              <a:ext uri="{28A0092B-C50C-407E-A947-70E740481C1C}">
                <a14:useLocalDpi xmlns:a14="http://schemas.microsoft.com/office/drawing/2010/main" val="0"/>
              </a:ext>
            </a:extLst>
          </a:blip>
          <a:stretch>
            <a:fillRect/>
          </a:stretch>
        </p:blipFill>
        <p:spPr>
          <a:xfrm>
            <a:off x="304800" y="749300"/>
            <a:ext cx="4573143" cy="2145157"/>
          </a:xfrm>
          <a:prstGeom prst="rect">
            <a:avLst/>
          </a:prstGeom>
          <a:solidFill>
            <a:scrgbClr r="0" g="0" b="0">
              <a:alpha val="0"/>
            </a:scrgbClr>
          </a:solidFill>
        </p:spPr>
      </p:pic>
      <p:sp>
        <p:nvSpPr>
          <p:cNvPr id="6" name="Oval 5"/>
          <p:cNvSpPr/>
          <p:nvPr/>
        </p:nvSpPr>
        <p:spPr>
          <a:xfrm>
            <a:off x="749300" y="1892300"/>
            <a:ext cx="266700" cy="2667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75300" y="685800"/>
            <a:ext cx="317500" cy="2921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13400" y="2641600"/>
            <a:ext cx="279400" cy="279400"/>
          </a:xfrm>
          <a:prstGeom prst="ellipse">
            <a:avLst/>
          </a:prstGeom>
          <a:solidFill>
            <a:schemeClr val="accent1">
              <a:alpha val="1000"/>
            </a:schemeClr>
          </a:solid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5800" y="5168900"/>
            <a:ext cx="2349500" cy="784830"/>
          </a:xfrm>
          <a:prstGeom prst="rect">
            <a:avLst/>
          </a:prstGeom>
          <a:noFill/>
        </p:spPr>
        <p:txBody>
          <a:bodyPr vert="horz" rtlCol="0">
            <a:spAutoFit/>
          </a:bodyPr>
          <a:lstStyle/>
          <a:p>
            <a:r>
              <a:rPr lang="en-US" sz="1500" smtClean="0">
                <a:solidFill>
                  <a:srgbClr val="FF0000"/>
                </a:solidFill>
                <a:latin typeface="Narkisim - 20"/>
              </a:rPr>
              <a:t>True: less energy means low amplitude which means soft sound</a:t>
            </a:r>
            <a:endParaRPr lang="en-US" sz="1500">
              <a:solidFill>
                <a:srgbClr val="FF0000"/>
              </a:solidFill>
              <a:latin typeface="Narkisim - 20"/>
            </a:endParaRPr>
          </a:p>
        </p:txBody>
      </p:sp>
    </p:spTree>
    <p:extLst>
      <p:ext uri="{BB962C8B-B14F-4D97-AF65-F5344CB8AC3E}">
        <p14:creationId xmlns:p14="http://schemas.microsoft.com/office/powerpoint/2010/main" val="10411572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39700" y="50800"/>
            <a:ext cx="1446809" cy="507831"/>
          </a:xfrm>
          <a:prstGeom prst="rect">
            <a:avLst/>
          </a:prstGeom>
          <a:noFill/>
        </p:spPr>
        <p:txBody>
          <a:bodyPr vert="horz" rtlCol="0">
            <a:spAutoFit/>
          </a:bodyPr>
          <a:lstStyle/>
          <a:p>
            <a:r>
              <a:rPr lang="en-US" sz="2700" smtClean="0">
                <a:solidFill>
                  <a:srgbClr val="000000"/>
                </a:solidFill>
                <a:latin typeface="Narkisim - 36"/>
              </a:rPr>
              <a:t>Name: </a:t>
            </a:r>
            <a:endParaRPr lang="en-US" sz="2700">
              <a:solidFill>
                <a:srgbClr val="000000"/>
              </a:solidFill>
              <a:latin typeface="Narkisim - 36"/>
            </a:endParaRPr>
          </a:p>
        </p:txBody>
      </p:sp>
      <p:sp>
        <p:nvSpPr>
          <p:cNvPr id="3" name="TextBox 2"/>
          <p:cNvSpPr txBox="1"/>
          <p:nvPr/>
        </p:nvSpPr>
        <p:spPr>
          <a:xfrm>
            <a:off x="4178300" y="38100"/>
            <a:ext cx="1247013" cy="507831"/>
          </a:xfrm>
          <a:prstGeom prst="rect">
            <a:avLst/>
          </a:prstGeom>
          <a:noFill/>
        </p:spPr>
        <p:txBody>
          <a:bodyPr vert="horz" rtlCol="0">
            <a:spAutoFit/>
          </a:bodyPr>
          <a:lstStyle/>
          <a:p>
            <a:r>
              <a:rPr lang="en-US" sz="2700" smtClean="0">
                <a:solidFill>
                  <a:srgbClr val="000000"/>
                </a:solidFill>
                <a:latin typeface="Narkisim - 36"/>
              </a:rPr>
              <a:t>Waves</a:t>
            </a:r>
            <a:endParaRPr lang="en-US" sz="2700">
              <a:solidFill>
                <a:srgbClr val="000000"/>
              </a:solidFill>
              <a:latin typeface="Narkisim - 36"/>
            </a:endParaRPr>
          </a:p>
        </p:txBody>
      </p:sp>
      <p:sp>
        <p:nvSpPr>
          <p:cNvPr id="4" name="TextBox 3"/>
          <p:cNvSpPr txBox="1"/>
          <p:nvPr/>
        </p:nvSpPr>
        <p:spPr>
          <a:xfrm>
            <a:off x="190500" y="685800"/>
            <a:ext cx="2316861" cy="1754326"/>
          </a:xfrm>
          <a:prstGeom prst="rect">
            <a:avLst/>
          </a:prstGeom>
          <a:noFill/>
        </p:spPr>
        <p:txBody>
          <a:bodyPr vert="horz" rtlCol="0">
            <a:spAutoFit/>
          </a:bodyPr>
          <a:lstStyle/>
          <a:p>
            <a:r>
              <a:rPr lang="en-US" smtClean="0">
                <a:solidFill>
                  <a:srgbClr val="000000"/>
                </a:solidFill>
                <a:latin typeface="Narkisim - 24"/>
              </a:rPr>
              <a:t>Matching</a:t>
            </a:r>
          </a:p>
          <a:p>
            <a:r>
              <a:rPr lang="en-US" smtClean="0">
                <a:solidFill>
                  <a:srgbClr val="000000"/>
                </a:solidFill>
                <a:latin typeface="Narkisim - 24"/>
              </a:rPr>
              <a:t>___1. Crest</a:t>
            </a:r>
          </a:p>
          <a:p>
            <a:r>
              <a:rPr lang="en-US" smtClean="0">
                <a:solidFill>
                  <a:srgbClr val="000000"/>
                </a:solidFill>
                <a:latin typeface="Narkisim - 24"/>
              </a:rPr>
              <a:t>___2. Wave</a:t>
            </a:r>
          </a:p>
          <a:p>
            <a:r>
              <a:rPr lang="en-US" smtClean="0">
                <a:solidFill>
                  <a:srgbClr val="000000"/>
                </a:solidFill>
                <a:latin typeface="Narkisim - 24"/>
              </a:rPr>
              <a:t>___3. Trough</a:t>
            </a:r>
          </a:p>
          <a:p>
            <a:r>
              <a:rPr lang="en-US" smtClean="0">
                <a:solidFill>
                  <a:srgbClr val="000000"/>
                </a:solidFill>
                <a:latin typeface="Narkisim - 24"/>
              </a:rPr>
              <a:t>___4. Wavelength </a:t>
            </a:r>
          </a:p>
          <a:p>
            <a:r>
              <a:rPr lang="en-US" smtClean="0">
                <a:solidFill>
                  <a:srgbClr val="000000"/>
                </a:solidFill>
                <a:latin typeface="Narkisim - 24"/>
              </a:rPr>
              <a:t>___5. Amplitude</a:t>
            </a:r>
            <a:endParaRPr lang="en-US">
              <a:solidFill>
                <a:srgbClr val="000000"/>
              </a:solidFill>
              <a:latin typeface="Narkisim - 24"/>
            </a:endParaRPr>
          </a:p>
        </p:txBody>
      </p:sp>
      <p:sp>
        <p:nvSpPr>
          <p:cNvPr id="5" name="TextBox 4"/>
          <p:cNvSpPr txBox="1"/>
          <p:nvPr/>
        </p:nvSpPr>
        <p:spPr>
          <a:xfrm>
            <a:off x="3517900" y="1016000"/>
            <a:ext cx="6502400" cy="1323439"/>
          </a:xfrm>
          <a:prstGeom prst="rect">
            <a:avLst/>
          </a:prstGeom>
          <a:noFill/>
        </p:spPr>
        <p:txBody>
          <a:bodyPr vert="horz" rtlCol="0">
            <a:spAutoFit/>
          </a:bodyPr>
          <a:lstStyle/>
          <a:p>
            <a:r>
              <a:rPr lang="en-US" sz="1600" smtClean="0">
                <a:solidFill>
                  <a:srgbClr val="000000"/>
                </a:solidFill>
                <a:latin typeface="Narkisim - 22"/>
              </a:rPr>
              <a:t>a) moving disturbance that transfers energy through matter or space. </a:t>
            </a:r>
          </a:p>
          <a:p>
            <a:r>
              <a:rPr lang="en-US" sz="1600" smtClean="0">
                <a:solidFill>
                  <a:srgbClr val="000000"/>
                </a:solidFill>
                <a:latin typeface="Narkisim - 22"/>
              </a:rPr>
              <a:t>b) highest point of a wave</a:t>
            </a:r>
          </a:p>
          <a:p>
            <a:r>
              <a:rPr lang="en-US" sz="1600" smtClean="0">
                <a:solidFill>
                  <a:srgbClr val="000000"/>
                </a:solidFill>
                <a:latin typeface="Narkisim - 22"/>
              </a:rPr>
              <a:t>c) distance between identical points on a wave</a:t>
            </a:r>
          </a:p>
          <a:p>
            <a:r>
              <a:rPr lang="en-US" sz="1600" smtClean="0">
                <a:solidFill>
                  <a:srgbClr val="000000"/>
                </a:solidFill>
                <a:latin typeface="Narkisim - 22"/>
              </a:rPr>
              <a:t>d) distance between the resting point and crest/trough </a:t>
            </a:r>
          </a:p>
          <a:p>
            <a:r>
              <a:rPr lang="en-US" sz="1600" smtClean="0">
                <a:solidFill>
                  <a:srgbClr val="000000"/>
                </a:solidFill>
                <a:latin typeface="Narkisim - 22"/>
              </a:rPr>
              <a:t>e) lowest point of a wave</a:t>
            </a:r>
            <a:endParaRPr lang="en-US" sz="1600">
              <a:solidFill>
                <a:srgbClr val="000000"/>
              </a:solidFill>
              <a:latin typeface="Narkisim - 22"/>
            </a:endParaRPr>
          </a:p>
        </p:txBody>
      </p:sp>
      <p:sp>
        <p:nvSpPr>
          <p:cNvPr id="6" name="TextBox 5"/>
          <p:cNvSpPr txBox="1"/>
          <p:nvPr/>
        </p:nvSpPr>
        <p:spPr>
          <a:xfrm>
            <a:off x="50800" y="3683000"/>
            <a:ext cx="9969500" cy="2400657"/>
          </a:xfrm>
          <a:prstGeom prst="rect">
            <a:avLst/>
          </a:prstGeom>
          <a:noFill/>
        </p:spPr>
        <p:txBody>
          <a:bodyPr vert="horz" rtlCol="0">
            <a:spAutoFit/>
          </a:bodyPr>
          <a:lstStyle/>
          <a:p>
            <a:r>
              <a:rPr lang="en-US" sz="2100" smtClean="0">
                <a:solidFill>
                  <a:srgbClr val="000000"/>
                </a:solidFill>
                <a:latin typeface="Narkisim - 28"/>
              </a:rPr>
              <a:t>Fill in the Blanks</a:t>
            </a:r>
          </a:p>
          <a:p>
            <a:r>
              <a:rPr lang="en-US" sz="2100" smtClean="0">
                <a:solidFill>
                  <a:srgbClr val="000000"/>
                </a:solidFill>
                <a:latin typeface="Narkisim - 28"/>
              </a:rPr>
              <a:t>6</a:t>
            </a:r>
            <a:r>
              <a:rPr lang="en-US" smtClean="0">
                <a:solidFill>
                  <a:srgbClr val="000000"/>
                </a:solidFill>
                <a:latin typeface="Narkisim - 24"/>
              </a:rPr>
              <a:t>. _______ __________ requires some sort of solid, liquid, or gas medium through which to pass</a:t>
            </a:r>
          </a:p>
          <a:p>
            <a:r>
              <a:rPr lang="en-US" smtClean="0">
                <a:solidFill>
                  <a:srgbClr val="000000"/>
                </a:solidFill>
                <a:latin typeface="Narkisim - 24"/>
              </a:rPr>
              <a:t>7. In a ______________ wave, the motion of the particles is a parallel motion</a:t>
            </a:r>
          </a:p>
          <a:p>
            <a:r>
              <a:rPr lang="en-US" smtClean="0">
                <a:solidFill>
                  <a:srgbClr val="000000"/>
                </a:solidFill>
                <a:latin typeface="Narkisim - 24"/>
              </a:rPr>
              <a:t>8. ____________ waves, like light, depend on the vibration of electric and magnetic fields to carry energy, and they require no medium</a:t>
            </a:r>
          </a:p>
          <a:p>
            <a:r>
              <a:rPr lang="en-US" smtClean="0">
                <a:solidFill>
                  <a:srgbClr val="000000"/>
                </a:solidFill>
                <a:latin typeface="Narkisim - 24"/>
              </a:rPr>
              <a:t>9. Regions where particles bunch together in a longitudinal wave are called ______</a:t>
            </a:r>
          </a:p>
          <a:p>
            <a:r>
              <a:rPr lang="en-US" smtClean="0">
                <a:solidFill>
                  <a:srgbClr val="000000"/>
                </a:solidFill>
                <a:latin typeface="Narkisim - 24"/>
              </a:rPr>
              <a:t>10. Waves with high amplitude and high frequency also have high ___________</a:t>
            </a:r>
            <a:endParaRPr lang="en-US">
              <a:solidFill>
                <a:srgbClr val="000000"/>
              </a:solidFill>
              <a:latin typeface="Narkisim - 24"/>
            </a:endParaRPr>
          </a:p>
        </p:txBody>
      </p:sp>
    </p:spTree>
    <p:extLst>
      <p:ext uri="{BB962C8B-B14F-4D97-AF65-F5344CB8AC3E}">
        <p14:creationId xmlns:p14="http://schemas.microsoft.com/office/powerpoint/2010/main" val="23276752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39700" y="50800"/>
            <a:ext cx="2259178" cy="507831"/>
          </a:xfrm>
          <a:prstGeom prst="rect">
            <a:avLst/>
          </a:prstGeom>
          <a:noFill/>
        </p:spPr>
        <p:txBody>
          <a:bodyPr vert="horz" rtlCol="0">
            <a:spAutoFit/>
          </a:bodyPr>
          <a:lstStyle/>
          <a:p>
            <a:r>
              <a:rPr lang="en-US" sz="2700" smtClean="0">
                <a:solidFill>
                  <a:srgbClr val="000000"/>
                </a:solidFill>
                <a:latin typeface="Narkisim - 36"/>
              </a:rPr>
              <a:t>Name: </a:t>
            </a:r>
            <a:r>
              <a:rPr lang="en-US" sz="2700" smtClean="0">
                <a:solidFill>
                  <a:srgbClr val="FF0000"/>
                </a:solidFill>
                <a:latin typeface="Narkisim - 36"/>
              </a:rPr>
              <a:t>Key</a:t>
            </a:r>
            <a:r>
              <a:rPr lang="en-US" sz="2700" smtClean="0">
                <a:solidFill>
                  <a:srgbClr val="000000"/>
                </a:solidFill>
                <a:latin typeface="Narkisim - 36"/>
              </a:rPr>
              <a:t> </a:t>
            </a:r>
            <a:endParaRPr lang="en-US" sz="2700">
              <a:solidFill>
                <a:srgbClr val="000000"/>
              </a:solidFill>
              <a:latin typeface="Narkisim - 36"/>
            </a:endParaRPr>
          </a:p>
        </p:txBody>
      </p:sp>
      <p:sp>
        <p:nvSpPr>
          <p:cNvPr id="3" name="TextBox 2"/>
          <p:cNvSpPr txBox="1"/>
          <p:nvPr/>
        </p:nvSpPr>
        <p:spPr>
          <a:xfrm>
            <a:off x="4178300" y="38100"/>
            <a:ext cx="1247013" cy="507831"/>
          </a:xfrm>
          <a:prstGeom prst="rect">
            <a:avLst/>
          </a:prstGeom>
          <a:noFill/>
        </p:spPr>
        <p:txBody>
          <a:bodyPr vert="horz" rtlCol="0">
            <a:spAutoFit/>
          </a:bodyPr>
          <a:lstStyle/>
          <a:p>
            <a:r>
              <a:rPr lang="en-US" sz="2700" smtClean="0">
                <a:solidFill>
                  <a:srgbClr val="000000"/>
                </a:solidFill>
                <a:latin typeface="Narkisim - 36"/>
              </a:rPr>
              <a:t>Waves</a:t>
            </a:r>
            <a:endParaRPr lang="en-US" sz="2700">
              <a:solidFill>
                <a:srgbClr val="000000"/>
              </a:solidFill>
              <a:latin typeface="Narkisim - 36"/>
            </a:endParaRPr>
          </a:p>
        </p:txBody>
      </p:sp>
      <p:sp>
        <p:nvSpPr>
          <p:cNvPr id="4" name="TextBox 3"/>
          <p:cNvSpPr txBox="1"/>
          <p:nvPr/>
        </p:nvSpPr>
        <p:spPr>
          <a:xfrm>
            <a:off x="190500" y="685800"/>
            <a:ext cx="2316861" cy="1754326"/>
          </a:xfrm>
          <a:prstGeom prst="rect">
            <a:avLst/>
          </a:prstGeom>
          <a:noFill/>
        </p:spPr>
        <p:txBody>
          <a:bodyPr vert="horz" rtlCol="0">
            <a:spAutoFit/>
          </a:bodyPr>
          <a:lstStyle/>
          <a:p>
            <a:r>
              <a:rPr lang="en-US" smtClean="0">
                <a:solidFill>
                  <a:srgbClr val="000000"/>
                </a:solidFill>
                <a:latin typeface="Narkisim - 24"/>
              </a:rPr>
              <a:t>Matching</a:t>
            </a:r>
          </a:p>
          <a:p>
            <a:r>
              <a:rPr lang="en-US" smtClean="0">
                <a:solidFill>
                  <a:srgbClr val="000000"/>
                </a:solidFill>
                <a:latin typeface="Narkisim - 24"/>
              </a:rPr>
              <a:t>___1. Crest</a:t>
            </a:r>
          </a:p>
          <a:p>
            <a:r>
              <a:rPr lang="en-US" smtClean="0">
                <a:solidFill>
                  <a:srgbClr val="000000"/>
                </a:solidFill>
                <a:latin typeface="Narkisim - 24"/>
              </a:rPr>
              <a:t>___2. Wave</a:t>
            </a:r>
          </a:p>
          <a:p>
            <a:r>
              <a:rPr lang="en-US" smtClean="0">
                <a:solidFill>
                  <a:srgbClr val="000000"/>
                </a:solidFill>
                <a:latin typeface="Narkisim - 24"/>
              </a:rPr>
              <a:t>___3. Trough</a:t>
            </a:r>
          </a:p>
          <a:p>
            <a:r>
              <a:rPr lang="en-US" smtClean="0">
                <a:solidFill>
                  <a:srgbClr val="000000"/>
                </a:solidFill>
                <a:latin typeface="Narkisim - 24"/>
              </a:rPr>
              <a:t>___4. Wavelength </a:t>
            </a:r>
          </a:p>
          <a:p>
            <a:r>
              <a:rPr lang="en-US" smtClean="0">
                <a:solidFill>
                  <a:srgbClr val="000000"/>
                </a:solidFill>
                <a:latin typeface="Narkisim - 24"/>
              </a:rPr>
              <a:t>___5. Amplitude</a:t>
            </a:r>
            <a:endParaRPr lang="en-US">
              <a:solidFill>
                <a:srgbClr val="000000"/>
              </a:solidFill>
              <a:latin typeface="Narkisim - 24"/>
            </a:endParaRPr>
          </a:p>
        </p:txBody>
      </p:sp>
      <p:sp>
        <p:nvSpPr>
          <p:cNvPr id="5" name="TextBox 4"/>
          <p:cNvSpPr txBox="1"/>
          <p:nvPr/>
        </p:nvSpPr>
        <p:spPr>
          <a:xfrm>
            <a:off x="3517900" y="1016000"/>
            <a:ext cx="6502400" cy="1323439"/>
          </a:xfrm>
          <a:prstGeom prst="rect">
            <a:avLst/>
          </a:prstGeom>
          <a:noFill/>
        </p:spPr>
        <p:txBody>
          <a:bodyPr vert="horz" rtlCol="0">
            <a:spAutoFit/>
          </a:bodyPr>
          <a:lstStyle/>
          <a:p>
            <a:r>
              <a:rPr lang="en-US" sz="1600" smtClean="0">
                <a:solidFill>
                  <a:srgbClr val="000000"/>
                </a:solidFill>
                <a:latin typeface="Narkisim - 22"/>
              </a:rPr>
              <a:t>a) moving disturbance that transfers energy through matter or space.</a:t>
            </a:r>
          </a:p>
          <a:p>
            <a:r>
              <a:rPr lang="en-US" sz="1600" smtClean="0">
                <a:solidFill>
                  <a:srgbClr val="000000"/>
                </a:solidFill>
                <a:latin typeface="Narkisim - 22"/>
              </a:rPr>
              <a:t>b) highest point of a wave</a:t>
            </a:r>
          </a:p>
          <a:p>
            <a:r>
              <a:rPr lang="en-US" sz="1600" smtClean="0">
                <a:solidFill>
                  <a:srgbClr val="000000"/>
                </a:solidFill>
                <a:latin typeface="Narkisim - 22"/>
              </a:rPr>
              <a:t>c) distance between identical points on a wave</a:t>
            </a:r>
          </a:p>
          <a:p>
            <a:r>
              <a:rPr lang="en-US" sz="1600" smtClean="0">
                <a:solidFill>
                  <a:srgbClr val="000000"/>
                </a:solidFill>
                <a:latin typeface="Narkisim - 22"/>
              </a:rPr>
              <a:t>d) distance between the resting point and crest/trough </a:t>
            </a:r>
          </a:p>
          <a:p>
            <a:r>
              <a:rPr lang="en-US" sz="1600" smtClean="0">
                <a:solidFill>
                  <a:srgbClr val="000000"/>
                </a:solidFill>
                <a:latin typeface="Narkisim - 22"/>
              </a:rPr>
              <a:t>e) lowest point of a wave</a:t>
            </a:r>
            <a:endParaRPr lang="en-US" sz="1600">
              <a:solidFill>
                <a:srgbClr val="000000"/>
              </a:solidFill>
              <a:latin typeface="Narkisim - 22"/>
            </a:endParaRPr>
          </a:p>
        </p:txBody>
      </p:sp>
      <p:sp>
        <p:nvSpPr>
          <p:cNvPr id="6" name="TextBox 5"/>
          <p:cNvSpPr txBox="1"/>
          <p:nvPr/>
        </p:nvSpPr>
        <p:spPr>
          <a:xfrm>
            <a:off x="50800" y="3683000"/>
            <a:ext cx="9969500" cy="2123658"/>
          </a:xfrm>
          <a:prstGeom prst="rect">
            <a:avLst/>
          </a:prstGeom>
          <a:noFill/>
        </p:spPr>
        <p:txBody>
          <a:bodyPr vert="horz" rtlCol="0">
            <a:spAutoFit/>
          </a:bodyPr>
          <a:lstStyle/>
          <a:p>
            <a:r>
              <a:rPr lang="en-US" sz="2100" smtClean="0">
                <a:solidFill>
                  <a:srgbClr val="000000"/>
                </a:solidFill>
                <a:latin typeface="Narkisim - 28"/>
              </a:rPr>
              <a:t>Fill in the Blanks</a:t>
            </a:r>
          </a:p>
          <a:p>
            <a:r>
              <a:rPr lang="en-US" sz="2100" smtClean="0">
                <a:solidFill>
                  <a:srgbClr val="000000"/>
                </a:solidFill>
                <a:latin typeface="Narkisim - 28"/>
              </a:rPr>
              <a:t>6</a:t>
            </a:r>
            <a:r>
              <a:rPr lang="en-US" smtClean="0">
                <a:solidFill>
                  <a:srgbClr val="000000"/>
                </a:solidFill>
                <a:latin typeface="Narkisim - 24"/>
              </a:rPr>
              <a:t>. </a:t>
            </a:r>
            <a:r>
              <a:rPr lang="en-US" smtClean="0">
                <a:solidFill>
                  <a:srgbClr val="FF0000"/>
                </a:solidFill>
                <a:latin typeface="Narkisim - 24"/>
              </a:rPr>
              <a:t>Mechanical wave</a:t>
            </a:r>
            <a:r>
              <a:rPr lang="en-US" smtClean="0">
                <a:solidFill>
                  <a:srgbClr val="000000"/>
                </a:solidFill>
                <a:latin typeface="Narkisim - 24"/>
              </a:rPr>
              <a:t> requires some sort of solid, liquid, or gas medium through which to pass</a:t>
            </a:r>
          </a:p>
          <a:p>
            <a:r>
              <a:rPr lang="en-US" smtClean="0">
                <a:solidFill>
                  <a:srgbClr val="000000"/>
                </a:solidFill>
                <a:latin typeface="Narkisim - 24"/>
              </a:rPr>
              <a:t>7. In a </a:t>
            </a:r>
            <a:r>
              <a:rPr lang="en-US" smtClean="0">
                <a:solidFill>
                  <a:srgbClr val="FF0000"/>
                </a:solidFill>
                <a:latin typeface="Narkisim - 24"/>
              </a:rPr>
              <a:t>longitudinal (compression)</a:t>
            </a:r>
            <a:r>
              <a:rPr lang="en-US" smtClean="0">
                <a:solidFill>
                  <a:srgbClr val="000000"/>
                </a:solidFill>
                <a:latin typeface="Narkisim - 24"/>
              </a:rPr>
              <a:t> wave, the motion of the particles is a parallel motion</a:t>
            </a:r>
          </a:p>
          <a:p>
            <a:r>
              <a:rPr lang="en-US" smtClean="0">
                <a:solidFill>
                  <a:srgbClr val="000000"/>
                </a:solidFill>
                <a:latin typeface="Narkisim - 24"/>
              </a:rPr>
              <a:t>8. </a:t>
            </a:r>
            <a:r>
              <a:rPr lang="en-US" smtClean="0">
                <a:solidFill>
                  <a:srgbClr val="FF0000"/>
                </a:solidFill>
                <a:latin typeface="Narkisim - 24"/>
              </a:rPr>
              <a:t>Electromagnetic</a:t>
            </a:r>
            <a:r>
              <a:rPr lang="en-US" smtClean="0">
                <a:solidFill>
                  <a:srgbClr val="000000"/>
                </a:solidFill>
                <a:latin typeface="Narkisim - 24"/>
              </a:rPr>
              <a:t> waves, like light, depend on the vibration of electric and magnetic fields to carry energy, and they require no medium</a:t>
            </a:r>
          </a:p>
          <a:p>
            <a:r>
              <a:rPr lang="en-US" smtClean="0">
                <a:solidFill>
                  <a:srgbClr val="000000"/>
                </a:solidFill>
                <a:latin typeface="Narkisim - 24"/>
              </a:rPr>
              <a:t>9. Regions where particles bunch together in a longitudinal wave are called </a:t>
            </a:r>
            <a:r>
              <a:rPr lang="en-US" smtClean="0">
                <a:solidFill>
                  <a:srgbClr val="FF0000"/>
                </a:solidFill>
                <a:latin typeface="Narkisim - 24"/>
              </a:rPr>
              <a:t>compressions</a:t>
            </a:r>
          </a:p>
          <a:p>
            <a:r>
              <a:rPr lang="en-US" smtClean="0">
                <a:solidFill>
                  <a:srgbClr val="FF0000"/>
                </a:solidFill>
                <a:latin typeface="Narkisim - 24"/>
              </a:rPr>
              <a:t>1</a:t>
            </a:r>
            <a:r>
              <a:rPr lang="en-US" smtClean="0">
                <a:solidFill>
                  <a:srgbClr val="000000"/>
                </a:solidFill>
                <a:latin typeface="Narkisim - 24"/>
              </a:rPr>
              <a:t>0. Waves with high amplitude and high frequency also have high </a:t>
            </a:r>
            <a:r>
              <a:rPr lang="en-US" smtClean="0">
                <a:solidFill>
                  <a:srgbClr val="FF0000"/>
                </a:solidFill>
                <a:latin typeface="Narkisim - 24"/>
              </a:rPr>
              <a:t>energy</a:t>
            </a:r>
            <a:endParaRPr lang="en-US">
              <a:solidFill>
                <a:srgbClr val="FF0000"/>
              </a:solidFill>
              <a:latin typeface="Narkisim - 24"/>
            </a:endParaRPr>
          </a:p>
        </p:txBody>
      </p:sp>
      <p:cxnSp>
        <p:nvCxnSpPr>
          <p:cNvPr id="7" name="Straight Connector 6"/>
          <p:cNvCxnSpPr/>
          <p:nvPr/>
        </p:nvCxnSpPr>
        <p:spPr>
          <a:xfrm>
            <a:off x="1714500" y="1308100"/>
            <a:ext cx="1714500" cy="508000"/>
          </a:xfrm>
          <a:prstGeom prst="line">
            <a:avLst/>
          </a:prstGeom>
          <a:ln w="38100" cap="flat" cmpd="sng" algn="ctr">
            <a:solidFill>
              <a:srgbClr val="FF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43100" y="2184400"/>
            <a:ext cx="1587500" cy="939800"/>
          </a:xfrm>
          <a:prstGeom prst="line">
            <a:avLst/>
          </a:prstGeom>
          <a:ln w="38100" cap="flat" cmpd="sng" algn="ctr">
            <a:solidFill>
              <a:srgbClr val="FF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489200" y="2362200"/>
            <a:ext cx="1003300" cy="292100"/>
          </a:xfrm>
          <a:prstGeom prst="line">
            <a:avLst/>
          </a:prstGeom>
          <a:ln w="38100" cap="flat" cmpd="sng" algn="ctr">
            <a:solidFill>
              <a:srgbClr val="FF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324100" y="2768600"/>
            <a:ext cx="1155700" cy="406400"/>
          </a:xfrm>
          <a:prstGeom prst="line">
            <a:avLst/>
          </a:prstGeom>
          <a:ln w="38100" cap="flat" cmpd="sng" algn="ctr">
            <a:solidFill>
              <a:srgbClr val="FF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765300" y="1257300"/>
            <a:ext cx="1714500" cy="508000"/>
          </a:xfrm>
          <a:prstGeom prst="line">
            <a:avLst/>
          </a:prstGeom>
          <a:ln w="38100" cap="flat" cmpd="sng" algn="ctr">
            <a:solidFill>
              <a:srgbClr val="FF000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4551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88900" y="5156200"/>
            <a:ext cx="6197600" cy="3251200"/>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368300" y="-12700"/>
            <a:ext cx="9359900" cy="5080000"/>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6591300" y="5245100"/>
            <a:ext cx="3354324" cy="3008376"/>
          </a:xfrm>
          <a:prstGeom prst="rect">
            <a:avLst/>
          </a:prstGeom>
          <a:solidFill>
            <a:scrgbClr r="0" g="0" b="0">
              <a:alpha val="0"/>
            </a:scrgbClr>
          </a:solidFill>
        </p:spPr>
      </p:pic>
      <p:sp>
        <p:nvSpPr>
          <p:cNvPr id="5" name="TextBox 4"/>
          <p:cNvSpPr txBox="1"/>
          <p:nvPr/>
        </p:nvSpPr>
        <p:spPr>
          <a:xfrm>
            <a:off x="139700" y="8343900"/>
            <a:ext cx="9880600" cy="1338828"/>
          </a:xfrm>
          <a:prstGeom prst="rect">
            <a:avLst/>
          </a:prstGeom>
          <a:noFill/>
        </p:spPr>
        <p:txBody>
          <a:bodyPr vert="horz" rtlCol="0">
            <a:spAutoFit/>
          </a:bodyPr>
          <a:lstStyle/>
          <a:p>
            <a:r>
              <a:rPr lang="en-US" sz="2700" smtClean="0">
                <a:solidFill>
                  <a:srgbClr val="000000"/>
                </a:solidFill>
                <a:latin typeface="Narkisim - 36"/>
              </a:rPr>
              <a:t>High amplitude = loud sound, high energy </a:t>
            </a:r>
          </a:p>
          <a:p>
            <a:r>
              <a:rPr lang="en-US" sz="2700" smtClean="0">
                <a:solidFill>
                  <a:srgbClr val="000000"/>
                </a:solidFill>
                <a:latin typeface="Narkisim - 36"/>
              </a:rPr>
              <a:t>High frequency = high pitch, short wavelength, high energy</a:t>
            </a:r>
          </a:p>
          <a:p>
            <a:r>
              <a:rPr lang="en-US" sz="2700" smtClean="0">
                <a:solidFill>
                  <a:srgbClr val="000000"/>
                </a:solidFill>
                <a:latin typeface="Narkisim - 36"/>
              </a:rPr>
              <a:t>Large wavelength = low energy, low frequency </a:t>
            </a:r>
            <a:endParaRPr lang="en-US" sz="2700">
              <a:solidFill>
                <a:srgbClr val="000000"/>
              </a:solidFill>
              <a:latin typeface="Narkisim - 36"/>
            </a:endParaRPr>
          </a:p>
        </p:txBody>
      </p:sp>
      <p:sp>
        <p:nvSpPr>
          <p:cNvPr id="6" name="TextBox 5"/>
          <p:cNvSpPr txBox="1"/>
          <p:nvPr/>
        </p:nvSpPr>
        <p:spPr>
          <a:xfrm>
            <a:off x="1168400" y="4241800"/>
            <a:ext cx="1977746" cy="338554"/>
          </a:xfrm>
          <a:prstGeom prst="rect">
            <a:avLst/>
          </a:prstGeom>
          <a:noFill/>
        </p:spPr>
        <p:txBody>
          <a:bodyPr vert="horz" rtlCol="0">
            <a:spAutoFit/>
          </a:bodyPr>
          <a:lstStyle/>
          <a:p>
            <a:r>
              <a:rPr lang="en-US" sz="1600" smtClean="0">
                <a:solidFill>
                  <a:srgbClr val="000000"/>
                </a:solidFill>
                <a:latin typeface="Narkisim - 22"/>
              </a:rPr>
              <a:t>- Seismic P waves</a:t>
            </a:r>
            <a:endParaRPr lang="en-US" sz="1600">
              <a:solidFill>
                <a:srgbClr val="000000"/>
              </a:solidFill>
              <a:latin typeface="Narkisim - 22"/>
            </a:endParaRPr>
          </a:p>
        </p:txBody>
      </p:sp>
      <p:sp>
        <p:nvSpPr>
          <p:cNvPr id="7" name="TextBox 6"/>
          <p:cNvSpPr txBox="1"/>
          <p:nvPr/>
        </p:nvSpPr>
        <p:spPr>
          <a:xfrm>
            <a:off x="3873500" y="4241800"/>
            <a:ext cx="2247900" cy="338554"/>
          </a:xfrm>
          <a:prstGeom prst="rect">
            <a:avLst/>
          </a:prstGeom>
          <a:noFill/>
        </p:spPr>
        <p:txBody>
          <a:bodyPr vert="horz" rtlCol="0">
            <a:spAutoFit/>
          </a:bodyPr>
          <a:lstStyle/>
          <a:p>
            <a:r>
              <a:rPr lang="en-US" sz="1600" smtClean="0">
                <a:solidFill>
                  <a:srgbClr val="000000"/>
                </a:solidFill>
                <a:latin typeface="Narkisim - 22"/>
              </a:rPr>
              <a:t>- Seismic S waves</a:t>
            </a:r>
            <a:endParaRPr lang="en-US" sz="1600">
              <a:solidFill>
                <a:srgbClr val="000000"/>
              </a:solidFill>
              <a:latin typeface="Narkisim - 22"/>
            </a:endParaRPr>
          </a:p>
        </p:txBody>
      </p:sp>
    </p:spTree>
    <p:extLst>
      <p:ext uri="{BB962C8B-B14F-4D97-AF65-F5344CB8AC3E}">
        <p14:creationId xmlns:p14="http://schemas.microsoft.com/office/powerpoint/2010/main" val="37211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46100" y="508000"/>
            <a:ext cx="8294116" cy="600164"/>
          </a:xfrm>
          <a:prstGeom prst="rect">
            <a:avLst/>
          </a:prstGeom>
          <a:noFill/>
        </p:spPr>
        <p:txBody>
          <a:bodyPr vert="horz" rtlCol="0">
            <a:spAutoFit/>
          </a:bodyPr>
          <a:lstStyle/>
          <a:p>
            <a:pPr algn="ctr"/>
            <a:r>
              <a:rPr lang="en-US" sz="3300" smtClean="0">
                <a:solidFill>
                  <a:srgbClr val="000000"/>
                </a:solidFill>
                <a:latin typeface="Calibri - 44"/>
              </a:rPr>
              <a:t>Well, where does light come from? </a:t>
            </a:r>
            <a:endParaRPr lang="en-US" sz="3300">
              <a:solidFill>
                <a:srgbClr val="000000"/>
              </a:solidFill>
              <a:latin typeface="Calibri - 44"/>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44500" y="1417701"/>
            <a:ext cx="8883904" cy="5636895"/>
          </a:xfrm>
          <a:prstGeom prst="rect">
            <a:avLst/>
          </a:prstGeom>
          <a:solidFill>
            <a:scrgbClr r="0" g="0" b="0">
              <a:alpha val="0"/>
            </a:scrgbClr>
          </a:solidFill>
        </p:spPr>
      </p:pic>
      <p:sp>
        <p:nvSpPr>
          <p:cNvPr id="4" name="TextBox 3"/>
          <p:cNvSpPr txBox="1"/>
          <p:nvPr/>
        </p:nvSpPr>
        <p:spPr>
          <a:xfrm>
            <a:off x="3771900" y="5041900"/>
            <a:ext cx="5575300" cy="553998"/>
          </a:xfrm>
          <a:prstGeom prst="rect">
            <a:avLst/>
          </a:prstGeom>
          <a:noFill/>
        </p:spPr>
        <p:txBody>
          <a:bodyPr vert="horz" rtlCol="0">
            <a:spAutoFit/>
          </a:bodyPr>
          <a:lstStyle/>
          <a:p>
            <a:pPr algn="ctr"/>
            <a:r>
              <a:rPr lang="en-US" sz="1500" smtClean="0">
                <a:solidFill>
                  <a:srgbClr val="FFFF00"/>
                </a:solidFill>
                <a:latin typeface="Calibri - 20"/>
              </a:rPr>
              <a:t>If it can travel through NOTHINGNESS, then it doesn’t need a medium</a:t>
            </a:r>
            <a:endParaRPr lang="en-US" sz="1500">
              <a:solidFill>
                <a:srgbClr val="FFFF00"/>
              </a:solidFill>
              <a:latin typeface="Calibri - 20"/>
            </a:endParaRPr>
          </a:p>
        </p:txBody>
      </p:sp>
    </p:spTree>
    <p:extLst>
      <p:ext uri="{BB962C8B-B14F-4D97-AF65-F5344CB8AC3E}">
        <p14:creationId xmlns:p14="http://schemas.microsoft.com/office/powerpoint/2010/main" val="1453656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2552700" y="711200"/>
            <a:ext cx="5395747" cy="3000821"/>
          </a:xfrm>
          <a:prstGeom prst="rect">
            <a:avLst/>
          </a:prstGeom>
          <a:noFill/>
        </p:spPr>
        <p:txBody>
          <a:bodyPr vert="horz" rtlCol="0">
            <a:spAutoFit/>
          </a:bodyPr>
          <a:lstStyle/>
          <a:p>
            <a:r>
              <a:rPr lang="en-US" sz="2700" smtClean="0">
                <a:solidFill>
                  <a:srgbClr val="7B7BC0"/>
                </a:solidFill>
                <a:latin typeface="Narkisim - 36"/>
              </a:rPr>
              <a:t>Thank you for your purchase!</a:t>
            </a:r>
          </a:p>
          <a:p>
            <a:r>
              <a:rPr lang="en-US" sz="2700" smtClean="0">
                <a:solidFill>
                  <a:srgbClr val="7B7BC0"/>
                </a:solidFill>
                <a:latin typeface="Narkisim - 36"/>
              </a:rPr>
              <a:t>Your feedback is welcomed!</a:t>
            </a:r>
          </a:p>
          <a:p>
            <a:endParaRPr lang="en-US" sz="2700" smtClean="0">
              <a:solidFill>
                <a:srgbClr val="7B7BC0"/>
              </a:solidFill>
              <a:latin typeface="Narkisim - 36"/>
            </a:endParaRPr>
          </a:p>
          <a:p>
            <a:endParaRPr lang="en-US" sz="2700" smtClean="0">
              <a:solidFill>
                <a:srgbClr val="7B7BC0"/>
              </a:solidFill>
              <a:latin typeface="Narkisim - 36"/>
            </a:endParaRPr>
          </a:p>
          <a:p>
            <a:endParaRPr lang="en-US" sz="2700" smtClean="0">
              <a:solidFill>
                <a:srgbClr val="7B7BC0"/>
              </a:solidFill>
              <a:latin typeface="Narkisim - 36"/>
            </a:endParaRPr>
          </a:p>
          <a:p>
            <a:endParaRPr lang="en-US" sz="2700" smtClean="0">
              <a:solidFill>
                <a:srgbClr val="7B7BC0"/>
              </a:solidFill>
              <a:latin typeface="Narkisim - 36"/>
            </a:endParaRPr>
          </a:p>
          <a:p>
            <a:endParaRPr lang="en-US" sz="2700">
              <a:solidFill>
                <a:srgbClr val="7B7BC0"/>
              </a:solidFill>
              <a:latin typeface="Narkisim - 36"/>
            </a:endParaRP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540000" y="2336800"/>
            <a:ext cx="919734" cy="743966"/>
          </a:xfrm>
          <a:prstGeom prst="rect">
            <a:avLst/>
          </a:prstGeom>
          <a:solidFill>
            <a:scrgbClr r="0" g="0" b="0">
              <a:alpha val="0"/>
            </a:scrgbClr>
          </a:solidFill>
        </p:spPr>
      </p:pic>
      <p:sp>
        <p:nvSpPr>
          <p:cNvPr id="4" name="TextBox 3"/>
          <p:cNvSpPr txBox="1"/>
          <p:nvPr/>
        </p:nvSpPr>
        <p:spPr>
          <a:xfrm>
            <a:off x="3403600" y="2400300"/>
            <a:ext cx="4645634" cy="507831"/>
          </a:xfrm>
          <a:prstGeom prst="rect">
            <a:avLst/>
          </a:prstGeom>
          <a:noFill/>
        </p:spPr>
        <p:txBody>
          <a:bodyPr vert="horz" rtlCol="0">
            <a:spAutoFit/>
          </a:bodyPr>
          <a:lstStyle/>
          <a:p>
            <a:r>
              <a:rPr lang="en-US" sz="2700" smtClean="0">
                <a:solidFill>
                  <a:srgbClr val="000000"/>
                </a:solidFill>
                <a:latin typeface="Ravie - 36"/>
              </a:rPr>
              <a:t>SnazzyScience</a:t>
            </a:r>
            <a:endParaRPr lang="en-US" sz="2700">
              <a:solidFill>
                <a:srgbClr val="000000"/>
              </a:solidFill>
              <a:latin typeface="Ravie - 36"/>
            </a:endParaRPr>
          </a:p>
        </p:txBody>
      </p:sp>
    </p:spTree>
    <p:extLst>
      <p:ext uri="{BB962C8B-B14F-4D97-AF65-F5344CB8AC3E}">
        <p14:creationId xmlns:p14="http://schemas.microsoft.com/office/powerpoint/2010/main" val="1381126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603500" y="190500"/>
            <a:ext cx="4916729" cy="600164"/>
          </a:xfrm>
          <a:prstGeom prst="rect">
            <a:avLst/>
          </a:prstGeom>
          <a:noFill/>
        </p:spPr>
        <p:txBody>
          <a:bodyPr vert="horz" rtlCol="0">
            <a:spAutoFit/>
          </a:bodyPr>
          <a:lstStyle/>
          <a:p>
            <a:pPr algn="ctr"/>
            <a:r>
              <a:rPr lang="en-US" sz="3300" smtClean="0">
                <a:solidFill>
                  <a:srgbClr val="000000"/>
                </a:solidFill>
                <a:latin typeface="Calibri - 45"/>
              </a:rPr>
              <a:t>Back to our 2 groups</a:t>
            </a:r>
            <a:endParaRPr lang="en-US" sz="3300">
              <a:solidFill>
                <a:srgbClr val="000000"/>
              </a:solidFill>
              <a:latin typeface="Calibri - 45"/>
            </a:endParaRPr>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0" y="1209294"/>
            <a:ext cx="9144000" cy="5651500"/>
          </a:xfrm>
          <a:prstGeom prst="rect">
            <a:avLst/>
          </a:prstGeom>
          <a:solidFill>
            <a:scrgbClr r="0" g="0" b="0">
              <a:alpha val="0"/>
            </a:scrgbClr>
          </a:solidFill>
        </p:spPr>
      </p:pic>
      <p:sp>
        <p:nvSpPr>
          <p:cNvPr id="4" name="TextBox 3"/>
          <p:cNvSpPr txBox="1"/>
          <p:nvPr/>
        </p:nvSpPr>
        <p:spPr>
          <a:xfrm>
            <a:off x="520700" y="1143000"/>
            <a:ext cx="9271000" cy="3831818"/>
          </a:xfrm>
          <a:prstGeom prst="rect">
            <a:avLst/>
          </a:prstGeom>
          <a:noFill/>
        </p:spPr>
        <p:txBody>
          <a:bodyPr vert="horz" rtlCol="0">
            <a:spAutoFit/>
          </a:bodyPr>
          <a:lstStyle/>
          <a:p>
            <a:pPr algn="ctr"/>
            <a:r>
              <a:rPr lang="en-US" sz="2700" smtClean="0">
                <a:solidFill>
                  <a:srgbClr val="000000"/>
                </a:solidFill>
                <a:latin typeface="Calibri - 36"/>
              </a:rPr>
              <a:t>Electromagnetic waves can transfer energy through a medium OR through empty space (a vacuum). They do NOT need a medium to travel through.</a:t>
            </a:r>
          </a:p>
          <a:p>
            <a:pPr algn="ctr"/>
            <a:r>
              <a:rPr lang="en-US" sz="2700" smtClean="0">
                <a:solidFill>
                  <a:srgbClr val="000000"/>
                </a:solidFill>
                <a:latin typeface="Calibri - 36"/>
              </a:rPr>
              <a:t>Ex. Radio waves, light waves, infrared waves, </a:t>
            </a:r>
            <a:r>
              <a:rPr lang="fr-FR" sz="2700" smtClean="0">
                <a:solidFill>
                  <a:srgbClr val="000000"/>
                </a:solidFill>
                <a:latin typeface="Calibri - 36"/>
              </a:rPr>
              <a:t>ultraviolet waves, x-rays, gamma rays</a:t>
            </a:r>
          </a:p>
          <a:p>
            <a:pPr algn="ctr"/>
            <a:endParaRPr lang="en-US" sz="2700" smtClean="0">
              <a:solidFill>
                <a:srgbClr val="000000"/>
              </a:solidFill>
              <a:latin typeface="Calibri - 36"/>
            </a:endParaRPr>
          </a:p>
          <a:p>
            <a:pPr algn="ctr"/>
            <a:r>
              <a:rPr lang="en-US" sz="2700" smtClean="0">
                <a:solidFill>
                  <a:srgbClr val="000000"/>
                </a:solidFill>
                <a:latin typeface="Calibri - 36"/>
              </a:rPr>
              <a:t>Mechanical Waves are waves that DO require a medium in order to transfer energy.</a:t>
            </a:r>
          </a:p>
          <a:p>
            <a:pPr algn="ctr"/>
            <a:r>
              <a:rPr lang="en-US" sz="2700" smtClean="0">
                <a:solidFill>
                  <a:srgbClr val="000000"/>
                </a:solidFill>
                <a:latin typeface="Calibri - 36"/>
              </a:rPr>
              <a:t>Ex. Sound waves, water waves, seismic waves</a:t>
            </a:r>
            <a:endParaRPr lang="en-US" sz="2700">
              <a:solidFill>
                <a:srgbClr val="000000"/>
              </a:solidFill>
              <a:latin typeface="Calibri - 36"/>
            </a:endParaRPr>
          </a:p>
        </p:txBody>
      </p:sp>
    </p:spTree>
    <p:extLst>
      <p:ext uri="{BB962C8B-B14F-4D97-AF65-F5344CB8AC3E}">
        <p14:creationId xmlns:p14="http://schemas.microsoft.com/office/powerpoint/2010/main" val="2270369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2274</Words>
  <Application>Microsoft Office PowerPoint</Application>
  <PresentationFormat>Custom</PresentationFormat>
  <Paragraphs>276</Paragraphs>
  <Slides>80</Slides>
  <Notes>0</Notes>
  <HiddenSlides>0</HiddenSlides>
  <MMClips>0</MMClips>
  <ScaleCrop>false</ScaleCrop>
  <HeadingPairs>
    <vt:vector size="6" baseType="variant">
      <vt:variant>
        <vt:lpstr>Fonts Used</vt:lpstr>
      </vt:variant>
      <vt:variant>
        <vt:i4>50</vt:i4>
      </vt:variant>
      <vt:variant>
        <vt:lpstr>Theme</vt:lpstr>
      </vt:variant>
      <vt:variant>
        <vt:i4>1</vt:i4>
      </vt:variant>
      <vt:variant>
        <vt:lpstr>Slide Titles</vt:lpstr>
      </vt:variant>
      <vt:variant>
        <vt:i4>80</vt:i4>
      </vt:variant>
    </vt:vector>
  </HeadingPairs>
  <TitlesOfParts>
    <vt:vector size="131" baseType="lpstr">
      <vt:lpstr>Arial</vt:lpstr>
      <vt:lpstr>Calibri - 34</vt:lpstr>
      <vt:lpstr>Levenim MT - 28</vt:lpstr>
      <vt:lpstr>Narkisim - 36</vt:lpstr>
      <vt:lpstr>Calibri - 28</vt:lpstr>
      <vt:lpstr>Cambria - 36</vt:lpstr>
      <vt:lpstr>Calibri - 35</vt:lpstr>
      <vt:lpstr>Arial - 32</vt:lpstr>
      <vt:lpstr>Calibri - 36</vt:lpstr>
      <vt:lpstr>Narkisim - 20</vt:lpstr>
      <vt:lpstr>Calibri - 29</vt:lpstr>
      <vt:lpstr>Calibri - 86</vt:lpstr>
      <vt:lpstr>Franklin Gothic Book - 36</vt:lpstr>
      <vt:lpstr>Calibri - 44</vt:lpstr>
      <vt:lpstr>Calibri - 47</vt:lpstr>
      <vt:lpstr>Narkisim - 22</vt:lpstr>
      <vt:lpstr>Calibri - 48</vt:lpstr>
      <vt:lpstr>Narkisim - 26</vt:lpstr>
      <vt:lpstr>Cambria - 48</vt:lpstr>
      <vt:lpstr>Calibri - 30</vt:lpstr>
      <vt:lpstr>Calibri - 46</vt:lpstr>
      <vt:lpstr>Calibri</vt:lpstr>
      <vt:lpstr>Estrangelo Edessa - 36</vt:lpstr>
      <vt:lpstr>Narkisim - 28</vt:lpstr>
      <vt:lpstr>Calibri - 31</vt:lpstr>
      <vt:lpstr>Narkisim - 18</vt:lpstr>
      <vt:lpstr>Ravie - 36</vt:lpstr>
      <vt:lpstr>Book Antiqua - 26</vt:lpstr>
      <vt:lpstr>Arial Rounded MT Bold - 36</vt:lpstr>
      <vt:lpstr>Calibri - 53</vt:lpstr>
      <vt:lpstr>Calibri - 45</vt:lpstr>
      <vt:lpstr>Calibri - 83</vt:lpstr>
      <vt:lpstr>Elephant - 36</vt:lpstr>
      <vt:lpstr>Calibri - 72</vt:lpstr>
      <vt:lpstr>Century Gothic - 72</vt:lpstr>
      <vt:lpstr>Calibri - 38</vt:lpstr>
      <vt:lpstr>Calibri - 40</vt:lpstr>
      <vt:lpstr>Calibri - 33</vt:lpstr>
      <vt:lpstr>Narkisim - 72</vt:lpstr>
      <vt:lpstr>Calibri - 32</vt:lpstr>
      <vt:lpstr>Narkisim - 24</vt:lpstr>
      <vt:lpstr>Arial - 36</vt:lpstr>
      <vt:lpstr>Calibri - 62</vt:lpstr>
      <vt:lpstr>Perpetua Titling MT - 48</vt:lpstr>
      <vt:lpstr>Calibri - 24</vt:lpstr>
      <vt:lpstr>Arial - 20</vt:lpstr>
      <vt:lpstr>Calibri - 20</vt:lpstr>
      <vt:lpstr>Berlin Sans FB - 36</vt:lpstr>
      <vt:lpstr>Arial - 28</vt:lpstr>
      <vt:lpstr>Berlin Sans FB - 26</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Kurtz</dc:creator>
  <cp:lastModifiedBy>Marissa Kurtz</cp:lastModifiedBy>
  <cp:revision>1</cp:revision>
  <dcterms:created xsi:type="dcterms:W3CDTF">2015-04-05T18:33:33Z</dcterms:created>
  <dcterms:modified xsi:type="dcterms:W3CDTF">2015-04-05T18:33:44Z</dcterms:modified>
</cp:coreProperties>
</file>