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64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14" y="-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Annual</a:t>
            </a:r>
            <a:r>
              <a:rPr lang="en-US" baseline="0" dirty="0"/>
              <a:t> Income</a:t>
            </a:r>
            <a:endParaRPr lang="en-US" dirty="0"/>
          </a:p>
        </c:rich>
      </c:tx>
      <c:layout>
        <c:manualLayout>
          <c:xMode val="edge"/>
          <c:yMode val="edge"/>
          <c:x val="0.28653292117782153"/>
          <c:y val="5.89228713532774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baseline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'[value of negotiating over career.xlsx]Sheet1'!$A$1:$A$35</c:f>
              <c:numCache>
                <c:formatCode>"$"#,##0</c:formatCode>
                <c:ptCount val="35"/>
                <c:pt idx="0">
                  <c:v>100000</c:v>
                </c:pt>
                <c:pt idx="1">
                  <c:v>105000</c:v>
                </c:pt>
                <c:pt idx="2">
                  <c:v>110250</c:v>
                </c:pt>
                <c:pt idx="3">
                  <c:v>115762.5</c:v>
                </c:pt>
                <c:pt idx="4">
                  <c:v>121550.625</c:v>
                </c:pt>
                <c:pt idx="5">
                  <c:v>127628.15625</c:v>
                </c:pt>
                <c:pt idx="6">
                  <c:v>134009.56406249999</c:v>
                </c:pt>
                <c:pt idx="7">
                  <c:v>140710.042265625</c:v>
                </c:pt>
                <c:pt idx="8">
                  <c:v>147745.54437890626</c:v>
                </c:pt>
                <c:pt idx="9">
                  <c:v>155132.82159785158</c:v>
                </c:pt>
                <c:pt idx="10">
                  <c:v>162889.46267774416</c:v>
                </c:pt>
                <c:pt idx="11">
                  <c:v>171033.93581163138</c:v>
                </c:pt>
                <c:pt idx="12">
                  <c:v>179585.63260221295</c:v>
                </c:pt>
                <c:pt idx="13">
                  <c:v>188564.91423232359</c:v>
                </c:pt>
                <c:pt idx="14">
                  <c:v>197993.15994393977</c:v>
                </c:pt>
                <c:pt idx="15">
                  <c:v>207892.81794113675</c:v>
                </c:pt>
                <c:pt idx="16">
                  <c:v>218287.45883819359</c:v>
                </c:pt>
                <c:pt idx="17">
                  <c:v>229201.83178010327</c:v>
                </c:pt>
                <c:pt idx="18">
                  <c:v>240661.92336910844</c:v>
                </c:pt>
                <c:pt idx="19">
                  <c:v>252695.01953756387</c:v>
                </c:pt>
                <c:pt idx="20">
                  <c:v>265329.77051444206</c:v>
                </c:pt>
                <c:pt idx="21">
                  <c:v>278596.25904016418</c:v>
                </c:pt>
                <c:pt idx="22">
                  <c:v>292526.07199217239</c:v>
                </c:pt>
                <c:pt idx="23">
                  <c:v>307152.37559178099</c:v>
                </c:pt>
                <c:pt idx="24">
                  <c:v>322509.99437137006</c:v>
                </c:pt>
                <c:pt idx="25">
                  <c:v>338635.49408993858</c:v>
                </c:pt>
                <c:pt idx="26">
                  <c:v>355567.26879443554</c:v>
                </c:pt>
                <c:pt idx="27">
                  <c:v>373345.6322341573</c:v>
                </c:pt>
                <c:pt idx="28">
                  <c:v>392012.91384586517</c:v>
                </c:pt>
                <c:pt idx="29">
                  <c:v>411613.55953815841</c:v>
                </c:pt>
                <c:pt idx="30">
                  <c:v>432194.23751506634</c:v>
                </c:pt>
                <c:pt idx="31">
                  <c:v>453803.94939081965</c:v>
                </c:pt>
                <c:pt idx="32">
                  <c:v>476494.14686036063</c:v>
                </c:pt>
                <c:pt idx="33">
                  <c:v>500318.85420337867</c:v>
                </c:pt>
                <c:pt idx="34">
                  <c:v>525334.79691354756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F8-43FE-94F2-51D74B92F56B}"/>
            </c:ext>
          </c:extLst>
        </c:ser>
        <c:ser>
          <c:idx val="1"/>
          <c:order val="1"/>
          <c:tx>
            <c:v>5k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'[value of negotiating over career.xlsx]Sheet1'!$B$1:$B$35</c:f>
              <c:numCache>
                <c:formatCode>"$"#,##0</c:formatCode>
                <c:ptCount val="35"/>
                <c:pt idx="0">
                  <c:v>105000</c:v>
                </c:pt>
                <c:pt idx="1">
                  <c:v>110250</c:v>
                </c:pt>
                <c:pt idx="2">
                  <c:v>115762.5</c:v>
                </c:pt>
                <c:pt idx="3">
                  <c:v>121550.625</c:v>
                </c:pt>
                <c:pt idx="4">
                  <c:v>127628.15625</c:v>
                </c:pt>
                <c:pt idx="5">
                  <c:v>134009.56406249999</c:v>
                </c:pt>
                <c:pt idx="6">
                  <c:v>140710.042265625</c:v>
                </c:pt>
                <c:pt idx="7">
                  <c:v>147745.54437890626</c:v>
                </c:pt>
                <c:pt idx="8">
                  <c:v>155132.82159785158</c:v>
                </c:pt>
                <c:pt idx="9">
                  <c:v>162889.46267774416</c:v>
                </c:pt>
                <c:pt idx="10">
                  <c:v>171033.93581163138</c:v>
                </c:pt>
                <c:pt idx="11">
                  <c:v>179585.63260221295</c:v>
                </c:pt>
                <c:pt idx="12">
                  <c:v>188564.91423232359</c:v>
                </c:pt>
                <c:pt idx="13">
                  <c:v>197993.15994393977</c:v>
                </c:pt>
                <c:pt idx="14">
                  <c:v>207892.81794113675</c:v>
                </c:pt>
                <c:pt idx="15">
                  <c:v>218287.45883819359</c:v>
                </c:pt>
                <c:pt idx="16">
                  <c:v>229201.83178010327</c:v>
                </c:pt>
                <c:pt idx="17">
                  <c:v>240661.92336910844</c:v>
                </c:pt>
                <c:pt idx="18">
                  <c:v>252695.01953756387</c:v>
                </c:pt>
                <c:pt idx="19">
                  <c:v>265329.77051444206</c:v>
                </c:pt>
                <c:pt idx="20">
                  <c:v>278596.25904016418</c:v>
                </c:pt>
                <c:pt idx="21">
                  <c:v>292526.07199217239</c:v>
                </c:pt>
                <c:pt idx="22">
                  <c:v>307152.37559178099</c:v>
                </c:pt>
                <c:pt idx="23">
                  <c:v>322509.99437137006</c:v>
                </c:pt>
                <c:pt idx="24">
                  <c:v>338635.49408993858</c:v>
                </c:pt>
                <c:pt idx="25">
                  <c:v>355567.26879443554</c:v>
                </c:pt>
                <c:pt idx="26">
                  <c:v>373345.6322341573</c:v>
                </c:pt>
                <c:pt idx="27">
                  <c:v>392012.91384586517</c:v>
                </c:pt>
                <c:pt idx="28">
                  <c:v>411613.55953815841</c:v>
                </c:pt>
                <c:pt idx="29">
                  <c:v>432194.23751506634</c:v>
                </c:pt>
                <c:pt idx="30">
                  <c:v>453803.94939081965</c:v>
                </c:pt>
                <c:pt idx="31">
                  <c:v>476494.14686036063</c:v>
                </c:pt>
                <c:pt idx="32">
                  <c:v>500318.85420337867</c:v>
                </c:pt>
                <c:pt idx="33">
                  <c:v>525334.79691354756</c:v>
                </c:pt>
                <c:pt idx="34">
                  <c:v>551601.53675922495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F8-43FE-94F2-51D74B92F56B}"/>
            </c:ext>
          </c:extLst>
        </c:ser>
        <c:ser>
          <c:idx val="2"/>
          <c:order val="2"/>
          <c:tx>
            <c:v>10k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'[value of negotiating over career.xlsx]Sheet1'!$C$1:$C$35</c:f>
              <c:numCache>
                <c:formatCode>"$"#,##0</c:formatCode>
                <c:ptCount val="35"/>
                <c:pt idx="0">
                  <c:v>110000</c:v>
                </c:pt>
                <c:pt idx="1">
                  <c:v>115500</c:v>
                </c:pt>
                <c:pt idx="2">
                  <c:v>121275</c:v>
                </c:pt>
                <c:pt idx="3">
                  <c:v>127338.75</c:v>
                </c:pt>
                <c:pt idx="4">
                  <c:v>133705.6875</c:v>
                </c:pt>
                <c:pt idx="5">
                  <c:v>140390.97187499999</c:v>
                </c:pt>
                <c:pt idx="6">
                  <c:v>147410.52046874998</c:v>
                </c:pt>
                <c:pt idx="7">
                  <c:v>154781.04649218748</c:v>
                </c:pt>
                <c:pt idx="8">
                  <c:v>162520.09881679685</c:v>
                </c:pt>
                <c:pt idx="9">
                  <c:v>170646.10375763668</c:v>
                </c:pt>
                <c:pt idx="10">
                  <c:v>179178.40894551852</c:v>
                </c:pt>
                <c:pt idx="11">
                  <c:v>188137.32939279443</c:v>
                </c:pt>
                <c:pt idx="12">
                  <c:v>197544.19586243416</c:v>
                </c:pt>
                <c:pt idx="13">
                  <c:v>207421.40565555586</c:v>
                </c:pt>
                <c:pt idx="14">
                  <c:v>217792.47593833366</c:v>
                </c:pt>
                <c:pt idx="15">
                  <c:v>228682.09973525035</c:v>
                </c:pt>
                <c:pt idx="16">
                  <c:v>240116.20472201286</c:v>
                </c:pt>
                <c:pt idx="17">
                  <c:v>252122.01495811349</c:v>
                </c:pt>
                <c:pt idx="18">
                  <c:v>264728.11570601916</c:v>
                </c:pt>
                <c:pt idx="19">
                  <c:v>277964.52149132011</c:v>
                </c:pt>
                <c:pt idx="20">
                  <c:v>291862.74756588612</c:v>
                </c:pt>
                <c:pt idx="21">
                  <c:v>306455.88494418043</c:v>
                </c:pt>
                <c:pt idx="22">
                  <c:v>321778.67919138947</c:v>
                </c:pt>
                <c:pt idx="23">
                  <c:v>337867.61315095896</c:v>
                </c:pt>
                <c:pt idx="24">
                  <c:v>354760.99380850693</c:v>
                </c:pt>
                <c:pt idx="25">
                  <c:v>372499.04349893227</c:v>
                </c:pt>
                <c:pt idx="26">
                  <c:v>391123.99567387888</c:v>
                </c:pt>
                <c:pt idx="27">
                  <c:v>410680.19545757282</c:v>
                </c:pt>
                <c:pt idx="28">
                  <c:v>431214.20523045148</c:v>
                </c:pt>
                <c:pt idx="29">
                  <c:v>452774.91549197404</c:v>
                </c:pt>
                <c:pt idx="30">
                  <c:v>475413.66126657277</c:v>
                </c:pt>
                <c:pt idx="31">
                  <c:v>499184.34432990139</c:v>
                </c:pt>
                <c:pt idx="32">
                  <c:v>524143.56154639646</c:v>
                </c:pt>
                <c:pt idx="33">
                  <c:v>550350.73962371633</c:v>
                </c:pt>
                <c:pt idx="34">
                  <c:v>577868.27660490212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5F8-43FE-94F2-51D74B92F56B}"/>
            </c:ext>
          </c:extLst>
        </c:ser>
        <c:ser>
          <c:idx val="3"/>
          <c:order val="3"/>
          <c:tx>
            <c:v>15k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'[value of negotiating over career.xlsx]Sheet1'!$D$1:$D$35</c:f>
              <c:numCache>
                <c:formatCode>"$"#,##0</c:formatCode>
                <c:ptCount val="35"/>
                <c:pt idx="0">
                  <c:v>115000</c:v>
                </c:pt>
                <c:pt idx="1">
                  <c:v>120750</c:v>
                </c:pt>
                <c:pt idx="2">
                  <c:v>126787.5</c:v>
                </c:pt>
                <c:pt idx="3">
                  <c:v>133126.875</c:v>
                </c:pt>
                <c:pt idx="4">
                  <c:v>139783.21875</c:v>
                </c:pt>
                <c:pt idx="5">
                  <c:v>146772.37968750001</c:v>
                </c:pt>
                <c:pt idx="6">
                  <c:v>154110.99867187502</c:v>
                </c:pt>
                <c:pt idx="7">
                  <c:v>161816.54860546876</c:v>
                </c:pt>
                <c:pt idx="8">
                  <c:v>169907.3760357422</c:v>
                </c:pt>
                <c:pt idx="9">
                  <c:v>178402.74483752932</c:v>
                </c:pt>
                <c:pt idx="10">
                  <c:v>187322.88207940577</c:v>
                </c:pt>
                <c:pt idx="11">
                  <c:v>196689.02618337606</c:v>
                </c:pt>
                <c:pt idx="12">
                  <c:v>206523.47749254486</c:v>
                </c:pt>
                <c:pt idx="13">
                  <c:v>216849.6513671721</c:v>
                </c:pt>
                <c:pt idx="14">
                  <c:v>227692.1339355307</c:v>
                </c:pt>
                <c:pt idx="15">
                  <c:v>239076.74063230725</c:v>
                </c:pt>
                <c:pt idx="16">
                  <c:v>251030.57766392262</c:v>
                </c:pt>
                <c:pt idx="17">
                  <c:v>263582.10654711875</c:v>
                </c:pt>
                <c:pt idx="18">
                  <c:v>276761.21187447465</c:v>
                </c:pt>
                <c:pt idx="19">
                  <c:v>290599.27246819838</c:v>
                </c:pt>
                <c:pt idx="20">
                  <c:v>305129.2360916083</c:v>
                </c:pt>
                <c:pt idx="21">
                  <c:v>320385.69789618871</c:v>
                </c:pt>
                <c:pt idx="22">
                  <c:v>336404.98279099812</c:v>
                </c:pt>
                <c:pt idx="23">
                  <c:v>353225.23193054803</c:v>
                </c:pt>
                <c:pt idx="24">
                  <c:v>370886.49352707545</c:v>
                </c:pt>
                <c:pt idx="25">
                  <c:v>389430.81820342923</c:v>
                </c:pt>
                <c:pt idx="26">
                  <c:v>408902.35911360069</c:v>
                </c:pt>
                <c:pt idx="27">
                  <c:v>429347.47706928069</c:v>
                </c:pt>
                <c:pt idx="28">
                  <c:v>450814.85092274472</c:v>
                </c:pt>
                <c:pt idx="29">
                  <c:v>473355.59346888197</c:v>
                </c:pt>
                <c:pt idx="30">
                  <c:v>497023.37314232608</c:v>
                </c:pt>
                <c:pt idx="31">
                  <c:v>521874.54179944238</c:v>
                </c:pt>
                <c:pt idx="32">
                  <c:v>547968.2688894145</c:v>
                </c:pt>
                <c:pt idx="33">
                  <c:v>575366.68233388523</c:v>
                </c:pt>
                <c:pt idx="34">
                  <c:v>604135.01645057951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5F8-43FE-94F2-51D74B92F56B}"/>
            </c:ext>
          </c:extLst>
        </c:ser>
        <c:ser>
          <c:idx val="4"/>
          <c:order val="4"/>
          <c:tx>
            <c:v>30k</c:v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'[value of negotiating over career.xlsx]Sheet1'!$E$1:$E$35</c:f>
              <c:numCache>
                <c:formatCode>"$"#,##0.00</c:formatCode>
                <c:ptCount val="35"/>
                <c:pt idx="0">
                  <c:v>130000</c:v>
                </c:pt>
                <c:pt idx="1">
                  <c:v>136500</c:v>
                </c:pt>
                <c:pt idx="2">
                  <c:v>143325</c:v>
                </c:pt>
                <c:pt idx="3">
                  <c:v>150491.25</c:v>
                </c:pt>
                <c:pt idx="4">
                  <c:v>158015.8125</c:v>
                </c:pt>
                <c:pt idx="5">
                  <c:v>165916.60312499999</c:v>
                </c:pt>
                <c:pt idx="6">
                  <c:v>174212.43328125001</c:v>
                </c:pt>
                <c:pt idx="7">
                  <c:v>182923.0549453125</c:v>
                </c:pt>
                <c:pt idx="8">
                  <c:v>192069.20769257811</c:v>
                </c:pt>
                <c:pt idx="9">
                  <c:v>201672.66807720702</c:v>
                </c:pt>
                <c:pt idx="10">
                  <c:v>211756.30148106738</c:v>
                </c:pt>
                <c:pt idx="11">
                  <c:v>222344.11655512074</c:v>
                </c:pt>
                <c:pt idx="12">
                  <c:v>233461.32238287677</c:v>
                </c:pt>
                <c:pt idx="13">
                  <c:v>245134.38850202059</c:v>
                </c:pt>
                <c:pt idx="14">
                  <c:v>257391.10792712163</c:v>
                </c:pt>
                <c:pt idx="15">
                  <c:v>270260.66332347773</c:v>
                </c:pt>
                <c:pt idx="16">
                  <c:v>283773.69648965163</c:v>
                </c:pt>
                <c:pt idx="17">
                  <c:v>297962.38131413423</c:v>
                </c:pt>
                <c:pt idx="18">
                  <c:v>312860.50037984096</c:v>
                </c:pt>
                <c:pt idx="19">
                  <c:v>328503.52539883298</c:v>
                </c:pt>
                <c:pt idx="20">
                  <c:v>344928.70166877465</c:v>
                </c:pt>
                <c:pt idx="21">
                  <c:v>362175.13675221341</c:v>
                </c:pt>
                <c:pt idx="22">
                  <c:v>380283.89358982409</c:v>
                </c:pt>
                <c:pt idx="23">
                  <c:v>399298.08826931531</c:v>
                </c:pt>
                <c:pt idx="24">
                  <c:v>419262.99268278107</c:v>
                </c:pt>
                <c:pt idx="25">
                  <c:v>440226.1423169201</c:v>
                </c:pt>
                <c:pt idx="26">
                  <c:v>462237.44943276612</c:v>
                </c:pt>
                <c:pt idx="27">
                  <c:v>485349.32190440444</c:v>
                </c:pt>
                <c:pt idx="28">
                  <c:v>509616.78799962468</c:v>
                </c:pt>
                <c:pt idx="29">
                  <c:v>535097.62739960593</c:v>
                </c:pt>
                <c:pt idx="30">
                  <c:v>561852.50876958622</c:v>
                </c:pt>
                <c:pt idx="31">
                  <c:v>589945.13420806557</c:v>
                </c:pt>
                <c:pt idx="32">
                  <c:v>619442.39091846882</c:v>
                </c:pt>
                <c:pt idx="33">
                  <c:v>650414.51046439225</c:v>
                </c:pt>
                <c:pt idx="34">
                  <c:v>682935.23598761181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5F8-43FE-94F2-51D74B92F5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1964072"/>
        <c:axId val="341964464"/>
        <c:extLst>
          <c:ext xmlns:c15="http://schemas.microsoft.com/office/drawing/2012/chart" uri="{02D57815-91ED-43cb-92C2-25804820EDAC}">
            <c15:filteredLineSeries>
              <c15:ser>
                <c:idx val="5"/>
                <c:order val="5"/>
                <c:spPr>
                  <a:ln w="28575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val>
                  <c:numRef>
                    <c:extLst>
                      <c:ext uri="{02D57815-91ED-43cb-92C2-25804820EDAC}">
                        <c15:formulaRef>
                          <c15:sqref>'[value of negotiating over career.xlsx]Sheet1'!$F$1:$F$35</c15:sqref>
                        </c15:formulaRef>
                      </c:ext>
                    </c:extLst>
                    <c:numCache>
                      <c:formatCode>General</c:formatCode>
                      <c:ptCount val="35"/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5-F5F8-43FE-94F2-51D74B92F56B}"/>
                  </c:ext>
                </c:extLst>
              </c15:ser>
            </c15:filteredLineSeries>
          </c:ext>
        </c:extLst>
      </c:lineChart>
      <c:catAx>
        <c:axId val="341964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64464"/>
        <c:crosses val="autoZero"/>
        <c:auto val="1"/>
        <c:lblAlgn val="ctr"/>
        <c:lblOffset val="100"/>
        <c:noMultiLvlLbl val="0"/>
      </c:catAx>
      <c:valAx>
        <c:axId val="341964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64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accent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Cumulative Lifetime Earning</a:t>
            </a:r>
          </a:p>
        </c:rich>
      </c:tx>
      <c:layout>
        <c:manualLayout>
          <c:xMode val="edge"/>
          <c:yMode val="edge"/>
          <c:x val="0.1691668041306826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82755905511811"/>
          <c:y val="0.19486111111111112"/>
          <c:w val="0.80172440944881884"/>
          <c:h val="0.72088764946048411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'[value of negotiating over career.xlsx]Sheet1'!$A$36:$E$36</c:f>
              <c:strCache>
                <c:ptCount val="5"/>
                <c:pt idx="0">
                  <c:v>baseline</c:v>
                </c:pt>
                <c:pt idx="1">
                  <c:v>5k</c:v>
                </c:pt>
                <c:pt idx="2">
                  <c:v>10k</c:v>
                </c:pt>
                <c:pt idx="3">
                  <c:v>15k</c:v>
                </c:pt>
                <c:pt idx="4">
                  <c:v>30k</c:v>
                </c:pt>
              </c:strCache>
            </c:strRef>
          </c:cat>
          <c:val>
            <c:numRef>
              <c:f>'[value of negotiating over career.xlsx]Sheet1'!$A$37:$E$37</c:f>
              <c:numCache>
                <c:formatCode>"$"#,##0</c:formatCode>
                <c:ptCount val="5"/>
                <c:pt idx="0">
                  <c:v>9032030.7351844981</c:v>
                </c:pt>
                <c:pt idx="1">
                  <c:v>9483632.2719437238</c:v>
                </c:pt>
                <c:pt idx="2">
                  <c:v>9935233.8087029438</c:v>
                </c:pt>
                <c:pt idx="3">
                  <c:v>10386835.345462171</c:v>
                </c:pt>
                <c:pt idx="4" formatCode="&quot;$&quot;#,##0.00">
                  <c:v>11741639.955739848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C-4AAF-9F27-73BEF0A89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41965640"/>
        <c:axId val="341966032"/>
      </c:barChart>
      <c:catAx>
        <c:axId val="341965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66032"/>
        <c:crosses val="autoZero"/>
        <c:auto val="1"/>
        <c:lblAlgn val="ctr"/>
        <c:lblOffset val="100"/>
        <c:noMultiLvlLbl val="0"/>
      </c:catAx>
      <c:valAx>
        <c:axId val="341966032"/>
        <c:scaling>
          <c:orientation val="minMax"/>
          <c:min val="8500000"/>
        </c:scaling>
        <c:delete val="0"/>
        <c:axPos val="l"/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65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Difference in Lifetime Earnings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'[value of negotiating over career.xlsx]Sheet1'!$A$39</c:f>
              <c:strCache>
                <c:ptCount val="1"/>
              </c:strCache>
            </c:strRef>
          </c:tx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'[value of negotiating over career.xlsx]Sheet1'!$B$38:$E$38</c:f>
              <c:strCache>
                <c:ptCount val="4"/>
                <c:pt idx="0">
                  <c:v>5k</c:v>
                </c:pt>
                <c:pt idx="1">
                  <c:v>10k</c:v>
                </c:pt>
                <c:pt idx="2">
                  <c:v>15k</c:v>
                </c:pt>
                <c:pt idx="3">
                  <c:v>30k</c:v>
                </c:pt>
              </c:strCache>
            </c:strRef>
          </c:cat>
          <c:val>
            <c:numRef>
              <c:f>'[value of negotiating over career.xlsx]Sheet1'!$B$39:$E$39</c:f>
              <c:numCache>
                <c:formatCode>"$"#,##0</c:formatCode>
                <c:ptCount val="4"/>
                <c:pt idx="0">
                  <c:v>451601.53675922565</c:v>
                </c:pt>
                <c:pt idx="1">
                  <c:v>903203.07351844572</c:v>
                </c:pt>
                <c:pt idx="2">
                  <c:v>1354804.6102776732</c:v>
                </c:pt>
                <c:pt idx="3" formatCode="&quot;$&quot;#,##0.00">
                  <c:v>2709609.2205553502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9D-4578-A2DF-2842E0F194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341966816"/>
        <c:axId val="341967208"/>
      </c:barChart>
      <c:catAx>
        <c:axId val="3419668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967208"/>
        <c:crosses val="autoZero"/>
        <c:auto val="1"/>
        <c:lblAlgn val="ctr"/>
        <c:lblOffset val="100"/>
        <c:noMultiLvlLbl val="0"/>
      </c:catAx>
      <c:valAx>
        <c:axId val="341967208"/>
        <c:scaling>
          <c:orientation val="minMax"/>
        </c:scaling>
        <c:delete val="1"/>
        <c:axPos val="t"/>
        <c:numFmt formatCode="&quot;$&quot;#,##0" sourceLinked="1"/>
        <c:majorTickMark val="none"/>
        <c:minorTickMark val="none"/>
        <c:tickLblPos val="nextTo"/>
        <c:crossAx val="34196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mdavocates.com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2383" y="1630680"/>
            <a:ext cx="6427805" cy="1872122"/>
          </a:xfrm>
        </p:spPr>
        <p:txBody>
          <a:bodyPr>
            <a:noAutofit/>
          </a:bodyPr>
          <a:lstStyle/>
          <a:p>
            <a:r>
              <a:rPr lang="en-US" sz="4000" dirty="0">
                <a:latin typeface="Baskerville Old Face" panose="02020602080505020303" pitchFamily="18" charset="0"/>
              </a:rPr>
              <a:t>Negotiation</a:t>
            </a:r>
            <a:br>
              <a:rPr lang="en-US" sz="4000" dirty="0">
                <a:latin typeface="Baskerville Old Face" panose="02020602080505020303" pitchFamily="18" charset="0"/>
              </a:rPr>
            </a:br>
            <a:r>
              <a:rPr lang="en-US" sz="4000" dirty="0">
                <a:latin typeface="Baskerville Old Face" panose="02020602080505020303" pitchFamily="18" charset="0"/>
              </a:rPr>
              <a:t> for Physicians:</a:t>
            </a:r>
            <a:br>
              <a:rPr lang="en-US" sz="4000" dirty="0">
                <a:latin typeface="Baskerville Old Face" panose="02020602080505020303" pitchFamily="18" charset="0"/>
              </a:rPr>
            </a:br>
            <a:r>
              <a:rPr lang="en-US" sz="4000" dirty="0">
                <a:latin typeface="Baskerville Old Face" panose="02020602080505020303" pitchFamily="18" charset="0"/>
              </a:rPr>
              <a:t> 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66" y="3900409"/>
            <a:ext cx="9144000" cy="1655762"/>
          </a:xfrm>
        </p:spPr>
        <p:txBody>
          <a:bodyPr/>
          <a:lstStyle/>
          <a:p>
            <a:r>
              <a:rPr lang="en-US" dirty="0"/>
              <a:t>Robert A Felberg MD</a:t>
            </a:r>
          </a:p>
          <a:p>
            <a:r>
              <a:rPr lang="en-US" dirty="0"/>
              <a:t>CEO Physicians Advocates LLC</a:t>
            </a:r>
          </a:p>
          <a:p>
            <a:r>
              <a:rPr lang="en-US" dirty="0">
                <a:solidFill>
                  <a:srgbClr val="002060"/>
                </a:solidFill>
                <a:hlinkClick r:id="rId2"/>
              </a:rPr>
              <a:t>www.mdavocates.com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3074" name="Picture 2" descr="Image result for doctor animat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934" y="2559826"/>
            <a:ext cx="2971800" cy="3714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35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Physician Negotiation Myths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919869" cy="331893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You should be scared to negotiate</a:t>
            </a:r>
          </a:p>
          <a:p>
            <a:r>
              <a:rPr lang="en-US" dirty="0"/>
              <a:t>Organizations will be offended if I attempt to negotiate</a:t>
            </a:r>
          </a:p>
          <a:p>
            <a:r>
              <a:rPr lang="en-US" dirty="0"/>
              <a:t>The improvements made in negotiation are so tiny that it’s not worth the effort</a:t>
            </a:r>
          </a:p>
          <a:p>
            <a:r>
              <a:rPr lang="en-US" dirty="0"/>
              <a:t>One good strategy is to take a lower salary now with the understanding that it will be revisited </a:t>
            </a:r>
          </a:p>
          <a:p>
            <a:r>
              <a:rPr lang="en-US" dirty="0"/>
              <a:t>Physicians are poor at negotiating (and all other financial matters…)</a:t>
            </a:r>
          </a:p>
        </p:txBody>
      </p:sp>
      <p:pic>
        <p:nvPicPr>
          <p:cNvPr id="1026" name="Picture 2" descr="Image result for nervous gif animatio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83" y="2439987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you're fired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83" y="2416332"/>
            <a:ext cx="4768638" cy="35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menial ta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083" y="2439986"/>
            <a:ext cx="5006849" cy="357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accepting l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708" y="2439986"/>
            <a:ext cx="5093654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quack doctor anima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729" y="2641599"/>
            <a:ext cx="4953071" cy="356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0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Becoming an Expert Physician Negotiator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352" y="2721737"/>
            <a:ext cx="6399179" cy="4351338"/>
          </a:xfrm>
        </p:spPr>
        <p:txBody>
          <a:bodyPr/>
          <a:lstStyle/>
          <a:p>
            <a:r>
              <a:rPr lang="en-US" dirty="0"/>
              <a:t>“In business, as in life, you don’t get what you deserve. You get what you negotiate.” -</a:t>
            </a:r>
            <a:r>
              <a:rPr lang="en-US" dirty="0" err="1"/>
              <a:t>Karass</a:t>
            </a:r>
            <a:r>
              <a:rPr lang="en-US" dirty="0"/>
              <a:t>”</a:t>
            </a:r>
          </a:p>
          <a:p>
            <a:r>
              <a:rPr lang="en-US" dirty="0"/>
              <a:t>Negotiation Definition:</a:t>
            </a:r>
          </a:p>
          <a:p>
            <a:pPr lvl="1"/>
            <a:r>
              <a:rPr lang="en-US" dirty="0"/>
              <a:t>“neg” – not</a:t>
            </a:r>
          </a:p>
          <a:p>
            <a:pPr lvl="1"/>
            <a:r>
              <a:rPr lang="en-US" dirty="0"/>
              <a:t> “</a:t>
            </a:r>
            <a:r>
              <a:rPr lang="en-US" dirty="0" err="1"/>
              <a:t>otium</a:t>
            </a:r>
            <a:r>
              <a:rPr lang="en-US" dirty="0"/>
              <a:t>” - leisure</a:t>
            </a:r>
          </a:p>
          <a:p>
            <a:pPr lvl="1"/>
            <a:r>
              <a:rPr lang="en-US" dirty="0"/>
              <a:t>“Without Leisure”</a:t>
            </a:r>
          </a:p>
          <a:p>
            <a:pPr lvl="2"/>
            <a:r>
              <a:rPr lang="en-US" dirty="0"/>
              <a:t>Most people despise negotiation and will avoid it even at the risk of losing personal benefit.</a:t>
            </a:r>
          </a:p>
          <a:p>
            <a:endParaRPr lang="en-US" dirty="0"/>
          </a:p>
        </p:txBody>
      </p:sp>
      <p:pic>
        <p:nvPicPr>
          <p:cNvPr id="22530" name="Picture 2" descr="Image result for hard work cartoo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813" y="2613776"/>
            <a:ext cx="43243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6968" y="908980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The Risks of Not Learning How to Negotiate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968" y="2505455"/>
            <a:ext cx="6336792" cy="3671507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You will leave money on the table </a:t>
            </a:r>
          </a:p>
          <a:p>
            <a:pPr lvl="1"/>
            <a:r>
              <a:rPr lang="en-US" dirty="0"/>
              <a:t>Anecdotally, there is usually $</a:t>
            </a:r>
            <a:r>
              <a:rPr lang="en-US" b="1" dirty="0"/>
              <a:t>15,000-$30,000</a:t>
            </a:r>
            <a:r>
              <a:rPr lang="en-US" dirty="0"/>
              <a:t> annually available for negotiation</a:t>
            </a:r>
          </a:p>
          <a:p>
            <a:pPr lvl="1"/>
            <a:r>
              <a:rPr lang="en-US" dirty="0"/>
              <a:t>This base salary difference compounds yearly!</a:t>
            </a:r>
          </a:p>
          <a:p>
            <a:pPr lvl="2"/>
            <a:r>
              <a:rPr lang="en-US" dirty="0"/>
              <a:t>Example: baseline 100k, +5k, +10k, +15k, +30k with 5% annual raise</a:t>
            </a:r>
          </a:p>
          <a:p>
            <a:r>
              <a:rPr lang="en-US" dirty="0"/>
              <a:t>Salary isn’t the only item up for negotiation</a:t>
            </a:r>
          </a:p>
          <a:p>
            <a:pPr lvl="1"/>
            <a:r>
              <a:rPr lang="en-US" dirty="0"/>
              <a:t>There are several items that are open to bargain, but only if you open negotiation on the items</a:t>
            </a:r>
          </a:p>
          <a:p>
            <a:pPr lvl="2"/>
            <a:r>
              <a:rPr lang="en-US" dirty="0"/>
              <a:t>CME, call schedule, support staff, moving expenses,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“Unfairness” and all it’s negative connotations</a:t>
            </a:r>
          </a:p>
          <a:p>
            <a:pPr lvl="1"/>
            <a:r>
              <a:rPr lang="en-US" dirty="0"/>
              <a:t>Negotiating a bad deal that is later discovered leads to strong dissatisfaction, career halts, harmful practice and location relocations, and “burn-out”</a:t>
            </a:r>
          </a:p>
        </p:txBody>
      </p:sp>
      <p:pic>
        <p:nvPicPr>
          <p:cNvPr id="11268" name="Picture 4" descr="tv money cash burning dolla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795" y="2563226"/>
            <a:ext cx="3696248" cy="279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7340297" y="2563226"/>
          <a:ext cx="3901440" cy="2801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7337685" y="2572119"/>
          <a:ext cx="3904052" cy="2630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7103476" y="2877370"/>
          <a:ext cx="4446268" cy="249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8374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6" grpId="1">
        <p:bldAsOne/>
      </p:bldGraphic>
      <p:bldGraphic spid="7" grpId="0">
        <p:bldAsOne/>
      </p:bldGraphic>
      <p:bldGraphic spid="7" grpId="1">
        <p:bldAsOne/>
      </p:bldGraphic>
      <p:bldGraphic spid="8" grpId="0">
        <p:bldAsOne/>
      </p:bldGraphic>
      <p:bldGraphic spid="8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160" y="435828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The Great News: </a:t>
            </a:r>
            <a:br>
              <a:rPr lang="en-US" dirty="0"/>
            </a:br>
            <a:r>
              <a:rPr lang="en-US" dirty="0"/>
              <a:t>Doctors are Natural Negotiators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8240" y="2590799"/>
            <a:ext cx="9159240" cy="3609811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We are accustomed to performance in front of others</a:t>
            </a:r>
          </a:p>
          <a:p>
            <a:r>
              <a:rPr lang="en-US" dirty="0"/>
              <a:t>We are excellent communicators</a:t>
            </a:r>
          </a:p>
          <a:p>
            <a:r>
              <a:rPr lang="en-US" dirty="0"/>
              <a:t>We can think quickly “on our feet”</a:t>
            </a:r>
          </a:p>
          <a:p>
            <a:r>
              <a:rPr lang="en-US" dirty="0"/>
              <a:t>We are familiar with “risk/benefit” calculations</a:t>
            </a:r>
          </a:p>
          <a:p>
            <a:endParaRPr lang="en-US" dirty="0"/>
          </a:p>
          <a:p>
            <a:r>
              <a:rPr lang="en-US" dirty="0"/>
              <a:t>Some disadvantages</a:t>
            </a:r>
          </a:p>
          <a:p>
            <a:pPr lvl="1"/>
            <a:r>
              <a:rPr lang="en-US" dirty="0"/>
              <a:t>We are trained to prefer agreement over conflict</a:t>
            </a:r>
          </a:p>
          <a:p>
            <a:pPr lvl="1"/>
            <a:r>
              <a:rPr lang="en-US" dirty="0"/>
              <a:t>We are naturally prone to sacrifice our own needs for others</a:t>
            </a:r>
          </a:p>
          <a:p>
            <a:pPr lvl="1"/>
            <a:r>
              <a:rPr lang="en-US" dirty="0"/>
              <a:t>We are not familiar with finances </a:t>
            </a:r>
          </a:p>
          <a:p>
            <a:pPr lvl="2"/>
            <a:r>
              <a:rPr lang="en-US" dirty="0"/>
              <a:t>Pay special attention to the next speaker!</a:t>
            </a:r>
          </a:p>
          <a:p>
            <a:pPr lvl="1"/>
            <a:r>
              <a:rPr lang="en-US" dirty="0"/>
              <a:t>We are scared of legal talk</a:t>
            </a:r>
          </a:p>
          <a:p>
            <a:pPr lvl="1"/>
            <a:r>
              <a:rPr lang="en-US" dirty="0"/>
              <a:t>We are brought up in a hierarchal social group, naturally deferring to the leaders</a:t>
            </a:r>
          </a:p>
        </p:txBody>
      </p:sp>
      <p:pic>
        <p:nvPicPr>
          <p:cNvPr id="4098" name="Picture 2" descr="Image result for doctor animated 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99" y="2180451"/>
            <a:ext cx="5637006" cy="367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keep calm and doctor 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65" y="2590799"/>
            <a:ext cx="2448735" cy="32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5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 override="childStyle">
                                        <p:cTn id="63" dur="indefinit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to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Case based scenarios</a:t>
            </a:r>
          </a:p>
          <a:p>
            <a:pPr lvl="1"/>
            <a:r>
              <a:rPr lang="en-US" dirty="0"/>
              <a:t>Each will touch on a negotiation topic</a:t>
            </a:r>
          </a:p>
          <a:p>
            <a:r>
              <a:rPr lang="en-US" dirty="0"/>
              <a:t>We’re all friends here! </a:t>
            </a:r>
          </a:p>
          <a:p>
            <a:pPr lvl="1"/>
            <a:r>
              <a:rPr lang="en-US" dirty="0"/>
              <a:t>Please be willing to commit and shout your answers. </a:t>
            </a:r>
          </a:p>
          <a:p>
            <a:pPr lvl="1"/>
            <a:r>
              <a:rPr lang="en-US" dirty="0"/>
              <a:t>This isn’t oral boards and I’m not your Examiner</a:t>
            </a:r>
          </a:p>
          <a:p>
            <a:pPr lvl="1"/>
            <a:r>
              <a:rPr lang="en-US" dirty="0"/>
              <a:t>Let’s have FUN!</a:t>
            </a:r>
          </a:p>
          <a:p>
            <a:r>
              <a:rPr lang="en-US" dirty="0"/>
              <a:t>There is a booklet for notes</a:t>
            </a:r>
          </a:p>
          <a:p>
            <a:pPr lvl="1"/>
            <a:r>
              <a:rPr lang="en-US" dirty="0"/>
              <a:t> Please, don't look at the next cases or the discussion. </a:t>
            </a:r>
          </a:p>
          <a:p>
            <a:r>
              <a:rPr lang="en-US" dirty="0"/>
              <a:t>This is a small taste of Negotiation for Physicians</a:t>
            </a:r>
          </a:p>
          <a:p>
            <a:pPr lvl="1"/>
            <a:r>
              <a:rPr lang="en-US" dirty="0"/>
              <a:t>Don’t based your future success on a dinner talk</a:t>
            </a:r>
          </a:p>
          <a:p>
            <a:pPr lvl="1"/>
            <a:r>
              <a:rPr lang="en-US" dirty="0"/>
              <a:t>Don’t be like the “empowered” patient who consulted “Dr. Google” when you go into the next important negotiation!</a:t>
            </a:r>
          </a:p>
        </p:txBody>
      </p:sp>
      <p:pic>
        <p:nvPicPr>
          <p:cNvPr id="5126" name="Picture 6" descr="Image result for doctor animate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101" y="2556932"/>
            <a:ext cx="2836902" cy="283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96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</TotalTime>
  <Words>464</Words>
  <Application>Microsoft Office PowerPoint</Application>
  <PresentationFormat>Widescreen</PresentationFormat>
  <Paragraphs>55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Baskerville Old Face</vt:lpstr>
      <vt:lpstr>Garamond</vt:lpstr>
      <vt:lpstr>Organic</vt:lpstr>
      <vt:lpstr>Negotiation  for Physicians:  Introduction</vt:lpstr>
      <vt:lpstr>Common Physician Negotiation Myths</vt:lpstr>
      <vt:lpstr>Becoming an Expert Physician Negotiator</vt:lpstr>
      <vt:lpstr>The Risks of Not Learning How to Negotiate</vt:lpstr>
      <vt:lpstr> The Great News:  Doctors are Natural Negotiators</vt:lpstr>
      <vt:lpstr>Introduction to this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Negotiation  for Physicians:  Introduction</dc:title>
  <dc:creator>Felberg, Robert Dr</dc:creator>
  <cp:lastModifiedBy>Felberg, Robert Dr</cp:lastModifiedBy>
  <cp:revision>1</cp:revision>
  <dcterms:created xsi:type="dcterms:W3CDTF">2017-08-11T13:09:42Z</dcterms:created>
  <dcterms:modified xsi:type="dcterms:W3CDTF">2017-08-11T13:13:07Z</dcterms:modified>
</cp:coreProperties>
</file>