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4" r:id="rId4"/>
    <p:sldId id="265" r:id="rId5"/>
    <p:sldId id="275" r:id="rId6"/>
    <p:sldId id="267" r:id="rId7"/>
    <p:sldId id="264" r:id="rId8"/>
    <p:sldId id="261" r:id="rId9"/>
    <p:sldId id="270" r:id="rId10"/>
    <p:sldId id="271" r:id="rId11"/>
    <p:sldId id="272" r:id="rId12"/>
    <p:sldId id="268" r:id="rId13"/>
    <p:sldId id="269" r:id="rId14"/>
    <p:sldId id="258" r:id="rId15"/>
    <p:sldId id="276" r:id="rId16"/>
    <p:sldId id="266" r:id="rId17"/>
    <p:sldId id="262" r:id="rId18"/>
    <p:sldId id="260" r:id="rId19"/>
    <p:sldId id="259" r:id="rId20"/>
    <p:sldId id="273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EEFF"/>
    <a:srgbClr val="098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30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9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24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9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0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5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4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94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239" y="-26548"/>
            <a:ext cx="2981371" cy="8908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023580" y="-30254"/>
            <a:ext cx="5168420" cy="8871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9132" y="-26561"/>
            <a:ext cx="4071936" cy="887178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11804" y="-270179"/>
            <a:ext cx="12503804" cy="2131555"/>
            <a:chOff x="-83624" y="833030"/>
            <a:chExt cx="20823939" cy="8060008"/>
          </a:xfrm>
        </p:grpSpPr>
        <p:sp>
          <p:nvSpPr>
            <p:cNvPr id="24" name="Rounded Rectangle 17"/>
            <p:cNvSpPr/>
            <p:nvPr/>
          </p:nvSpPr>
          <p:spPr>
            <a:xfrm>
              <a:off x="398620" y="4956740"/>
              <a:ext cx="20341695" cy="17287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86000">
                  <a:schemeClr val="accent1">
                    <a:lumMod val="20000"/>
                    <a:lumOff val="80000"/>
                  </a:schemeClr>
                </a:gs>
                <a:gs pos="22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  <a:gs pos="53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rgbClr r="0" g="0" b="0"/>
            </a:lnRef>
            <a:fillRef idx="2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-83624" y="833030"/>
              <a:ext cx="12204977" cy="806000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5715" tIns="115715" rIns="115715" bIns="115715" numCol="1" spcCol="1270" anchor="ctr" anchorCtr="0">
              <a:noAutofit/>
            </a:bodyPr>
            <a:lstStyle/>
            <a:p>
              <a:pPr algn="ctr" defTabSz="18900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4990299" algn="l"/>
                </a:tabLst>
              </a:pPr>
              <a:endParaRPr lang="en-US" sz="2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 32"/>
          <p:cNvSpPr/>
          <p:nvPr userDrawn="1"/>
        </p:nvSpPr>
        <p:spPr>
          <a:xfrm>
            <a:off x="1511711" y="-19328"/>
            <a:ext cx="2831418" cy="883613"/>
          </a:xfrm>
          <a:prstGeom prst="rect">
            <a:avLst/>
          </a:prstGeom>
          <a:gradFill flip="none" rotWithShape="1">
            <a:gsLst>
              <a:gs pos="0">
                <a:srgbClr val="098DFF"/>
              </a:gs>
              <a:gs pos="59000">
                <a:srgbClr val="098D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33350" y="457340"/>
            <a:ext cx="186224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900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4990299" algn="l"/>
              </a:tabLst>
            </a:pPr>
            <a:r>
              <a:rPr lang="en-US" sz="1400" b="1" dirty="0" err="1" smtClean="0">
                <a:solidFill>
                  <a:srgbClr val="19EE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ebdings" panose="05030102010509060703" pitchFamily="18" charset="2"/>
              </a:rPr>
              <a:t>CodeRage</a:t>
            </a:r>
            <a:r>
              <a:rPr lang="en-US" sz="1400" b="1" dirty="0" smtClean="0">
                <a:solidFill>
                  <a:srgbClr val="19EE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ebdings" panose="05030102010509060703" pitchFamily="18" charset="2"/>
              </a:rPr>
              <a:t> 2018</a:t>
            </a:r>
            <a:endParaRPr lang="en-US" sz="1400" b="1" dirty="0">
              <a:solidFill>
                <a:srgbClr val="19EE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embarcadero.com/templates/avendor/images/embarcadero_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8308" y="260774"/>
            <a:ext cx="994108" cy="15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 userDrawn="1"/>
        </p:nvSpPr>
        <p:spPr>
          <a:xfrm>
            <a:off x="6523630" y="-89418"/>
            <a:ext cx="4668245" cy="883613"/>
          </a:xfrm>
          <a:prstGeom prst="rect">
            <a:avLst/>
          </a:prstGeom>
          <a:gradFill flip="none" rotWithShape="1">
            <a:gsLst>
              <a:gs pos="0">
                <a:srgbClr val="098DFF">
                  <a:alpha val="60000"/>
                </a:srgbClr>
              </a:gs>
              <a:gs pos="59000">
                <a:srgbClr val="098D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7489" y="72661"/>
            <a:ext cx="12184511" cy="394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7554" tIns="0" rIns="127554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800" b="1" dirty="0" smtClean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How to Create Advanced 3D Museum Software with a Database</a:t>
            </a:r>
            <a:endParaRPr lang="tr-TR" sz="1800" b="1" dirty="0">
              <a:ln w="6350">
                <a:noFill/>
              </a:ln>
              <a:solidFill>
                <a:schemeClr val="bg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7489" y="411251"/>
            <a:ext cx="12184511" cy="237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7554" tIns="0" rIns="127554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200" b="1" dirty="0" smtClean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Yilmaz </a:t>
            </a:r>
            <a:r>
              <a:rPr lang="en-US" sz="1200" b="1" dirty="0" err="1" smtClean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Yoru</a:t>
            </a:r>
            <a:r>
              <a:rPr lang="en-US" sz="1200" b="1" dirty="0" smtClean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 (MVP)</a:t>
            </a:r>
            <a:endParaRPr lang="tr-TR" sz="1200" b="1" dirty="0">
              <a:ln w="6350">
                <a:noFill/>
              </a:ln>
              <a:solidFill>
                <a:schemeClr val="bg1"/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7771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239" y="-26548"/>
            <a:ext cx="2981371" cy="8908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023580" y="-30254"/>
            <a:ext cx="5168420" cy="8871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9132" y="-26561"/>
            <a:ext cx="4071936" cy="887178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11804" y="-270179"/>
            <a:ext cx="12503804" cy="2131555"/>
            <a:chOff x="-83624" y="833030"/>
            <a:chExt cx="20823939" cy="8060008"/>
          </a:xfrm>
        </p:grpSpPr>
        <p:sp>
          <p:nvSpPr>
            <p:cNvPr id="24" name="Rounded Rectangle 17"/>
            <p:cNvSpPr/>
            <p:nvPr/>
          </p:nvSpPr>
          <p:spPr>
            <a:xfrm>
              <a:off x="398620" y="4956740"/>
              <a:ext cx="20341695" cy="17287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86000">
                  <a:schemeClr val="accent1">
                    <a:lumMod val="20000"/>
                    <a:lumOff val="80000"/>
                  </a:schemeClr>
                </a:gs>
                <a:gs pos="22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  <a:gs pos="53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rgbClr r="0" g="0" b="0"/>
            </a:lnRef>
            <a:fillRef idx="2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-83624" y="833030"/>
              <a:ext cx="12204977" cy="806000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5715" tIns="115715" rIns="115715" bIns="115715" numCol="1" spcCol="1270" anchor="ctr" anchorCtr="0">
              <a:noAutofit/>
            </a:bodyPr>
            <a:lstStyle/>
            <a:p>
              <a:pPr algn="ctr" defTabSz="18900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4990299" algn="l"/>
                </a:tabLst>
              </a:pPr>
              <a:endParaRPr lang="en-US" sz="2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 32"/>
          <p:cNvSpPr/>
          <p:nvPr userDrawn="1"/>
        </p:nvSpPr>
        <p:spPr>
          <a:xfrm>
            <a:off x="1511711" y="-19328"/>
            <a:ext cx="2831418" cy="883613"/>
          </a:xfrm>
          <a:prstGeom prst="rect">
            <a:avLst/>
          </a:prstGeom>
          <a:gradFill flip="none" rotWithShape="1">
            <a:gsLst>
              <a:gs pos="0">
                <a:srgbClr val="098DFF"/>
              </a:gs>
              <a:gs pos="59000">
                <a:srgbClr val="098D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33350" y="457340"/>
            <a:ext cx="186224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900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4990299" algn="l"/>
              </a:tabLst>
            </a:pPr>
            <a:r>
              <a:rPr lang="en-US" sz="1400" b="1" dirty="0" err="1" smtClean="0">
                <a:solidFill>
                  <a:srgbClr val="19EE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ebdings" panose="05030102010509060703" pitchFamily="18" charset="2"/>
              </a:rPr>
              <a:t>CodeRage</a:t>
            </a:r>
            <a:r>
              <a:rPr lang="en-US" sz="1400" b="1" dirty="0" smtClean="0">
                <a:solidFill>
                  <a:srgbClr val="19EE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ebdings" panose="05030102010509060703" pitchFamily="18" charset="2"/>
              </a:rPr>
              <a:t> 2018</a:t>
            </a:r>
            <a:endParaRPr lang="en-US" sz="1400" b="1" dirty="0">
              <a:solidFill>
                <a:srgbClr val="19EE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embarcadero.com/templates/avendor/images/embarcadero_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8308" y="260774"/>
            <a:ext cx="994108" cy="15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 userDrawn="1"/>
        </p:nvSpPr>
        <p:spPr>
          <a:xfrm>
            <a:off x="6523630" y="-89418"/>
            <a:ext cx="4668245" cy="883613"/>
          </a:xfrm>
          <a:prstGeom prst="rect">
            <a:avLst/>
          </a:prstGeom>
          <a:gradFill flip="none" rotWithShape="1">
            <a:gsLst>
              <a:gs pos="0">
                <a:srgbClr val="098DFF">
                  <a:alpha val="60000"/>
                </a:srgbClr>
              </a:gs>
              <a:gs pos="59000">
                <a:srgbClr val="098D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7489" y="72661"/>
            <a:ext cx="12184511" cy="394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7554" tIns="0" rIns="127554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800" b="1" dirty="0" smtClean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How to Create Advanced 3D Museum Software with a Database</a:t>
            </a:r>
            <a:endParaRPr lang="tr-TR" sz="1800" b="1" dirty="0">
              <a:ln w="6350">
                <a:noFill/>
              </a:ln>
              <a:solidFill>
                <a:schemeClr val="bg1"/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3050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9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B347-E8F0-4BB4-B8E4-5AB8DD331D0F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F23C5-E70E-4128-A060-461C0D7D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7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565"/>
            <a:ext cx="12192000" cy="606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98" y="4661530"/>
            <a:ext cx="1487775" cy="1210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0351799" y="5925237"/>
            <a:ext cx="148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Dr. Yılmaz </a:t>
            </a:r>
            <a:r>
              <a:rPr lang="en-US" sz="1400" dirty="0" err="1" smtClean="0">
                <a:solidFill>
                  <a:schemeClr val="bg1"/>
                </a:solidFill>
              </a:rPr>
              <a:t>Yörü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11115" y="6210905"/>
            <a:ext cx="1769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Embarcadero MVP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7" y="6172984"/>
            <a:ext cx="561924" cy="56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450" y="5647683"/>
            <a:ext cx="2075099" cy="1056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304" y="6172984"/>
            <a:ext cx="1497835" cy="561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37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250"/>
          <a:stretch/>
        </p:blipFill>
        <p:spPr>
          <a:xfrm>
            <a:off x="1686978" y="1367405"/>
            <a:ext cx="10127915" cy="53978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973924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How TO SETUP DATA MODULE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1367405"/>
            <a:ext cx="1317537" cy="67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Native Connectivity to MySQ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3724275"/>
            <a:ext cx="1362108" cy="25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01" y="2739626"/>
            <a:ext cx="1152679" cy="5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7" t="6907" r="833"/>
          <a:stretch/>
        </p:blipFill>
        <p:spPr>
          <a:xfrm>
            <a:off x="1862355" y="1325461"/>
            <a:ext cx="9622173" cy="524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0" y="1325461"/>
            <a:ext cx="1317537" cy="67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940368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How TO SETUP VISUAL BINDINGS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7" y="1652587"/>
            <a:ext cx="8772525" cy="35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03093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How TO UPLOAD FROM DATABASE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6" y="1652587"/>
            <a:ext cx="1317537" cy="67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30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36"/>
          <a:stretch/>
        </p:blipFill>
        <p:spPr>
          <a:xfrm>
            <a:off x="1963024" y="1596049"/>
            <a:ext cx="8514476" cy="421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69538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How TO DOWNLOAD FROM DATABASE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34" y="1596049"/>
            <a:ext cx="1317537" cy="67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2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62" y="954069"/>
            <a:ext cx="10298475" cy="559787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46178" y="6545867"/>
            <a:ext cx="11299642" cy="312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endParaRPr lang="en-US" sz="1452" b="1" cap="all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tr-TR" sz="1452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AnaKarikka</a:t>
            </a:r>
            <a:r>
              <a:rPr lang="tr-TR" sz="1452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- </a:t>
            </a:r>
            <a:r>
              <a:rPr lang="tr-TR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Anadolu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University Achieving System for the Caricature Arts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61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1"/>
    </mc:Choice>
    <mc:Fallback xmlns="">
      <p:transition spd="slow" advTm="8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93" y="1174458"/>
            <a:ext cx="11056014" cy="57626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91853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ANAKARIKKA 3D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89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6" y="1540043"/>
            <a:ext cx="7056521" cy="470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2499"/>
          <a:stretch/>
        </p:blipFill>
        <p:spPr>
          <a:xfrm>
            <a:off x="7484645" y="1942913"/>
            <a:ext cx="4400200" cy="36758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91853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OBTAINING TEXTURES FROM REAL LIFE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67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80" y="1504620"/>
            <a:ext cx="1254292" cy="1542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2" y="3788687"/>
            <a:ext cx="4859491" cy="2792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84" y="3729790"/>
            <a:ext cx="5328202" cy="2851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43" y="1431758"/>
            <a:ext cx="362814" cy="4738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3021" y="3419355"/>
            <a:ext cx="155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Ceiling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54189" y="3360458"/>
            <a:ext cx="155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13565" y="3545124"/>
            <a:ext cx="155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Wall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28579" y="2964440"/>
            <a:ext cx="155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91853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TEXTURE EDITING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81797" y="1505292"/>
            <a:ext cx="1252568" cy="1542890"/>
            <a:chOff x="6781799" y="1320626"/>
            <a:chExt cx="1252568" cy="15428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066" b="1744"/>
            <a:stretch/>
          </p:blipFill>
          <p:spPr>
            <a:xfrm>
              <a:off x="6781799" y="1320626"/>
              <a:ext cx="1252568" cy="154289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047777" y="1668198"/>
              <a:ext cx="676497" cy="84640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992123" y="3010427"/>
            <a:ext cx="155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Orginal</a:t>
            </a:r>
            <a:r>
              <a:rPr lang="en-US" dirty="0" smtClean="0"/>
              <a:t>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5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648113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endParaRPr lang="en-US" sz="1452" b="1" cap="all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tr-TR" sz="1452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AnaKarikka</a:t>
            </a:r>
            <a:r>
              <a:rPr lang="tr-TR" sz="1452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tr-TR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3D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– </a:t>
            </a:r>
            <a:r>
              <a:rPr lang="en-US" sz="1452" b="1" dirty="0" err="1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Anadolu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 University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Educational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Caricature Virtual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Museum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26" y="914401"/>
            <a:ext cx="9743346" cy="54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5"/>
    </mc:Choice>
    <mc:Fallback xmlns="">
      <p:transition spd="slow" advTm="962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86" y="835567"/>
            <a:ext cx="7527426" cy="564556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648113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endParaRPr lang="en-US" sz="1452" b="1" cap="all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tr-TR" sz="1452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AnaKarikka</a:t>
            </a:r>
            <a:r>
              <a:rPr lang="tr-TR" sz="1452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tr-TR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3D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 - </a:t>
            </a:r>
            <a:r>
              <a:rPr lang="tr-TR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Anadolu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University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Educational Caricature Virtual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Museum of </a:t>
            </a:r>
            <a:r>
              <a:rPr lang="en-US" sz="1452" b="1" dirty="0" err="1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Anadolu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 University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1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9"/>
    </mc:Choice>
    <mc:Fallback xmlns="">
      <p:transition spd="slow" advTm="69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35" y="1144577"/>
            <a:ext cx="8126330" cy="52354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6512333"/>
            <a:ext cx="12192000" cy="246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endParaRPr lang="en-US" sz="1452" b="1" cap="all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Educational Caricature Art Museum of </a:t>
            </a:r>
            <a:r>
              <a:rPr lang="tr-TR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Anadolu </a:t>
            </a:r>
            <a:r>
              <a:rPr lang="en-US" sz="1452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U</a:t>
            </a:r>
            <a:r>
              <a:rPr lang="tr-TR" sz="1452" b="1" dirty="0" err="1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niversit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y, Eskisehir, TURKEY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8" y="1144577"/>
            <a:ext cx="1852863" cy="695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36844" y="6076828"/>
            <a:ext cx="19223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http://www.ekm.anadolu.edu.tr/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151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"/>
          <a:stretch/>
        </p:blipFill>
        <p:spPr>
          <a:xfrm>
            <a:off x="2174145" y="950819"/>
            <a:ext cx="7843708" cy="553031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" y="6539859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endParaRPr lang="en-US" sz="1452" b="1" cap="all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tr-TR" sz="1452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AnaKarikka</a:t>
            </a:r>
            <a:r>
              <a:rPr lang="tr-TR" sz="1452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tr-TR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3D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 - </a:t>
            </a:r>
            <a:r>
              <a:rPr lang="tr-TR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Anadolu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University Virtual </a:t>
            </a:r>
            <a:r>
              <a:rPr lang="en-US" sz="1452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Educational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Caricature 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Museum Software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98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449" y="2900860"/>
            <a:ext cx="2075099" cy="1056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557764"/>
            <a:ext cx="12192000" cy="80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endParaRPr lang="en-US" sz="1452" b="1" cap="all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Thank You </a:t>
            </a:r>
          </a:p>
          <a:p>
            <a:pPr algn="ctr">
              <a:defRPr/>
            </a:pPr>
            <a:endParaRPr lang="en-US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Q &amp; A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7591" y="6274965"/>
            <a:ext cx="3036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yilmazyoru@esenja.com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2110" y="6033863"/>
            <a:ext cx="148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Yilmaz </a:t>
            </a:r>
            <a:r>
              <a:rPr lang="en-US" sz="1400" dirty="0" err="1" smtClean="0"/>
              <a:t>Yoru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75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35" y="1863781"/>
            <a:ext cx="4832887" cy="3130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044" y="1836883"/>
            <a:ext cx="5800777" cy="315733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6512333"/>
            <a:ext cx="12192000" cy="246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endParaRPr lang="en-US" sz="1452" b="1" cap="all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Educational Caricature Art Museum of </a:t>
            </a:r>
            <a:r>
              <a:rPr lang="tr-TR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Anadolu </a:t>
            </a:r>
            <a:r>
              <a:rPr lang="en-US" sz="1452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U</a:t>
            </a:r>
            <a:r>
              <a:rPr lang="tr-TR" sz="1452" b="1" dirty="0" err="1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niversit</a:t>
            </a: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y, Eskisehir, TURKEY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51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962" y="1325917"/>
            <a:ext cx="6642244" cy="525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164" y="1652345"/>
            <a:ext cx="5111634" cy="264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endParaRPr lang="en-US" sz="1452" b="1" cap="all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243627"/>
            <a:ext cx="5111634" cy="1633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endParaRPr lang="en-US" sz="1452" b="1" cap="all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en-US" sz="1452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473450" y="31321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20" y="4447821"/>
            <a:ext cx="817521" cy="81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18" y="1008183"/>
            <a:ext cx="2341466" cy="8784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164" y="1886600"/>
            <a:ext cx="51877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Anadolu</a:t>
            </a:r>
            <a:r>
              <a:rPr lang="en-US" sz="12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University Scientific Research Project</a:t>
            </a:r>
          </a:p>
          <a:p>
            <a:pPr algn="ctr">
              <a:defRPr/>
            </a:pP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Project Manager: </a:t>
            </a:r>
            <a:r>
              <a:rPr lang="en-US" sz="1000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Prof.Dr</a:t>
            </a: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. Mesut </a:t>
            </a:r>
            <a:r>
              <a:rPr lang="en-US" sz="1000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Kurulgan</a:t>
            </a:r>
            <a:endParaRPr lang="en-US" sz="1000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Lecturers</a:t>
            </a: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: </a:t>
            </a:r>
            <a:r>
              <a:rPr lang="en-US" sz="1000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Halime</a:t>
            </a: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1000" b="1" dirty="0" err="1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Yörü</a:t>
            </a: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, </a:t>
            </a:r>
            <a:r>
              <a:rPr lang="en-US" sz="1000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Hayriye</a:t>
            </a: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1000" b="1" dirty="0" err="1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Cetintaş</a:t>
            </a: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, </a:t>
            </a:r>
            <a:r>
              <a:rPr lang="en-US" sz="1000" b="1" dirty="0" err="1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Dilek</a:t>
            </a: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1000" b="1" dirty="0" err="1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Meriç</a:t>
            </a:r>
            <a:endParaRPr lang="en-US" sz="1000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</a:t>
            </a: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Project Management,  </a:t>
            </a:r>
            <a:endParaRPr lang="en-US" sz="1000" b="1" dirty="0" smtClean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Art Scanning</a:t>
            </a:r>
            <a:endParaRPr lang="en-US" sz="1000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</a:t>
            </a: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Art I</a:t>
            </a: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nterpretation</a:t>
            </a:r>
          </a:p>
          <a:p>
            <a:pPr algn="ctr">
              <a:defRPr/>
            </a:pP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</a:t>
            </a: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Art Control</a:t>
            </a:r>
          </a:p>
          <a:p>
            <a:pPr algn="ctr">
              <a:defRPr/>
            </a:pP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Data </a:t>
            </a: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Input</a:t>
            </a:r>
            <a:endParaRPr lang="en-US" sz="1000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Database </a:t>
            </a: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Server</a:t>
            </a:r>
          </a:p>
          <a:p>
            <a:pPr algn="ctr">
              <a:defRPr/>
            </a:pP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…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76164" y="5434092"/>
            <a:ext cx="511163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R&amp;D </a:t>
            </a:r>
            <a:r>
              <a:rPr lang="en-US" sz="12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Project</a:t>
            </a:r>
          </a:p>
          <a:p>
            <a:pPr algn="ctr">
              <a:defRPr/>
            </a:pPr>
            <a:r>
              <a:rPr lang="en-US" sz="1000" b="1" dirty="0" err="1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Esenja</a:t>
            </a: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Company</a:t>
            </a:r>
          </a:p>
          <a:p>
            <a:pPr algn="ctr">
              <a:defRPr/>
            </a:pPr>
            <a:endParaRPr lang="en-US" sz="1000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+ 3D Design</a:t>
            </a:r>
          </a:p>
          <a:p>
            <a:pPr algn="ctr">
              <a:defRPr/>
            </a:pP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UI Design</a:t>
            </a:r>
          </a:p>
          <a:p>
            <a:pPr algn="ctr">
              <a:defRPr/>
            </a:pP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Software Development</a:t>
            </a:r>
          </a:p>
          <a:p>
            <a:pPr algn="ctr">
              <a:defRPr/>
            </a:pPr>
            <a:r>
              <a:rPr lang="en-US" sz="10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Database </a:t>
            </a: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Development</a:t>
            </a:r>
          </a:p>
          <a:p>
            <a:pPr algn="ctr">
              <a:defRPr/>
            </a:pPr>
            <a:r>
              <a:rPr lang="en-US" sz="10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…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7072345" y="956585"/>
            <a:ext cx="3205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+ More than 12000 caricatures</a:t>
            </a:r>
          </a:p>
        </p:txBody>
      </p:sp>
    </p:spTree>
    <p:extLst>
      <p:ext uri="{BB962C8B-B14F-4D97-AF65-F5344CB8AC3E}">
        <p14:creationId xmlns:p14="http://schemas.microsoft.com/office/powerpoint/2010/main" val="12619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92" y="1370435"/>
            <a:ext cx="4488984" cy="299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4" y="1355455"/>
            <a:ext cx="4418944" cy="300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92" y="4444491"/>
            <a:ext cx="3115112" cy="233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0" y="4444491"/>
            <a:ext cx="4159388" cy="228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91853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SOME MUSEUM EXAMPLES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47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1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1684" y="3062946"/>
            <a:ext cx="1459743" cy="114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etin kutusu 26"/>
          <p:cNvSpPr txBox="1"/>
          <p:nvPr/>
        </p:nvSpPr>
        <p:spPr>
          <a:xfrm>
            <a:off x="11161710" y="2953697"/>
            <a:ext cx="103029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InterBase</a:t>
            </a:r>
            <a:endParaRPr lang="en-US" sz="1000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tr-TR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MySQL</a:t>
            </a:r>
          </a:p>
          <a:p>
            <a:pPr algn="ctr"/>
            <a:r>
              <a:rPr lang="tr-TR" sz="10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SQLite</a:t>
            </a:r>
            <a:endParaRPr lang="tr-TR" sz="1000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tr-TR" sz="10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Oracle</a:t>
            </a:r>
            <a:endParaRPr lang="en-US" sz="1000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tr-TR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MSSQL</a:t>
            </a:r>
          </a:p>
          <a:p>
            <a:pPr algn="ctr"/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..</a:t>
            </a:r>
            <a:endParaRPr lang="tr-TR" sz="10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Metin kutusu 27"/>
          <p:cNvSpPr txBox="1"/>
          <p:nvPr/>
        </p:nvSpPr>
        <p:spPr>
          <a:xfrm>
            <a:off x="10195020" y="4180545"/>
            <a:ext cx="103278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Server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Right Arrow 8"/>
          <p:cNvSpPr/>
          <p:nvPr/>
        </p:nvSpPr>
        <p:spPr>
          <a:xfrm rot="19754035">
            <a:off x="8015495" y="4824767"/>
            <a:ext cx="1752283" cy="208426"/>
          </a:xfrm>
          <a:prstGeom prst="left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14038" r="11718" b="14065"/>
          <a:stretch/>
        </p:blipFill>
        <p:spPr>
          <a:xfrm>
            <a:off x="918469" y="1520208"/>
            <a:ext cx="1919060" cy="12697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34" y="4969762"/>
            <a:ext cx="2813634" cy="153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ight Arrow 8"/>
          <p:cNvSpPr/>
          <p:nvPr/>
        </p:nvSpPr>
        <p:spPr>
          <a:xfrm>
            <a:off x="8187089" y="3716888"/>
            <a:ext cx="1441902" cy="195316"/>
          </a:xfrm>
          <a:prstGeom prst="left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7" name="Metin kutusu 27"/>
          <p:cNvSpPr txBox="1"/>
          <p:nvPr/>
        </p:nvSpPr>
        <p:spPr>
          <a:xfrm>
            <a:off x="4986389" y="2765500"/>
            <a:ext cx="221922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AnaKarikka</a:t>
            </a: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Technical)</a:t>
            </a:r>
            <a:endParaRPr lang="en-US" sz="10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4522979" y="4631010"/>
            <a:ext cx="3372374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AnaKarikka</a:t>
            </a: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 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(Experts, Manager, Admin)</a:t>
            </a:r>
            <a:endParaRPr lang="en-US" sz="10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9" name="Metin kutusu 27"/>
          <p:cNvSpPr txBox="1"/>
          <p:nvPr/>
        </p:nvSpPr>
        <p:spPr>
          <a:xfrm>
            <a:off x="4470988" y="6503446"/>
            <a:ext cx="328009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AnaKarikka</a:t>
            </a: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3D  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(Visitors)</a:t>
            </a:r>
            <a:endParaRPr lang="en-US" sz="10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" name="Right Arrow 8"/>
          <p:cNvSpPr/>
          <p:nvPr/>
        </p:nvSpPr>
        <p:spPr>
          <a:xfrm rot="1395109">
            <a:off x="8164529" y="2719130"/>
            <a:ext cx="1560595" cy="182558"/>
          </a:xfrm>
          <a:prstGeom prst="left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31" name="Right Arrow 8"/>
          <p:cNvSpPr/>
          <p:nvPr/>
        </p:nvSpPr>
        <p:spPr>
          <a:xfrm>
            <a:off x="3109822" y="1992009"/>
            <a:ext cx="1235283" cy="191616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32" name="Metin kutusu 27"/>
          <p:cNvSpPr txBox="1"/>
          <p:nvPr/>
        </p:nvSpPr>
        <p:spPr>
          <a:xfrm>
            <a:off x="768388" y="2789931"/>
            <a:ext cx="2219222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Digital Image</a:t>
            </a:r>
            <a:endParaRPr lang="en-US" sz="10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87732" y="1270085"/>
            <a:ext cx="2816536" cy="1530965"/>
            <a:chOff x="5410747" y="961952"/>
            <a:chExt cx="2816536" cy="153096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747" y="961952"/>
              <a:ext cx="2816536" cy="153096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14038" r="11718" b="14065"/>
            <a:stretch/>
          </p:blipFill>
          <p:spPr>
            <a:xfrm>
              <a:off x="6096000" y="1175985"/>
              <a:ext cx="1537982" cy="101758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714351" y="3139067"/>
            <a:ext cx="2804953" cy="1518371"/>
            <a:chOff x="5452525" y="3099996"/>
            <a:chExt cx="2793367" cy="15183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25" y="3099996"/>
              <a:ext cx="2793367" cy="15183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14038" r="11718" b="14065"/>
            <a:stretch/>
          </p:blipFill>
          <p:spPr>
            <a:xfrm>
              <a:off x="6135221" y="3316847"/>
              <a:ext cx="1537982" cy="1017587"/>
            </a:xfrm>
            <a:prstGeom prst="rect">
              <a:avLst/>
            </a:prstGeom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0" y="91853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DEVELOPED SOFTWARE SYSTEM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3" name="Metin kutusu 27"/>
          <p:cNvSpPr txBox="1"/>
          <p:nvPr/>
        </p:nvSpPr>
        <p:spPr>
          <a:xfrm>
            <a:off x="3109822" y="2245618"/>
            <a:ext cx="1235284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Exhibition</a:t>
            </a:r>
          </a:p>
          <a:p>
            <a:pPr algn="ctr"/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Artist</a:t>
            </a:r>
          </a:p>
          <a:p>
            <a:pPr algn="ctr"/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Title</a:t>
            </a:r>
            <a:endParaRPr lang="en-US" sz="10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98"/>
          <a:stretch/>
        </p:blipFill>
        <p:spPr>
          <a:xfrm>
            <a:off x="1072387" y="1174458"/>
            <a:ext cx="10047225" cy="551156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91853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ANAKARIKKA SOFTWARE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8" y="1174458"/>
            <a:ext cx="813732" cy="414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328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308" y="1046497"/>
            <a:ext cx="3176073" cy="313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44" y="4930219"/>
            <a:ext cx="9762917" cy="1657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91853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How TO WATERMARK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7" y="1139052"/>
            <a:ext cx="3028950" cy="3028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14038" r="11718" b="14065"/>
          <a:stretch/>
        </p:blipFill>
        <p:spPr>
          <a:xfrm>
            <a:off x="3932292" y="1259920"/>
            <a:ext cx="4327415" cy="2863182"/>
          </a:xfrm>
          <a:prstGeom prst="rect">
            <a:avLst/>
          </a:prstGeom>
        </p:spPr>
      </p:pic>
      <p:sp>
        <p:nvSpPr>
          <p:cNvPr id="11" name="Plus 10"/>
          <p:cNvSpPr/>
          <p:nvPr/>
        </p:nvSpPr>
        <p:spPr>
          <a:xfrm>
            <a:off x="3523601" y="2541044"/>
            <a:ext cx="295275" cy="276225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13684" r="11363" b="13860"/>
          <a:stretch/>
        </p:blipFill>
        <p:spPr>
          <a:xfrm>
            <a:off x="8990130" y="1683042"/>
            <a:ext cx="2985301" cy="197637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8533797" y="2515412"/>
            <a:ext cx="312821" cy="27622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8172" y="4203793"/>
            <a:ext cx="323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im_fligran</a:t>
            </a:r>
            <a:r>
              <a:rPr lang="en-US" dirty="0" smtClean="0"/>
              <a:t> (alpha watermark)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12626" y="4132596"/>
            <a:ext cx="200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im_fligranli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607" y="4930219"/>
            <a:ext cx="1317537" cy="67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6004174" y="4110153"/>
            <a:ext cx="1595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orginal</a:t>
            </a:r>
            <a:r>
              <a:rPr lang="en-US" dirty="0" smtClean="0"/>
              <a:t> image)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45" y="1143830"/>
            <a:ext cx="2379564" cy="1223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04888" y="3054556"/>
            <a:ext cx="3048000" cy="738664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 err="1"/>
              <a:t>wait_timeout</a:t>
            </a:r>
            <a:r>
              <a:rPr lang="en-US" sz="1400" dirty="0"/>
              <a:t>=28800</a:t>
            </a:r>
          </a:p>
          <a:p>
            <a:r>
              <a:rPr lang="en-US" sz="1400" dirty="0" err="1"/>
              <a:t>interactive_timeout</a:t>
            </a:r>
            <a:r>
              <a:rPr lang="en-US" sz="1400" dirty="0"/>
              <a:t> = 28800</a:t>
            </a:r>
          </a:p>
          <a:p>
            <a:r>
              <a:rPr lang="en-US" sz="1400" dirty="0" err="1"/>
              <a:t>max_allowed_packet</a:t>
            </a:r>
            <a:r>
              <a:rPr lang="en-US" sz="1400" dirty="0"/>
              <a:t>=16M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9432" y="2777557"/>
            <a:ext cx="32789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C:\ProgramData\MySQL\MySQL Server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5.7\my.ini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015869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452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How TO SETUP MYSQL SERVER FOR THE HI-QUALITY IMAGES</a:t>
            </a:r>
            <a:endParaRPr lang="tr-TR" sz="1452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75501" y="1878186"/>
            <a:ext cx="12192000" cy="25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200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1. SETUP INI FOR THE MEDIUM BLOB IMAGE PACKAGES</a:t>
            </a:r>
            <a:endParaRPr lang="tr-TR" sz="1200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1250" y="5495226"/>
            <a:ext cx="5409500" cy="463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7856" tIns="0" rIns="57856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1200" b="1" cap="all" dirty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2</a:t>
            </a:r>
            <a:r>
              <a:rPr lang="en-US" sz="1200" b="1" cap="all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. USE A SEPARETE TABLE FOR IMAGES, INDEX PARAMETERS USED BY WHERE … LIKE … ON … COMMANDS</a:t>
            </a:r>
            <a:endParaRPr lang="tr-TR" sz="1200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6" y="2777557"/>
            <a:ext cx="3993899" cy="12063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89432" y="6046342"/>
            <a:ext cx="4411318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 smtClean="0"/>
              <a:t>select * from </a:t>
            </a:r>
            <a:r>
              <a:rPr lang="en-US" sz="1400" dirty="0" err="1" smtClean="0"/>
              <a:t>imagetable</a:t>
            </a:r>
            <a:r>
              <a:rPr lang="en-US" sz="1400" dirty="0" smtClean="0"/>
              <a:t> where </a:t>
            </a:r>
            <a:r>
              <a:rPr lang="en-US" sz="1400" dirty="0" smtClean="0">
                <a:solidFill>
                  <a:srgbClr val="FF0000"/>
                </a:solidFill>
              </a:rPr>
              <a:t>depth</a:t>
            </a:r>
            <a:r>
              <a:rPr lang="en-US" sz="1400" dirty="0" smtClean="0"/>
              <a:t>=…</a:t>
            </a:r>
          </a:p>
          <a:p>
            <a:r>
              <a:rPr lang="en-US" sz="1400" dirty="0" smtClean="0"/>
              <a:t>      inner join on </a:t>
            </a:r>
            <a:r>
              <a:rPr lang="en-US" sz="1400" dirty="0" err="1" smtClean="0">
                <a:solidFill>
                  <a:srgbClr val="FF0000"/>
                </a:solidFill>
              </a:rPr>
              <a:t>paramx</a:t>
            </a:r>
            <a:r>
              <a:rPr lang="en-US" sz="1400" dirty="0" smtClean="0"/>
              <a:t>=...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212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298</Words>
  <Application>Microsoft Office PowerPoint</Application>
  <PresentationFormat>Widescreen</PresentationFormat>
  <Paragraphs>88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56</cp:revision>
  <dcterms:created xsi:type="dcterms:W3CDTF">2018-11-24T13:05:13Z</dcterms:created>
  <dcterms:modified xsi:type="dcterms:W3CDTF">2018-11-25T15:33:27Z</dcterms:modified>
</cp:coreProperties>
</file>