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5" r:id="rId3"/>
    <p:sldId id="272" r:id="rId4"/>
    <p:sldId id="273" r:id="rId5"/>
    <p:sldId id="274" r:id="rId6"/>
    <p:sldId id="27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9" autoAdjust="0"/>
    <p:restoredTop sz="95673"/>
  </p:normalViewPr>
  <p:slideViewPr>
    <p:cSldViewPr snapToGrid="0">
      <p:cViewPr varScale="1">
        <p:scale>
          <a:sx n="103" d="100"/>
          <a:sy n="103" d="100"/>
        </p:scale>
        <p:origin x="3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2000" cy="1641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3600" dirty="0" smtClean="0">
                <a:solidFill>
                  <a:schemeClr val="tx1"/>
                </a:solidFill>
                <a:latin typeface="Elephant" panose="02020904090505020303" pitchFamily="18" charset="0"/>
              </a:rPr>
              <a:t>Ley 1819 del 29 diciembre del 2016</a:t>
            </a:r>
            <a:endParaRPr lang="es-CO" sz="3600" dirty="0">
              <a:solidFill>
                <a:schemeClr val="tx1"/>
              </a:solidFill>
              <a:latin typeface="Elephant" panose="02020904090505020303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-101600" y="1313703"/>
            <a:ext cx="12191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PARTE </a:t>
            </a:r>
            <a:r>
              <a:rPr lang="es-CO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VII</a:t>
            </a:r>
            <a:endParaRPr lang="es-CO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381266" y="3932213"/>
            <a:ext cx="4236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Artículos 214 al 217</a:t>
            </a:r>
            <a:endParaRPr lang="es-CO" sz="3200" b="1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381266" y="4516988"/>
            <a:ext cx="30412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0" b="1" dirty="0" smtClean="0">
                <a:solidFill>
                  <a:srgbClr val="FFFF00"/>
                </a:solidFill>
                <a:latin typeface="Elephant" panose="02020904090505020303" pitchFamily="18" charset="0"/>
              </a:rPr>
              <a:t>4 Artículos</a:t>
            </a:r>
            <a:endParaRPr lang="es-CO" sz="4000" b="1" dirty="0">
              <a:solidFill>
                <a:srgbClr val="FFFF0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-29029" y="2017410"/>
            <a:ext cx="123371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GRAVAMEN AL MOVIMIENTO </a:t>
            </a:r>
          </a:p>
          <a:p>
            <a:pPr algn="ctr"/>
            <a:r>
              <a:rPr lang="es-CO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FINANCIERO</a:t>
            </a:r>
            <a:endParaRPr lang="es-CO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712" y="68648"/>
            <a:ext cx="1647911" cy="4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04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0" y="6484699"/>
            <a:ext cx="5428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GRAVAMEN A LOS MOVIMIENTOS FINANCIEROS</a:t>
            </a:r>
            <a:endParaRPr lang="es-CO" dirty="0"/>
          </a:p>
        </p:txBody>
      </p:sp>
      <p:sp>
        <p:nvSpPr>
          <p:cNvPr id="10" name="Rectángulo 9"/>
          <p:cNvSpPr/>
          <p:nvPr/>
        </p:nvSpPr>
        <p:spPr>
          <a:xfrm>
            <a:off x="321047" y="1376561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6000" b="1" dirty="0" smtClean="0">
                <a:latin typeface="Arial" panose="020B0604020202020204" pitchFamily="34" charset="0"/>
              </a:rPr>
              <a:t>Artículo 872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321047" y="273291"/>
            <a:ext cx="38779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Artículo 214 </a:t>
            </a:r>
            <a:r>
              <a:rPr lang="es-CO" sz="4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321047" y="3932614"/>
            <a:ext cx="119865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6000" b="1" dirty="0" smtClean="0">
                <a:latin typeface="Arial" panose="020B0604020202020204" pitchFamily="34" charset="0"/>
              </a:rPr>
              <a:t>Tarifa 4 x 1000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321047" y="2399594"/>
            <a:ext cx="90588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2331 del 16 </a:t>
            </a:r>
            <a:r>
              <a:rPr lang="es-CO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noviembre de </a:t>
            </a:r>
            <a:r>
              <a:rPr lang="es-CO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1998</a:t>
            </a:r>
          </a:p>
          <a:p>
            <a:r>
              <a:rPr lang="es-CO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tarifa del 2 x 1000  y temporal</a:t>
            </a:r>
            <a:endParaRPr lang="es-CO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712" y="68648"/>
            <a:ext cx="1647911" cy="4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1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76488" y="6488668"/>
            <a:ext cx="5428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GRAVAMEN A LOS MOVIMIENTOS FINANCIEROS</a:t>
            </a:r>
            <a:endParaRPr lang="es-CO" dirty="0"/>
          </a:p>
        </p:txBody>
      </p:sp>
      <p:sp>
        <p:nvSpPr>
          <p:cNvPr id="10" name="Rectángulo 9"/>
          <p:cNvSpPr/>
          <p:nvPr/>
        </p:nvSpPr>
        <p:spPr>
          <a:xfrm>
            <a:off x="951667" y="2038713"/>
            <a:ext cx="66630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6000" b="1" dirty="0" smtClean="0">
                <a:latin typeface="Arial" panose="020B0604020202020204" pitchFamily="34" charset="0"/>
              </a:rPr>
              <a:t>Artículo 871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951667" y="935443"/>
            <a:ext cx="38779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Artículo 215 </a:t>
            </a:r>
            <a:r>
              <a:rPr lang="es-CO" sz="4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836053" y="3245274"/>
            <a:ext cx="677869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6000" b="1" smtClean="0">
                <a:latin typeface="Arial" panose="020B0604020202020204" pitchFamily="34" charset="0"/>
              </a:rPr>
              <a:t>Corresponsalía </a:t>
            </a:r>
            <a:r>
              <a:rPr lang="es-CO" sz="6000" b="1" smtClean="0">
                <a:latin typeface="Arial" panose="020B0604020202020204" pitchFamily="34" charset="0"/>
              </a:rPr>
              <a:t>es </a:t>
            </a:r>
            <a:r>
              <a:rPr lang="es-CO" sz="6000" b="1" dirty="0" smtClean="0">
                <a:latin typeface="Arial" panose="020B0604020202020204" pitchFamily="34" charset="0"/>
              </a:rPr>
              <a:t>gravada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712" y="68648"/>
            <a:ext cx="1647911" cy="4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65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-54688" y="6488668"/>
            <a:ext cx="5428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GRAVAMEN A LOS MOVIMIENTOS FINANCIEROS</a:t>
            </a:r>
            <a:endParaRPr lang="es-CO" dirty="0"/>
          </a:p>
        </p:txBody>
      </p:sp>
      <p:sp>
        <p:nvSpPr>
          <p:cNvPr id="11" name="Rectángulo 10"/>
          <p:cNvSpPr/>
          <p:nvPr/>
        </p:nvSpPr>
        <p:spPr>
          <a:xfrm>
            <a:off x="557529" y="430946"/>
            <a:ext cx="38779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Artículo 216 </a:t>
            </a:r>
            <a:r>
              <a:rPr lang="es-CO" sz="4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557529" y="1321880"/>
            <a:ext cx="96322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Modifíquese </a:t>
            </a:r>
            <a:r>
              <a:rPr lang="es-CO" sz="4400" dirty="0">
                <a:latin typeface="Arial" panose="020B0604020202020204" pitchFamily="34" charset="0"/>
                <a:cs typeface="Arial" panose="020B0604020202020204" pitchFamily="34" charset="0"/>
              </a:rPr>
              <a:t>el inciso 2° del numeral 21 del artículo 879 del Estatuto Tributario </a:t>
            </a:r>
            <a:endParaRPr lang="es-CO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57529" y="3555290"/>
            <a:ext cx="770360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Exonerar 5 Cuentas de ahorro o corriente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712" y="68648"/>
            <a:ext cx="1647911" cy="4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10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0" y="6478180"/>
            <a:ext cx="5428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GRAVAMEN A LOS MOVIMIENTOS FINANCIEROS</a:t>
            </a:r>
            <a:endParaRPr lang="es-CO" dirty="0"/>
          </a:p>
        </p:txBody>
      </p:sp>
      <p:sp>
        <p:nvSpPr>
          <p:cNvPr id="11" name="Rectángulo 10"/>
          <p:cNvSpPr/>
          <p:nvPr/>
        </p:nvSpPr>
        <p:spPr>
          <a:xfrm>
            <a:off x="557529" y="430946"/>
            <a:ext cx="38779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Artículo 217 </a:t>
            </a:r>
            <a:r>
              <a:rPr lang="es-CO" sz="4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557528" y="1321880"/>
            <a:ext cx="100368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Adiciona el numeral 29 del </a:t>
            </a:r>
            <a:r>
              <a:rPr lang="es-CO" sz="4400" dirty="0">
                <a:latin typeface="Arial" panose="020B0604020202020204" pitchFamily="34" charset="0"/>
                <a:cs typeface="Arial" panose="020B0604020202020204" pitchFamily="34" charset="0"/>
              </a:rPr>
              <a:t>artículo 879 del Estatuto Tributario </a:t>
            </a:r>
            <a:endParaRPr lang="es-CO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83713" y="2889923"/>
            <a:ext cx="770360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Exonerar la compra de divisas con objeto de repatriar inversiones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712" y="68648"/>
            <a:ext cx="1647911" cy="4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71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0" y="6488668"/>
            <a:ext cx="5428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GRAVAMEN A LOS MOVIMIENTOS FINANCIEROS</a:t>
            </a:r>
            <a:endParaRPr lang="es-CO" dirty="0"/>
          </a:p>
        </p:txBody>
      </p:sp>
      <p:sp>
        <p:nvSpPr>
          <p:cNvPr id="9" name="Rectángulo 8"/>
          <p:cNvSpPr/>
          <p:nvPr/>
        </p:nvSpPr>
        <p:spPr>
          <a:xfrm>
            <a:off x="291538" y="764999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6000" b="1" dirty="0" smtClean="0">
                <a:latin typeface="Arial" panose="020B0604020202020204" pitchFamily="34" charset="0"/>
              </a:rPr>
              <a:t>¿Contablemente que es?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3176252" y="2507818"/>
            <a:ext cx="69741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6000" b="1" dirty="0" smtClean="0">
                <a:latin typeface="Arial" panose="020B0604020202020204" pitchFamily="34" charset="0"/>
              </a:rPr>
              <a:t>Gasto financiero</a:t>
            </a:r>
          </a:p>
        </p:txBody>
      </p:sp>
      <p:sp>
        <p:nvSpPr>
          <p:cNvPr id="11" name="Multiplicar 10"/>
          <p:cNvSpPr/>
          <p:nvPr/>
        </p:nvSpPr>
        <p:spPr>
          <a:xfrm>
            <a:off x="4210395" y="1512824"/>
            <a:ext cx="3817257" cy="300564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FF0000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423981" y="4030525"/>
            <a:ext cx="75728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6000" b="1" dirty="0" smtClean="0">
                <a:latin typeface="Arial" panose="020B0604020202020204" pitchFamily="34" charset="0"/>
              </a:rPr>
              <a:t>Correcto</a:t>
            </a:r>
          </a:p>
          <a:p>
            <a:r>
              <a:rPr lang="es-CO" sz="6000" b="1" dirty="0" smtClean="0">
                <a:latin typeface="Arial" panose="020B0604020202020204" pitchFamily="34" charset="0"/>
              </a:rPr>
              <a:t>Gasto de Impuesto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712" y="68648"/>
            <a:ext cx="1647911" cy="4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04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Profundidad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TM04033923[[fn=Profundidad]]</Template>
  <TotalTime>3296</TotalTime>
  <Words>131</Words>
  <Application>Microsoft Macintosh PowerPoint</Application>
  <PresentationFormat>Panorámica</PresentationFormat>
  <Paragraphs>29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Corbel</vt:lpstr>
      <vt:lpstr>Elephant</vt:lpstr>
      <vt:lpstr>Malgun Gothic Semilight</vt:lpstr>
      <vt:lpstr>Arial</vt:lpstr>
      <vt:lpstr>Profundidad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Decreto 1819 del 29 diciembre del 2016</dc:title>
  <dc:creator>IVAN ANTONIO JIMENEZ YEPES</dc:creator>
  <cp:lastModifiedBy>Javier Eduardo Paternina Soto</cp:lastModifiedBy>
  <cp:revision>46</cp:revision>
  <dcterms:created xsi:type="dcterms:W3CDTF">2017-01-14T18:54:23Z</dcterms:created>
  <dcterms:modified xsi:type="dcterms:W3CDTF">2017-02-02T14:20:52Z</dcterms:modified>
</cp:coreProperties>
</file>