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6"/>
  </p:notes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 id="322" r:id="rId65"/>
    <p:sldId id="323" r:id="rId66"/>
    <p:sldId id="324" r:id="rId67"/>
    <p:sldId id="325" r:id="rId68"/>
    <p:sldId id="326" r:id="rId69"/>
    <p:sldId id="327" r:id="rId70"/>
    <p:sldId id="328" r:id="rId71"/>
    <p:sldId id="329" r:id="rId72"/>
    <p:sldId id="330" r:id="rId73"/>
    <p:sldId id="331" r:id="rId74"/>
    <p:sldId id="332" r:id="rId75"/>
    <p:sldId id="333" r:id="rId76"/>
    <p:sldId id="334" r:id="rId77"/>
    <p:sldId id="335" r:id="rId78"/>
    <p:sldId id="336" r:id="rId79"/>
    <p:sldId id="337" r:id="rId80"/>
    <p:sldId id="338" r:id="rId81"/>
    <p:sldId id="339" r:id="rId82"/>
    <p:sldId id="340" r:id="rId83"/>
    <p:sldId id="341" r:id="rId84"/>
    <p:sldId id="342" r:id="rId85"/>
    <p:sldId id="343" r:id="rId86"/>
    <p:sldId id="344" r:id="rId87"/>
    <p:sldId id="345" r:id="rId88"/>
    <p:sldId id="346" r:id="rId89"/>
    <p:sldId id="347" r:id="rId90"/>
    <p:sldId id="348" r:id="rId91"/>
    <p:sldId id="349" r:id="rId92"/>
    <p:sldId id="350" r:id="rId93"/>
    <p:sldId id="351" r:id="rId94"/>
    <p:sldId id="352" r:id="rId95"/>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89" autoAdjust="0"/>
    <p:restoredTop sz="86420" autoAdjust="0"/>
  </p:normalViewPr>
  <p:slideViewPr>
    <p:cSldViewPr>
      <p:cViewPr varScale="1">
        <p:scale>
          <a:sx n="59" d="100"/>
          <a:sy n="59" d="100"/>
        </p:scale>
        <p:origin x="-499" y="-67"/>
      </p:cViewPr>
      <p:guideLst>
        <p:guide orient="horz" pos="2160"/>
        <p:guide pos="2880"/>
      </p:guideLst>
    </p:cSldViewPr>
  </p:slideViewPr>
  <p:outlineViewPr>
    <p:cViewPr>
      <p:scale>
        <a:sx n="33" d="100"/>
        <a:sy n="33" d="100"/>
      </p:scale>
      <p:origin x="0" y="6937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5CB59EAE-25B3-4077-8945-E02D24015239}" type="datetimeFigureOut">
              <a:rPr lang="en-GB"/>
              <a:pPr>
                <a:defRPr/>
              </a:pPr>
              <a:t>19/12/2013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773EB4C4-E222-4B9A-9956-1EBF43FF9CCF}"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09D5D93C-9C78-4EFE-9359-33AA8047D24E}" type="datetimeFigureOut">
              <a:rPr lang="en-GB"/>
              <a:pPr>
                <a:defRPr/>
              </a:pPr>
              <a:t>19/12/2013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F39ACAE-E153-4E1C-9E53-D113AFF7DE6B}"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EAEAA72D-8C41-422D-B498-7F594E577848}" type="datetimeFigureOut">
              <a:rPr lang="en-GB"/>
              <a:pPr>
                <a:defRPr/>
              </a:pPr>
              <a:t>19/12/2013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AB67838-C73F-4072-AAA7-FC6FD96413D1}"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DBBF1AE-1B4E-44DA-A601-DC549D7C05C9}" type="datetimeFigureOut">
              <a:rPr lang="en-GB"/>
              <a:pPr>
                <a:defRPr/>
              </a:pPr>
              <a:t>19/12/2013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E4ED5AE-065D-4C41-A34E-A9B096F84912}"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extBox 10"/>
          <p:cNvSpPr txBox="1">
            <a:spLocks noChangeArrowheads="1"/>
          </p:cNvSpPr>
          <p:nvPr userDrawn="1"/>
        </p:nvSpPr>
        <p:spPr bwMode="auto">
          <a:xfrm>
            <a:off x="6085583" y="6381328"/>
            <a:ext cx="2879725" cy="369887"/>
          </a:xfrm>
          <a:prstGeom prst="rect">
            <a:avLst/>
          </a:prstGeom>
          <a:noFill/>
          <a:ln w="9525">
            <a:noFill/>
            <a:miter lim="800000"/>
            <a:headEnd/>
            <a:tailEnd/>
          </a:ln>
        </p:spPr>
        <p:txBody>
          <a:bodyPr>
            <a:spAutoFit/>
          </a:bodyPr>
          <a:lstStyle/>
          <a:p>
            <a:pPr algn="r"/>
            <a:r>
              <a:rPr lang="en-GB" b="1">
                <a:solidFill>
                  <a:srgbClr val="FF0000"/>
                </a:solidFill>
                <a:latin typeface="Calibri" pitchFamily="34" charset="0"/>
              </a:rPr>
              <a:t>www.worldsquash.org</a:t>
            </a:r>
          </a:p>
        </p:txBody>
      </p:sp>
      <p:cxnSp>
        <p:nvCxnSpPr>
          <p:cNvPr id="8" name="Straight Connector 7"/>
          <p:cNvCxnSpPr/>
          <p:nvPr userDrawn="1"/>
        </p:nvCxnSpPr>
        <p:spPr>
          <a:xfrm>
            <a:off x="395536" y="6381328"/>
            <a:ext cx="849833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pic>
        <p:nvPicPr>
          <p:cNvPr id="9" name="Picture 24" descr="WSF Logo.jpg"/>
          <p:cNvPicPr>
            <a:picLocks noChangeAspect="1"/>
          </p:cNvPicPr>
          <p:nvPr userDrawn="1"/>
        </p:nvPicPr>
        <p:blipFill>
          <a:blip r:embed="rId2" cstate="print"/>
          <a:srcRect/>
          <a:stretch>
            <a:fillRect/>
          </a:stretch>
        </p:blipFill>
        <p:spPr bwMode="auto">
          <a:xfrm>
            <a:off x="467544" y="188640"/>
            <a:ext cx="1092200" cy="1223962"/>
          </a:xfrm>
          <a:prstGeom prst="rect">
            <a:avLst/>
          </a:prstGeom>
          <a:noFill/>
          <a:ln w="9525">
            <a:noFill/>
            <a:miter lim="800000"/>
            <a:headEnd/>
            <a:tailEnd/>
          </a:ln>
        </p:spPr>
      </p:pic>
      <p:sp>
        <p:nvSpPr>
          <p:cNvPr id="10" name="Content Placeholder 5"/>
          <p:cNvSpPr>
            <a:spLocks noGrp="1"/>
          </p:cNvSpPr>
          <p:nvPr userDrawn="1">
            <p:ph idx="13"/>
          </p:nvPr>
        </p:nvSpPr>
        <p:spPr>
          <a:xfrm>
            <a:off x="539552" y="1752600"/>
            <a:ext cx="8299648" cy="4525963"/>
          </a:xfrm>
        </p:spPr>
        <p:txBody>
          <a:bodyPr/>
          <a:lstStyle/>
          <a:p>
            <a:endParaRPr lang="en-GB" dirty="0"/>
          </a:p>
        </p:txBody>
      </p:sp>
      <p:sp>
        <p:nvSpPr>
          <p:cNvPr id="11" name="Title 1"/>
          <p:cNvSpPr>
            <a:spLocks noGrp="1"/>
          </p:cNvSpPr>
          <p:nvPr>
            <p:ph type="title"/>
          </p:nvPr>
        </p:nvSpPr>
        <p:spPr>
          <a:xfrm>
            <a:off x="1691680" y="274638"/>
            <a:ext cx="6995120" cy="1143000"/>
          </a:xfrm>
        </p:spPr>
        <p:txBody>
          <a:bodyPr/>
          <a:lstStyle/>
          <a:p>
            <a:r>
              <a:rPr lang="en-US" smtClean="0"/>
              <a:t>Click to edit Master title style</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F6E1B40-8BF7-4407-ADB9-FF3B277F9B28}" type="datetimeFigureOut">
              <a:rPr lang="en-GB"/>
              <a:pPr>
                <a:defRPr/>
              </a:pPr>
              <a:t>19/12/2013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105439A-64C1-439B-AE2F-EBCF26283B6C}"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F685FB4F-D989-4F0A-B4CA-00FA23F5177C}" type="datetimeFigureOut">
              <a:rPr lang="en-GB"/>
              <a:pPr>
                <a:defRPr/>
              </a:pPr>
              <a:t>19/12/2013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5D9BF0E3-3C8C-4EF7-908F-B8B02F6BF874}"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6E0DF0F3-490D-469D-9C1A-9BC756BFE1FA}" type="datetimeFigureOut">
              <a:rPr lang="en-GB"/>
              <a:pPr>
                <a:defRPr/>
              </a:pPr>
              <a:t>19/12/2013</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68B6DCF1-97D8-4544-80EF-103694A84280}"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31960995-154F-4570-9417-87E17AB81A26}" type="datetimeFigureOut">
              <a:rPr lang="en-GB"/>
              <a:pPr>
                <a:defRPr/>
              </a:pPr>
              <a:t>19/12/2013</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CF987477-7B75-4129-911A-E170376D01B9}"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994C383-2822-4673-A0B4-0AEAE66616C6}" type="datetimeFigureOut">
              <a:rPr lang="en-GB"/>
              <a:pPr>
                <a:defRPr/>
              </a:pPr>
              <a:t>19/12/2013</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545C309C-2C57-459E-9B37-8AE1965F6C41}"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1545A66-B4DE-4642-8A86-AC14870C9BEF}" type="datetimeFigureOut">
              <a:rPr lang="en-GB"/>
              <a:pPr>
                <a:defRPr/>
              </a:pPr>
              <a:t>19/12/2013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577FAF77-E55F-4C68-9D19-5FC8840323F7}"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0D7F475-14E7-4D4A-8577-4DA3167F3F9D}" type="datetimeFigureOut">
              <a:rPr lang="en-GB"/>
              <a:pPr>
                <a:defRPr/>
              </a:pPr>
              <a:t>19/12/2013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2989E386-92E3-49E0-9485-75E8E63EC65F}"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B56821FD-821A-4CD6-A1C4-AF461A5D3FC2}" type="datetimeFigureOut">
              <a:rPr lang="en-GB"/>
              <a:pPr>
                <a:defRPr/>
              </a:pPr>
              <a:t>19/12/2013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91C1E113-5DE9-4831-9D69-35A3F51F44F2}"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404664"/>
            <a:ext cx="1512168" cy="369332"/>
          </a:xfrm>
          <a:prstGeom prst="rect">
            <a:avLst/>
          </a:prstGeom>
          <a:noFill/>
        </p:spPr>
        <p:txBody>
          <a:bodyPr wrap="square" rtlCol="0">
            <a:spAutoFit/>
          </a:bodyPr>
          <a:lstStyle/>
          <a:p>
            <a:endParaRPr lang="en-GB" dirty="0"/>
          </a:p>
        </p:txBody>
      </p:sp>
      <p:pic>
        <p:nvPicPr>
          <p:cNvPr id="5" name="Picture 4" descr="WSF Logo.jpg"/>
          <p:cNvPicPr>
            <a:picLocks noChangeAspect="1"/>
          </p:cNvPicPr>
          <p:nvPr/>
        </p:nvPicPr>
        <p:blipFill>
          <a:blip r:embed="rId2" cstate="print"/>
          <a:stretch>
            <a:fillRect/>
          </a:stretch>
        </p:blipFill>
        <p:spPr>
          <a:xfrm>
            <a:off x="539552" y="0"/>
            <a:ext cx="1991883" cy="2231892"/>
          </a:xfrm>
          <a:prstGeom prst="rect">
            <a:avLst/>
          </a:prstGeom>
        </p:spPr>
      </p:pic>
      <p:sp>
        <p:nvSpPr>
          <p:cNvPr id="6" name="Title 5"/>
          <p:cNvSpPr>
            <a:spLocks noGrp="1"/>
          </p:cNvSpPr>
          <p:nvPr>
            <p:ph type="ctrTitle"/>
          </p:nvPr>
        </p:nvSpPr>
        <p:spPr>
          <a:xfrm>
            <a:off x="683568" y="3212976"/>
            <a:ext cx="7772400" cy="1470025"/>
          </a:xfrm>
        </p:spPr>
        <p:txBody>
          <a:bodyPr/>
          <a:lstStyle/>
          <a:p>
            <a:r>
              <a:rPr lang="en-GB" b="1" noProof="0" dirty="0" smtClean="0">
                <a:solidFill>
                  <a:srgbClr val="C00000"/>
                </a:solidFill>
                <a:latin typeface="Tahoma" pitchFamily="34" charset="0"/>
                <a:ea typeface="Tahoma" pitchFamily="34" charset="0"/>
                <a:cs typeface="Tahoma" pitchFamily="34" charset="0"/>
              </a:rPr>
              <a:t>World Squash Federation</a:t>
            </a:r>
            <a:r>
              <a:rPr lang="en-GB" noProof="0" dirty="0" smtClean="0">
                <a:latin typeface="Tahoma" pitchFamily="34" charset="0"/>
                <a:ea typeface="Tahoma" pitchFamily="34" charset="0"/>
                <a:cs typeface="Tahoma" pitchFamily="34" charset="0"/>
              </a:rPr>
              <a:t/>
            </a:r>
            <a:br>
              <a:rPr lang="en-GB" noProof="0" dirty="0" smtClean="0">
                <a:latin typeface="Tahoma" pitchFamily="34" charset="0"/>
                <a:ea typeface="Tahoma" pitchFamily="34" charset="0"/>
                <a:cs typeface="Tahoma" pitchFamily="34" charset="0"/>
              </a:rPr>
            </a:br>
            <a:r>
              <a:rPr lang="en-GB" noProof="0" dirty="0" smtClean="0">
                <a:latin typeface="Tahoma" pitchFamily="34" charset="0"/>
                <a:ea typeface="Tahoma" pitchFamily="34" charset="0"/>
                <a:cs typeface="Tahoma" pitchFamily="34" charset="0"/>
              </a:rPr>
              <a:t/>
            </a:r>
            <a:br>
              <a:rPr lang="en-GB" noProof="0" dirty="0" smtClean="0">
                <a:latin typeface="Tahoma" pitchFamily="34" charset="0"/>
                <a:ea typeface="Tahoma" pitchFamily="34" charset="0"/>
                <a:cs typeface="Tahoma" pitchFamily="34" charset="0"/>
              </a:rPr>
            </a:br>
            <a:r>
              <a:rPr lang="en-GB" altLang="en-US" noProof="0" dirty="0" smtClean="0">
                <a:latin typeface="Tahoma" pitchFamily="34" charset="0"/>
                <a:ea typeface="Tahoma" pitchFamily="34" charset="0"/>
                <a:cs typeface="Tahoma" pitchFamily="34" charset="0"/>
              </a:rPr>
              <a:t> </a:t>
            </a:r>
            <a:r>
              <a:rPr lang="en-GB" altLang="en-US" sz="3600" noProof="0" dirty="0" smtClean="0">
                <a:latin typeface="Tahoma" pitchFamily="34" charset="0"/>
                <a:ea typeface="Tahoma" pitchFamily="34" charset="0"/>
                <a:cs typeface="Tahoma" pitchFamily="34" charset="0"/>
              </a:rPr>
              <a:t>Championship/Tournament Referee Training Seminar</a:t>
            </a:r>
            <a:endParaRPr lang="en-GB" sz="3600" noProof="0"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p:txBody>
          <a:bodyPr/>
          <a:lstStyle/>
          <a:p>
            <a:r>
              <a:rPr lang="en-GB" altLang="en-US" sz="3600" noProof="0" dirty="0" smtClean="0">
                <a:latin typeface="Tahoma" pitchFamily="34" charset="0"/>
                <a:ea typeface="Tahoma" pitchFamily="34" charset="0"/>
                <a:cs typeface="Tahoma" pitchFamily="34" charset="0"/>
              </a:rPr>
              <a:t>Leadership Styles</a:t>
            </a:r>
            <a:endParaRPr lang="en-GB" altLang="en-US" sz="3600" noProof="0" dirty="0" smtClean="0">
              <a:latin typeface="Tahoma" pitchFamily="34" charset="0"/>
              <a:ea typeface="Tahoma" pitchFamily="34" charset="0"/>
              <a:cs typeface="Tahoma" pitchFamily="34" charset="0"/>
            </a:endParaRPr>
          </a:p>
        </p:txBody>
      </p:sp>
      <p:sp>
        <p:nvSpPr>
          <p:cNvPr id="133123" name="Rectangle 3"/>
          <p:cNvSpPr>
            <a:spLocks noGrp="1" noChangeArrowheads="1"/>
          </p:cNvSpPr>
          <p:nvPr>
            <p:ph type="body" idx="4294967295"/>
          </p:nvPr>
        </p:nvSpPr>
        <p:spPr/>
        <p:txBody>
          <a:bodyPr/>
          <a:lstStyle/>
          <a:p>
            <a:pPr>
              <a:defRPr/>
            </a:pPr>
            <a:r>
              <a:rPr lang="en-GB" altLang="en-US" sz="2000" noProof="0" dirty="0" smtClean="0">
                <a:latin typeface="Tahoma" pitchFamily="34" charset="0"/>
                <a:ea typeface="Tahoma" pitchFamily="34" charset="0"/>
                <a:cs typeface="Tahoma" pitchFamily="34" charset="0"/>
              </a:rPr>
              <a:t>S1	Telling: one-way communication.</a:t>
            </a:r>
          </a:p>
          <a:p>
            <a:pPr>
              <a:defRPr/>
            </a:pPr>
            <a:endParaRPr lang="en-GB" altLang="en-US" sz="2000" noProof="0" dirty="0" smtClean="0">
              <a:latin typeface="Tahoma" pitchFamily="34" charset="0"/>
              <a:ea typeface="Tahoma" pitchFamily="34" charset="0"/>
              <a:cs typeface="Tahoma" pitchFamily="34" charset="0"/>
            </a:endParaRPr>
          </a:p>
          <a:p>
            <a:pPr>
              <a:defRPr/>
            </a:pPr>
            <a:r>
              <a:rPr lang="en-GB" altLang="en-US" sz="2000" noProof="0" dirty="0" smtClean="0">
                <a:latin typeface="Tahoma" pitchFamily="34" charset="0"/>
                <a:ea typeface="Tahoma" pitchFamily="34" charset="0"/>
                <a:cs typeface="Tahoma" pitchFamily="34" charset="0"/>
              </a:rPr>
              <a:t>S2	Selling: leader directs, but team “buys into” the process.</a:t>
            </a:r>
          </a:p>
          <a:p>
            <a:pPr>
              <a:defRPr/>
            </a:pPr>
            <a:endParaRPr lang="en-GB" altLang="en-US" sz="2000" noProof="0" dirty="0" smtClean="0">
              <a:latin typeface="Tahoma" pitchFamily="34" charset="0"/>
              <a:ea typeface="Tahoma" pitchFamily="34" charset="0"/>
              <a:cs typeface="Tahoma" pitchFamily="34" charset="0"/>
            </a:endParaRPr>
          </a:p>
          <a:p>
            <a:pPr>
              <a:defRPr/>
            </a:pPr>
            <a:r>
              <a:rPr lang="en-GB" altLang="en-US" sz="2000" noProof="0" dirty="0" smtClean="0">
                <a:latin typeface="Tahoma" pitchFamily="34" charset="0"/>
                <a:ea typeface="Tahoma" pitchFamily="34" charset="0"/>
                <a:cs typeface="Tahoma" pitchFamily="34" charset="0"/>
              </a:rPr>
              <a:t>S3	Participating: Shared decision-making.</a:t>
            </a:r>
          </a:p>
          <a:p>
            <a:pPr>
              <a:defRPr/>
            </a:pPr>
            <a:endParaRPr lang="en-GB" altLang="en-US" sz="2000" noProof="0" dirty="0" smtClean="0">
              <a:latin typeface="Tahoma" pitchFamily="34" charset="0"/>
              <a:ea typeface="Tahoma" pitchFamily="34" charset="0"/>
              <a:cs typeface="Tahoma" pitchFamily="34" charset="0"/>
            </a:endParaRPr>
          </a:p>
          <a:p>
            <a:pPr>
              <a:defRPr/>
            </a:pPr>
            <a:r>
              <a:rPr lang="en-GB" altLang="en-US" sz="2000" noProof="0" dirty="0" smtClean="0">
                <a:latin typeface="Tahoma" pitchFamily="34" charset="0"/>
                <a:ea typeface="Tahoma" pitchFamily="34" charset="0"/>
                <a:cs typeface="Tahoma" pitchFamily="34" charset="0"/>
              </a:rPr>
              <a:t>S4	Delegating: Leader delegates, but monitors progress.</a:t>
            </a:r>
          </a:p>
          <a:p>
            <a:pPr marL="0" indent="0">
              <a:buFontTx/>
              <a:buNone/>
              <a:defRPr/>
            </a:pPr>
            <a:endParaRPr lang="en-GB" altLang="en-US" sz="2000" noProof="0" dirty="0" smtClean="0">
              <a:latin typeface="Tahoma" pitchFamily="34" charset="0"/>
              <a:ea typeface="Tahoma" pitchFamily="34" charset="0"/>
              <a:cs typeface="Tahoma" pitchFamily="34" charset="0"/>
            </a:endParaRPr>
          </a:p>
          <a:p>
            <a:pPr>
              <a:defRPr/>
            </a:pPr>
            <a:r>
              <a:rPr lang="en-GB" altLang="en-US" sz="2000" noProof="0" dirty="0" smtClean="0">
                <a:latin typeface="Tahoma" pitchFamily="34" charset="0"/>
                <a:ea typeface="Tahoma" pitchFamily="34" charset="0"/>
                <a:cs typeface="Tahoma" pitchFamily="34" charset="0"/>
              </a:rPr>
              <a:t>How do these principles apply to the role of a CR/TR?</a:t>
            </a:r>
            <a:endParaRPr lang="en-GB" altLang="en-US" sz="20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r>
              <a:rPr lang="en-GB" altLang="en-US" sz="3600" noProof="0" dirty="0" smtClean="0">
                <a:latin typeface="Tahoma" pitchFamily="34" charset="0"/>
                <a:ea typeface="Tahoma" pitchFamily="34" charset="0"/>
                <a:cs typeface="Tahoma" pitchFamily="34" charset="0"/>
              </a:rPr>
              <a:t>Maturity Levels</a:t>
            </a:r>
            <a:endParaRPr lang="en-GB" altLang="en-US" sz="3600" noProof="0" dirty="0" smtClean="0">
              <a:latin typeface="Tahoma" pitchFamily="34" charset="0"/>
              <a:ea typeface="Tahoma" pitchFamily="34" charset="0"/>
              <a:cs typeface="Tahoma" pitchFamily="34" charset="0"/>
            </a:endParaRPr>
          </a:p>
        </p:txBody>
      </p:sp>
      <p:sp>
        <p:nvSpPr>
          <p:cNvPr id="13315" name="Rectangle 3"/>
          <p:cNvSpPr>
            <a:spLocks noGrp="1" noChangeArrowheads="1"/>
          </p:cNvSpPr>
          <p:nvPr>
            <p:ph type="body" idx="4294967295"/>
          </p:nvPr>
        </p:nvSpPr>
        <p:spPr/>
        <p:txBody>
          <a:bodyPr/>
          <a:lstStyle/>
          <a:p>
            <a:pPr>
              <a:lnSpc>
                <a:spcPct val="90000"/>
              </a:lnSpc>
            </a:pPr>
            <a:endParaRPr lang="en-GB" altLang="en-US" sz="2000" noProof="0" dirty="0" smtClean="0">
              <a:latin typeface="Tahoma" pitchFamily="34" charset="0"/>
              <a:ea typeface="Tahoma" pitchFamily="34" charset="0"/>
              <a:cs typeface="Tahoma" pitchFamily="34" charset="0"/>
            </a:endParaRPr>
          </a:p>
          <a:p>
            <a:pPr>
              <a:lnSpc>
                <a:spcPct val="90000"/>
              </a:lnSpc>
            </a:pPr>
            <a:r>
              <a:rPr lang="en-GB" altLang="en-US" sz="2000" noProof="0" dirty="0" smtClean="0">
                <a:latin typeface="Tahoma" pitchFamily="34" charset="0"/>
                <a:ea typeface="Tahoma" pitchFamily="34" charset="0"/>
                <a:cs typeface="Tahoma" pitchFamily="34" charset="0"/>
              </a:rPr>
              <a:t>M1	Team lacks the skills and is unwilling or unable to take responsibility</a:t>
            </a:r>
          </a:p>
          <a:p>
            <a:pPr>
              <a:lnSpc>
                <a:spcPct val="90000"/>
              </a:lnSpc>
            </a:pPr>
            <a:endParaRPr lang="en-GB" altLang="en-US" sz="2000" noProof="0" dirty="0" smtClean="0">
              <a:latin typeface="Tahoma" pitchFamily="34" charset="0"/>
              <a:ea typeface="Tahoma" pitchFamily="34" charset="0"/>
              <a:cs typeface="Tahoma" pitchFamily="34" charset="0"/>
            </a:endParaRPr>
          </a:p>
          <a:p>
            <a:pPr>
              <a:lnSpc>
                <a:spcPct val="90000"/>
              </a:lnSpc>
            </a:pPr>
            <a:r>
              <a:rPr lang="en-GB" altLang="en-US" sz="2000" noProof="0" dirty="0" smtClean="0">
                <a:latin typeface="Tahoma" pitchFamily="34" charset="0"/>
                <a:ea typeface="Tahoma" pitchFamily="34" charset="0"/>
                <a:cs typeface="Tahoma" pitchFamily="34" charset="0"/>
              </a:rPr>
              <a:t>M2	Unable to take responsibility, but willing to work at it</a:t>
            </a:r>
          </a:p>
          <a:p>
            <a:pPr>
              <a:lnSpc>
                <a:spcPct val="90000"/>
              </a:lnSpc>
            </a:pPr>
            <a:endParaRPr lang="en-GB" altLang="en-US" sz="2000" noProof="0" dirty="0" smtClean="0">
              <a:latin typeface="Tahoma" pitchFamily="34" charset="0"/>
              <a:ea typeface="Tahoma" pitchFamily="34" charset="0"/>
              <a:cs typeface="Tahoma" pitchFamily="34" charset="0"/>
            </a:endParaRPr>
          </a:p>
          <a:p>
            <a:pPr>
              <a:lnSpc>
                <a:spcPct val="90000"/>
              </a:lnSpc>
            </a:pPr>
            <a:r>
              <a:rPr lang="en-GB" altLang="en-US" sz="2000" noProof="0" dirty="0" smtClean="0">
                <a:latin typeface="Tahoma" pitchFamily="34" charset="0"/>
                <a:ea typeface="Tahoma" pitchFamily="34" charset="0"/>
                <a:cs typeface="Tahoma" pitchFamily="34" charset="0"/>
              </a:rPr>
              <a:t>M3	Experienced, but lacking confidence</a:t>
            </a:r>
          </a:p>
          <a:p>
            <a:pPr>
              <a:lnSpc>
                <a:spcPct val="90000"/>
              </a:lnSpc>
            </a:pPr>
            <a:endParaRPr lang="en-GB" altLang="en-US" sz="2000" noProof="0" dirty="0" smtClean="0">
              <a:latin typeface="Tahoma" pitchFamily="34" charset="0"/>
              <a:ea typeface="Tahoma" pitchFamily="34" charset="0"/>
              <a:cs typeface="Tahoma" pitchFamily="34" charset="0"/>
            </a:endParaRPr>
          </a:p>
          <a:p>
            <a:pPr>
              <a:lnSpc>
                <a:spcPct val="90000"/>
              </a:lnSpc>
            </a:pPr>
            <a:r>
              <a:rPr lang="en-GB" altLang="en-US" sz="2000" noProof="0" dirty="0" smtClean="0">
                <a:latin typeface="Tahoma" pitchFamily="34" charset="0"/>
                <a:ea typeface="Tahoma" pitchFamily="34" charset="0"/>
                <a:cs typeface="Tahoma" pitchFamily="34" charset="0"/>
              </a:rPr>
              <a:t>M4	Experienced and willing both to perform task and take responsibility</a:t>
            </a:r>
          </a:p>
          <a:p>
            <a:pPr>
              <a:lnSpc>
                <a:spcPct val="90000"/>
              </a:lnSpc>
            </a:pPr>
            <a:endParaRPr lang="en-GB" altLang="en-US" sz="2000" noProof="0" dirty="0" smtClean="0">
              <a:latin typeface="Tahoma" pitchFamily="34" charset="0"/>
              <a:ea typeface="Tahoma" pitchFamily="34" charset="0"/>
              <a:cs typeface="Tahoma" pitchFamily="34" charset="0"/>
            </a:endParaRPr>
          </a:p>
          <a:p>
            <a:pPr>
              <a:lnSpc>
                <a:spcPct val="90000"/>
              </a:lnSpc>
            </a:pPr>
            <a:r>
              <a:rPr lang="en-GB" altLang="en-US" sz="2000" noProof="0" dirty="0" smtClean="0">
                <a:latin typeface="Tahoma" pitchFamily="34" charset="0"/>
                <a:ea typeface="Tahoma" pitchFamily="34" charset="0"/>
                <a:cs typeface="Tahoma" pitchFamily="34" charset="0"/>
              </a:rPr>
              <a:t>How do these principles apply to the Refereeing Team?</a:t>
            </a:r>
            <a:endParaRPr lang="en-GB" altLang="en-US" sz="20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691680" y="692696"/>
            <a:ext cx="6912768" cy="431800"/>
          </a:xfrm>
        </p:spPr>
        <p:txBody>
          <a:bodyPr/>
          <a:lstStyle/>
          <a:p>
            <a:r>
              <a:rPr lang="en-GB" altLang="en-US" sz="3600" noProof="0" dirty="0" smtClean="0">
                <a:latin typeface="Tahoma" pitchFamily="34" charset="0"/>
                <a:ea typeface="Tahoma" pitchFamily="34" charset="0"/>
                <a:cs typeface="Tahoma" pitchFamily="34" charset="0"/>
              </a:rPr>
              <a:t>Good Management</a:t>
            </a:r>
            <a:endParaRPr lang="en-GB" altLang="en-US" sz="3600" noProof="0" dirty="0" smtClean="0">
              <a:latin typeface="Tahoma" pitchFamily="34" charset="0"/>
              <a:ea typeface="Tahoma" pitchFamily="34" charset="0"/>
              <a:cs typeface="Tahoma" pitchFamily="34" charset="0"/>
            </a:endParaRPr>
          </a:p>
        </p:txBody>
      </p:sp>
      <p:sp>
        <p:nvSpPr>
          <p:cNvPr id="14339" name="Rectangle 3"/>
          <p:cNvSpPr>
            <a:spLocks noGrp="1" noChangeArrowheads="1"/>
          </p:cNvSpPr>
          <p:nvPr>
            <p:ph type="body" idx="4294967295"/>
          </p:nvPr>
        </p:nvSpPr>
        <p:spPr>
          <a:xfrm>
            <a:off x="1219200" y="1397000"/>
            <a:ext cx="6629400" cy="4343400"/>
          </a:xfrm>
          <a:prstGeom prst="rect">
            <a:avLst/>
          </a:prstGeom>
        </p:spPr>
        <p:txBody>
          <a:bodyPr/>
          <a:lstStyle/>
          <a:p>
            <a:endParaRPr lang="en-GB" altLang="en-US" noProof="0" smtClean="0">
              <a:latin typeface="Tahoma" pitchFamily="34" charset="0"/>
              <a:ea typeface="Tahoma" pitchFamily="34" charset="0"/>
              <a:cs typeface="Tahoma" pitchFamily="34" charset="0"/>
            </a:endParaRPr>
          </a:p>
          <a:p>
            <a:r>
              <a:rPr lang="en-GB" altLang="en-US" sz="2400" noProof="0" smtClean="0">
                <a:latin typeface="Tahoma" pitchFamily="34" charset="0"/>
                <a:ea typeface="Tahoma" pitchFamily="34" charset="0"/>
                <a:cs typeface="Tahoma" pitchFamily="34" charset="0"/>
              </a:rPr>
              <a:t>Management can be defined as the process of getting people together to accomplish desired goals. </a:t>
            </a:r>
          </a:p>
          <a:p>
            <a:r>
              <a:rPr lang="en-GB" altLang="en-US" sz="2400" noProof="0" smtClean="0">
                <a:latin typeface="Tahoma" pitchFamily="34" charset="0"/>
                <a:ea typeface="Tahoma" pitchFamily="34" charset="0"/>
                <a:cs typeface="Tahoma" pitchFamily="34" charset="0"/>
              </a:rPr>
              <a:t>Management comprises planning, organizing, staffing, leading or directing, and controlling an organization or an effort for the purpose of accomplishing a goal. </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691680" y="476672"/>
            <a:ext cx="5638800" cy="431800"/>
          </a:xfrm>
        </p:spPr>
        <p:txBody>
          <a:bodyPr/>
          <a:lstStyle/>
          <a:p>
            <a:r>
              <a:rPr lang="en-GB" altLang="en-US" sz="3600" noProof="0" dirty="0" smtClean="0">
                <a:latin typeface="Tahoma" pitchFamily="34" charset="0"/>
                <a:ea typeface="Tahoma" pitchFamily="34" charset="0"/>
                <a:cs typeface="Tahoma" pitchFamily="34" charset="0"/>
              </a:rPr>
              <a:t>Good Management</a:t>
            </a:r>
            <a:endParaRPr lang="en-GB" altLang="en-US" sz="3600" noProof="0" dirty="0" smtClean="0">
              <a:latin typeface="Tahoma" pitchFamily="34" charset="0"/>
              <a:ea typeface="Tahoma" pitchFamily="34" charset="0"/>
              <a:cs typeface="Tahoma" pitchFamily="34" charset="0"/>
            </a:endParaRPr>
          </a:p>
        </p:txBody>
      </p:sp>
      <p:sp>
        <p:nvSpPr>
          <p:cNvPr id="15363" name="Rectangle 3"/>
          <p:cNvSpPr>
            <a:spLocks noGrp="1" noChangeArrowheads="1"/>
          </p:cNvSpPr>
          <p:nvPr>
            <p:ph type="body" idx="4294967295"/>
          </p:nvPr>
        </p:nvSpPr>
        <p:spPr>
          <a:xfrm>
            <a:off x="876300" y="1219200"/>
            <a:ext cx="7378700" cy="4343400"/>
          </a:xfrm>
          <a:prstGeom prst="rect">
            <a:avLst/>
          </a:prstGeom>
        </p:spPr>
        <p:txBody>
          <a:bodyPr/>
          <a:lstStyle/>
          <a:p>
            <a:pPr>
              <a:lnSpc>
                <a:spcPct val="90000"/>
              </a:lnSpc>
            </a:pPr>
            <a:endParaRPr lang="en-GB" altLang="en-US" sz="2000" b="1" noProof="0" dirty="0" smtClean="0">
              <a:latin typeface="Tahoma" pitchFamily="34" charset="0"/>
              <a:ea typeface="Tahoma" pitchFamily="34" charset="0"/>
              <a:cs typeface="Tahoma" pitchFamily="34" charset="0"/>
            </a:endParaRPr>
          </a:p>
          <a:p>
            <a:pPr>
              <a:lnSpc>
                <a:spcPct val="90000"/>
              </a:lnSpc>
            </a:pPr>
            <a:r>
              <a:rPr lang="en-GB" altLang="en-US" sz="2400" b="1" noProof="0" dirty="0" smtClean="0">
                <a:latin typeface="Tahoma" pitchFamily="34" charset="0"/>
                <a:ea typeface="Tahoma" pitchFamily="34" charset="0"/>
                <a:cs typeface="Tahoma" pitchFamily="34" charset="0"/>
              </a:rPr>
              <a:t>Planning</a:t>
            </a:r>
            <a:r>
              <a:rPr lang="en-GB" altLang="en-US" sz="2400" noProof="0" dirty="0" smtClean="0">
                <a:latin typeface="Tahoma" pitchFamily="34" charset="0"/>
                <a:ea typeface="Tahoma" pitchFamily="34" charset="0"/>
                <a:cs typeface="Tahoma" pitchFamily="34" charset="0"/>
              </a:rPr>
              <a:t>: Deciding what needs to happen and generating plans for action. </a:t>
            </a:r>
          </a:p>
          <a:p>
            <a:pPr>
              <a:lnSpc>
                <a:spcPct val="90000"/>
              </a:lnSpc>
            </a:pPr>
            <a:r>
              <a:rPr lang="en-GB" altLang="en-US" sz="2400" b="1" noProof="0" dirty="0" smtClean="0">
                <a:latin typeface="Tahoma" pitchFamily="34" charset="0"/>
                <a:ea typeface="Tahoma" pitchFamily="34" charset="0"/>
                <a:cs typeface="Tahoma" pitchFamily="34" charset="0"/>
              </a:rPr>
              <a:t>Staffing</a:t>
            </a:r>
            <a:r>
              <a:rPr lang="en-GB" altLang="en-US" sz="2400" noProof="0" dirty="0" smtClean="0">
                <a:latin typeface="Tahoma" pitchFamily="34" charset="0"/>
                <a:ea typeface="Tahoma" pitchFamily="34" charset="0"/>
                <a:cs typeface="Tahoma" pitchFamily="34" charset="0"/>
              </a:rPr>
              <a:t>: Recruitment, and hiring individuals for appropriate jobs.</a:t>
            </a:r>
          </a:p>
          <a:p>
            <a:pPr>
              <a:lnSpc>
                <a:spcPct val="90000"/>
              </a:lnSpc>
            </a:pPr>
            <a:r>
              <a:rPr lang="en-GB" altLang="en-US" sz="2400" b="1" noProof="0" dirty="0" smtClean="0">
                <a:latin typeface="Tahoma" pitchFamily="34" charset="0"/>
                <a:ea typeface="Tahoma" pitchFamily="34" charset="0"/>
                <a:cs typeface="Tahoma" pitchFamily="34" charset="0"/>
              </a:rPr>
              <a:t>Organizing</a:t>
            </a:r>
            <a:r>
              <a:rPr lang="en-GB" altLang="en-US" sz="2400" noProof="0" dirty="0" smtClean="0">
                <a:latin typeface="Tahoma" pitchFamily="34" charset="0"/>
                <a:ea typeface="Tahoma" pitchFamily="34" charset="0"/>
                <a:cs typeface="Tahoma" pitchFamily="34" charset="0"/>
              </a:rPr>
              <a:t>: Making optimum use of the resources available.</a:t>
            </a:r>
          </a:p>
          <a:p>
            <a:pPr>
              <a:lnSpc>
                <a:spcPct val="90000"/>
              </a:lnSpc>
            </a:pPr>
            <a:r>
              <a:rPr lang="en-GB" altLang="en-US" sz="2400" b="1" noProof="0" dirty="0" smtClean="0">
                <a:latin typeface="Tahoma" pitchFamily="34" charset="0"/>
                <a:ea typeface="Tahoma" pitchFamily="34" charset="0"/>
                <a:cs typeface="Tahoma" pitchFamily="34" charset="0"/>
              </a:rPr>
              <a:t>Leading</a:t>
            </a:r>
            <a:r>
              <a:rPr lang="en-GB" altLang="en-US" sz="2400" noProof="0" dirty="0" smtClean="0">
                <a:latin typeface="Tahoma" pitchFamily="34" charset="0"/>
                <a:ea typeface="Tahoma" pitchFamily="34" charset="0"/>
                <a:cs typeface="Tahoma" pitchFamily="34" charset="0"/>
              </a:rPr>
              <a:t>: Determining what needs to be done in a situation and getting people to do it. </a:t>
            </a:r>
          </a:p>
          <a:p>
            <a:pPr>
              <a:lnSpc>
                <a:spcPct val="90000"/>
              </a:lnSpc>
            </a:pPr>
            <a:r>
              <a:rPr lang="en-GB" altLang="en-US" sz="2400" b="1" noProof="0" dirty="0" smtClean="0">
                <a:latin typeface="Tahoma" pitchFamily="34" charset="0"/>
                <a:ea typeface="Tahoma" pitchFamily="34" charset="0"/>
                <a:cs typeface="Tahoma" pitchFamily="34" charset="0"/>
              </a:rPr>
              <a:t>Motivating</a:t>
            </a:r>
            <a:r>
              <a:rPr lang="en-GB" altLang="en-US" sz="2400" noProof="0" dirty="0" smtClean="0">
                <a:latin typeface="Tahoma" pitchFamily="34" charset="0"/>
                <a:ea typeface="Tahoma" pitchFamily="34" charset="0"/>
                <a:cs typeface="Tahoma" pitchFamily="34" charset="0"/>
              </a:rPr>
              <a:t>: The process of stimulating an individual to take action that will accomplish a desired goal.</a:t>
            </a:r>
          </a:p>
          <a:p>
            <a:pPr>
              <a:lnSpc>
                <a:spcPct val="90000"/>
              </a:lnSpc>
            </a:pPr>
            <a:r>
              <a:rPr lang="en-GB" altLang="en-US" sz="2400" b="1" noProof="0" dirty="0" err="1" smtClean="0">
                <a:latin typeface="Tahoma" pitchFamily="34" charset="0"/>
                <a:ea typeface="Tahoma" pitchFamily="34" charset="0"/>
                <a:cs typeface="Tahoma" pitchFamily="34" charset="0"/>
              </a:rPr>
              <a:t>Monotoring</a:t>
            </a:r>
            <a:r>
              <a:rPr lang="en-GB" altLang="en-US" sz="2400" noProof="0" dirty="0" smtClean="0">
                <a:latin typeface="Tahoma" pitchFamily="34" charset="0"/>
                <a:ea typeface="Tahoma" pitchFamily="34" charset="0"/>
                <a:cs typeface="Tahoma" pitchFamily="34" charset="0"/>
              </a:rPr>
              <a:t>: Checking performance. </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763688" y="476672"/>
            <a:ext cx="6840760" cy="495300"/>
          </a:xfrm>
        </p:spPr>
        <p:txBody>
          <a:bodyPr/>
          <a:lstStyle/>
          <a:p>
            <a:r>
              <a:rPr lang="en-GB" altLang="en-US" sz="3600" noProof="0" dirty="0" smtClean="0">
                <a:latin typeface="Tahoma" pitchFamily="34" charset="0"/>
                <a:ea typeface="Tahoma" pitchFamily="34" charset="0"/>
                <a:cs typeface="Tahoma" pitchFamily="34" charset="0"/>
              </a:rPr>
              <a:t>General Managerial Skills</a:t>
            </a:r>
            <a:endParaRPr lang="en-GB" altLang="en-US" sz="3600" noProof="0" dirty="0" smtClean="0">
              <a:latin typeface="Tahoma" pitchFamily="34" charset="0"/>
              <a:ea typeface="Tahoma" pitchFamily="34" charset="0"/>
              <a:cs typeface="Tahoma" pitchFamily="34" charset="0"/>
            </a:endParaRPr>
          </a:p>
        </p:txBody>
      </p:sp>
      <p:sp>
        <p:nvSpPr>
          <p:cNvPr id="16387" name="Rectangle 3"/>
          <p:cNvSpPr>
            <a:spLocks noGrp="1" noChangeArrowheads="1"/>
          </p:cNvSpPr>
          <p:nvPr>
            <p:ph type="body" idx="4294967295"/>
          </p:nvPr>
        </p:nvSpPr>
        <p:spPr>
          <a:xfrm>
            <a:off x="622300" y="1473200"/>
            <a:ext cx="8001000" cy="4343400"/>
          </a:xfrm>
          <a:prstGeom prst="rect">
            <a:avLst/>
          </a:prstGeom>
        </p:spPr>
        <p:txBody>
          <a:bodyPr/>
          <a:lstStyle/>
          <a:p>
            <a:pPr marL="609600" indent="-609600">
              <a:buFontTx/>
              <a:buAutoNum type="arabicPeriod"/>
            </a:pPr>
            <a:r>
              <a:rPr lang="en-GB" altLang="en-US" sz="2400" b="1" noProof="0" smtClean="0">
                <a:latin typeface="Tahoma" pitchFamily="34" charset="0"/>
                <a:ea typeface="Tahoma" pitchFamily="34" charset="0"/>
                <a:cs typeface="Tahoma" pitchFamily="34" charset="0"/>
              </a:rPr>
              <a:t>Technical:</a:t>
            </a:r>
            <a:r>
              <a:rPr lang="en-GB" altLang="en-US" sz="2400" noProof="0" smtClean="0">
                <a:latin typeface="Tahoma" pitchFamily="34" charset="0"/>
                <a:ea typeface="Tahoma" pitchFamily="34" charset="0"/>
                <a:cs typeface="Tahoma" pitchFamily="34" charset="0"/>
              </a:rPr>
              <a:t> </a:t>
            </a:r>
            <a:br>
              <a:rPr lang="en-GB" altLang="en-US" sz="2400" noProof="0" smtClean="0">
                <a:latin typeface="Tahoma" pitchFamily="34" charset="0"/>
                <a:ea typeface="Tahoma" pitchFamily="34" charset="0"/>
                <a:cs typeface="Tahoma" pitchFamily="34" charset="0"/>
              </a:rPr>
            </a:br>
            <a:r>
              <a:rPr lang="en-GB" altLang="en-US" sz="2400" noProof="0" smtClean="0">
                <a:latin typeface="Tahoma" pitchFamily="34" charset="0"/>
                <a:ea typeface="Tahoma" pitchFamily="34" charset="0"/>
                <a:cs typeface="Tahoma" pitchFamily="34" charset="0"/>
              </a:rPr>
              <a:t>The manager must have the credibility or knowledge to persuade people to do certain things. </a:t>
            </a:r>
          </a:p>
          <a:p>
            <a:pPr marL="609600" indent="-609600">
              <a:buFontTx/>
              <a:buAutoNum type="arabicPeriod"/>
            </a:pPr>
            <a:r>
              <a:rPr lang="en-GB" altLang="en-US" sz="2400" b="1" noProof="0" smtClean="0">
                <a:latin typeface="Tahoma" pitchFamily="34" charset="0"/>
                <a:ea typeface="Tahoma" pitchFamily="34" charset="0"/>
                <a:cs typeface="Tahoma" pitchFamily="34" charset="0"/>
              </a:rPr>
              <a:t>Human:</a:t>
            </a:r>
            <a:r>
              <a:rPr lang="en-GB" altLang="en-US" sz="2400" noProof="0" smtClean="0">
                <a:latin typeface="Tahoma" pitchFamily="34" charset="0"/>
                <a:ea typeface="Tahoma" pitchFamily="34" charset="0"/>
                <a:cs typeface="Tahoma" pitchFamily="34" charset="0"/>
              </a:rPr>
              <a:t> </a:t>
            </a:r>
            <a:br>
              <a:rPr lang="en-GB" altLang="en-US" sz="2400" noProof="0" smtClean="0">
                <a:latin typeface="Tahoma" pitchFamily="34" charset="0"/>
                <a:ea typeface="Tahoma" pitchFamily="34" charset="0"/>
                <a:cs typeface="Tahoma" pitchFamily="34" charset="0"/>
              </a:rPr>
            </a:br>
            <a:r>
              <a:rPr lang="en-GB" altLang="en-US" sz="2400" noProof="0" smtClean="0">
                <a:latin typeface="Tahoma" pitchFamily="34" charset="0"/>
                <a:ea typeface="Tahoma" pitchFamily="34" charset="0"/>
                <a:cs typeface="Tahoma" pitchFamily="34" charset="0"/>
              </a:rPr>
              <a:t>The manager has to know how to work with people. </a:t>
            </a:r>
          </a:p>
          <a:p>
            <a:pPr marL="609600" indent="-609600">
              <a:buFontTx/>
              <a:buAutoNum type="arabicPeriod"/>
            </a:pPr>
            <a:r>
              <a:rPr lang="en-GB" altLang="en-US" sz="2400" b="1" noProof="0" smtClean="0">
                <a:latin typeface="Tahoma" pitchFamily="34" charset="0"/>
                <a:ea typeface="Tahoma" pitchFamily="34" charset="0"/>
                <a:cs typeface="Tahoma" pitchFamily="34" charset="0"/>
              </a:rPr>
              <a:t>Conceptual:</a:t>
            </a:r>
            <a:r>
              <a:rPr lang="en-GB" altLang="en-US" sz="2400" noProof="0" smtClean="0">
                <a:latin typeface="Tahoma" pitchFamily="34" charset="0"/>
                <a:ea typeface="Tahoma" pitchFamily="34" charset="0"/>
                <a:cs typeface="Tahoma" pitchFamily="34" charset="0"/>
              </a:rPr>
              <a:t> </a:t>
            </a:r>
            <a:br>
              <a:rPr lang="en-GB" altLang="en-US" sz="2400" noProof="0" smtClean="0">
                <a:latin typeface="Tahoma" pitchFamily="34" charset="0"/>
                <a:ea typeface="Tahoma" pitchFamily="34" charset="0"/>
                <a:cs typeface="Tahoma" pitchFamily="34" charset="0"/>
              </a:rPr>
            </a:br>
            <a:r>
              <a:rPr lang="en-GB" altLang="en-US" sz="2400" noProof="0" smtClean="0">
                <a:latin typeface="Tahoma" pitchFamily="34" charset="0"/>
                <a:ea typeface="Tahoma" pitchFamily="34" charset="0"/>
                <a:cs typeface="Tahoma" pitchFamily="34" charset="0"/>
              </a:rPr>
              <a:t>The manager can see the operation (the event) as a whole. In other words, there has to be some knowledge of what the goals of the refereeing function are, and how the latter interacts with other parts of the operation.</a:t>
            </a:r>
          </a:p>
          <a:p>
            <a:pPr marL="609600" indent="-609600"/>
            <a:endParaRPr lang="en-GB" altLang="en-US" sz="2400" noProof="0" smtClean="0">
              <a:solidFill>
                <a:srgbClr val="00000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619672" y="476672"/>
            <a:ext cx="5638800" cy="508000"/>
          </a:xfrm>
        </p:spPr>
        <p:txBody>
          <a:bodyPr/>
          <a:lstStyle/>
          <a:p>
            <a:r>
              <a:rPr lang="en-GB" altLang="en-US" sz="3600" noProof="0" dirty="0" smtClean="0">
                <a:latin typeface="Tahoma" pitchFamily="34" charset="0"/>
                <a:ea typeface="Tahoma" pitchFamily="34" charset="0"/>
                <a:cs typeface="Tahoma" pitchFamily="34" charset="0"/>
              </a:rPr>
              <a:t>Personal Qualities</a:t>
            </a:r>
            <a:endParaRPr lang="en-GB" altLang="en-US" sz="3600" noProof="0" dirty="0" smtClean="0">
              <a:latin typeface="Tahoma" pitchFamily="34" charset="0"/>
              <a:ea typeface="Tahoma" pitchFamily="34" charset="0"/>
              <a:cs typeface="Tahoma" pitchFamily="34" charset="0"/>
            </a:endParaRPr>
          </a:p>
        </p:txBody>
      </p:sp>
      <p:sp>
        <p:nvSpPr>
          <p:cNvPr id="19459" name="Rectangle 3"/>
          <p:cNvSpPr>
            <a:spLocks noGrp="1" noChangeArrowheads="1"/>
          </p:cNvSpPr>
          <p:nvPr>
            <p:ph type="body" idx="4294967295"/>
          </p:nvPr>
        </p:nvSpPr>
        <p:spPr>
          <a:xfrm>
            <a:off x="1003300" y="1409700"/>
            <a:ext cx="7670800" cy="4343400"/>
          </a:xfrm>
          <a:prstGeom prst="rect">
            <a:avLst/>
          </a:prstGeom>
        </p:spPr>
        <p:txBody>
          <a:bodyPr/>
          <a:lstStyle/>
          <a:p>
            <a:pPr marL="0" indent="0">
              <a:buFontTx/>
              <a:buNone/>
              <a:defRPr/>
            </a:pPr>
            <a:r>
              <a:rPr lang="en-GB" altLang="en-US" sz="2000" noProof="0" dirty="0" smtClean="0">
                <a:latin typeface="Tahoma" pitchFamily="34" charset="0"/>
                <a:ea typeface="Tahoma" pitchFamily="34" charset="0"/>
                <a:cs typeface="Tahoma" pitchFamily="34" charset="0"/>
              </a:rPr>
              <a:t>A good manager:</a:t>
            </a:r>
          </a:p>
          <a:p>
            <a:pPr>
              <a:defRPr/>
            </a:pPr>
            <a:r>
              <a:rPr lang="en-GB" altLang="en-US" sz="2000" noProof="0" dirty="0" smtClean="0">
                <a:latin typeface="Tahoma" pitchFamily="34" charset="0"/>
                <a:ea typeface="Tahoma" pitchFamily="34" charset="0"/>
                <a:cs typeface="Tahoma" pitchFamily="34" charset="0"/>
              </a:rPr>
              <a:t>Must have confidence in self and abilities. Must happy with who he/she is, but is still learning and getting better. </a:t>
            </a:r>
          </a:p>
          <a:p>
            <a:pPr>
              <a:defRPr/>
            </a:pPr>
            <a:r>
              <a:rPr lang="en-GB" altLang="en-US" sz="2000" noProof="0" dirty="0" smtClean="0">
                <a:latin typeface="Tahoma" pitchFamily="34" charset="0"/>
                <a:ea typeface="Tahoma" pitchFamily="34" charset="0"/>
                <a:cs typeface="Tahoma" pitchFamily="34" charset="0"/>
              </a:rPr>
              <a:t>Must something of an extrovert. Doesn’t have to be the life of the party, but cannot be a wallflower, either. </a:t>
            </a:r>
          </a:p>
          <a:p>
            <a:pPr>
              <a:defRPr/>
            </a:pPr>
            <a:r>
              <a:rPr lang="en-GB" altLang="en-US" sz="2000" noProof="0" dirty="0" smtClean="0">
                <a:latin typeface="Tahoma" pitchFamily="34" charset="0"/>
                <a:ea typeface="Tahoma" pitchFamily="34" charset="0"/>
                <a:cs typeface="Tahoma" pitchFamily="34" charset="0"/>
              </a:rPr>
              <a:t>Is honest and straightforward. Success depends heavily on the trust of others. </a:t>
            </a:r>
          </a:p>
          <a:p>
            <a:pPr>
              <a:defRPr/>
            </a:pPr>
            <a:r>
              <a:rPr lang="en-GB" altLang="en-US" sz="2000" noProof="0" dirty="0" smtClean="0">
                <a:latin typeface="Tahoma" pitchFamily="34" charset="0"/>
                <a:ea typeface="Tahoma" pitchFamily="34" charset="0"/>
                <a:cs typeface="Tahoma" pitchFamily="34" charset="0"/>
              </a:rPr>
              <a:t>Is an </a:t>
            </a:r>
            <a:r>
              <a:rPr lang="en-GB" altLang="en-US" sz="2000" noProof="0" dirty="0" err="1" smtClean="0">
                <a:latin typeface="Tahoma" pitchFamily="34" charset="0"/>
                <a:ea typeface="Tahoma" pitchFamily="34" charset="0"/>
                <a:cs typeface="Tahoma" pitchFamily="34" charset="0"/>
              </a:rPr>
              <a:t>includer</a:t>
            </a:r>
            <a:r>
              <a:rPr lang="en-GB" altLang="en-US" sz="2000" noProof="0" dirty="0" smtClean="0">
                <a:latin typeface="Tahoma" pitchFamily="34" charset="0"/>
                <a:ea typeface="Tahoma" pitchFamily="34" charset="0"/>
                <a:cs typeface="Tahoma" pitchFamily="34" charset="0"/>
              </a:rPr>
              <a:t>, not an excluder. Brings others into what he/she wants to achieve.</a:t>
            </a:r>
          </a:p>
          <a:p>
            <a:pPr>
              <a:defRPr/>
            </a:pPr>
            <a:r>
              <a:rPr lang="en-GB" altLang="en-US" sz="2000" noProof="0" dirty="0" smtClean="0">
                <a:latin typeface="Tahoma" pitchFamily="34" charset="0"/>
                <a:ea typeface="Tahoma" pitchFamily="34" charset="0"/>
                <a:cs typeface="Tahoma" pitchFamily="34" charset="0"/>
              </a:rPr>
              <a:t>Has a ‘presence’. Managers must lead. Effective leaders have a quality about them that makes people notice them.</a:t>
            </a:r>
          </a:p>
          <a:p>
            <a:pPr>
              <a:defRPr/>
            </a:pPr>
            <a:endParaRPr lang="en-GB" altLang="en-US" sz="20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763688" y="620688"/>
            <a:ext cx="6912768" cy="419100"/>
          </a:xfrm>
        </p:spPr>
        <p:txBody>
          <a:bodyPr/>
          <a:lstStyle/>
          <a:p>
            <a:r>
              <a:rPr lang="en-GB" altLang="en-US" sz="3600" noProof="0" dirty="0" smtClean="0">
                <a:latin typeface="Tahoma" pitchFamily="34" charset="0"/>
                <a:ea typeface="Tahoma" pitchFamily="34" charset="0"/>
                <a:cs typeface="Tahoma" pitchFamily="34" charset="0"/>
              </a:rPr>
              <a:t>Important Managerial Skills</a:t>
            </a:r>
            <a:endParaRPr lang="en-GB" altLang="en-US" sz="3600" noProof="0" dirty="0" smtClean="0">
              <a:latin typeface="Tahoma" pitchFamily="34" charset="0"/>
              <a:ea typeface="Tahoma" pitchFamily="34" charset="0"/>
              <a:cs typeface="Tahoma" pitchFamily="34" charset="0"/>
            </a:endParaRPr>
          </a:p>
        </p:txBody>
      </p:sp>
      <p:sp>
        <p:nvSpPr>
          <p:cNvPr id="18435" name="Rectangle 3"/>
          <p:cNvSpPr>
            <a:spLocks noGrp="1" noChangeArrowheads="1"/>
          </p:cNvSpPr>
          <p:nvPr>
            <p:ph type="body" idx="4294967295"/>
          </p:nvPr>
        </p:nvSpPr>
        <p:spPr>
          <a:xfrm>
            <a:off x="1358900" y="1765300"/>
            <a:ext cx="6629400" cy="4343400"/>
          </a:xfrm>
          <a:prstGeom prst="rect">
            <a:avLst/>
          </a:prstGeom>
        </p:spPr>
        <p:txBody>
          <a:bodyPr/>
          <a:lstStyle/>
          <a:p>
            <a:pPr marL="609600" indent="-609600">
              <a:buFontTx/>
              <a:buAutoNum type="arabicPeriod"/>
            </a:pPr>
            <a:r>
              <a:rPr lang="en-GB" altLang="en-US" sz="2400" noProof="0" dirty="0" smtClean="0">
                <a:latin typeface="Tahoma" pitchFamily="34" charset="0"/>
                <a:ea typeface="Tahoma" pitchFamily="34" charset="0"/>
                <a:cs typeface="Tahoma" pitchFamily="34" charset="0"/>
              </a:rPr>
              <a:t>People skills; can maintain good relationships</a:t>
            </a:r>
          </a:p>
          <a:p>
            <a:pPr marL="609600" indent="-609600">
              <a:buFontTx/>
              <a:buAutoNum type="arabicPeriod"/>
            </a:pPr>
            <a:r>
              <a:rPr lang="en-GB" altLang="en-US" sz="2400" noProof="0" dirty="0" smtClean="0">
                <a:latin typeface="Tahoma" pitchFamily="34" charset="0"/>
                <a:ea typeface="Tahoma" pitchFamily="34" charset="0"/>
                <a:cs typeface="Tahoma" pitchFamily="34" charset="0"/>
              </a:rPr>
              <a:t>Strategic thinking (planning ahead and predicting what is going to happen) </a:t>
            </a:r>
          </a:p>
          <a:p>
            <a:pPr marL="609600" indent="-609600">
              <a:buFontTx/>
              <a:buAutoNum type="arabicPeriod"/>
            </a:pPr>
            <a:r>
              <a:rPr lang="en-GB" altLang="en-US" sz="2400" noProof="0" dirty="0" smtClean="0">
                <a:latin typeface="Tahoma" pitchFamily="34" charset="0"/>
                <a:ea typeface="Tahoma" pitchFamily="34" charset="0"/>
                <a:cs typeface="Tahoma" pitchFamily="34" charset="0"/>
              </a:rPr>
              <a:t>Flexible/adaptable to change </a:t>
            </a:r>
          </a:p>
          <a:p>
            <a:pPr marL="609600" indent="-609600">
              <a:buFontTx/>
              <a:buAutoNum type="arabicPeriod"/>
            </a:pPr>
            <a:r>
              <a:rPr lang="en-GB" altLang="en-US" sz="2400" noProof="0" dirty="0" smtClean="0">
                <a:latin typeface="Tahoma" pitchFamily="34" charset="0"/>
                <a:ea typeface="Tahoma" pitchFamily="34" charset="0"/>
                <a:cs typeface="Tahoma" pitchFamily="34" charset="0"/>
              </a:rPr>
              <a:t>Self-management </a:t>
            </a:r>
          </a:p>
          <a:p>
            <a:pPr marL="609600" indent="-609600">
              <a:buFontTx/>
              <a:buAutoNum type="arabicPeriod"/>
            </a:pPr>
            <a:r>
              <a:rPr lang="en-GB" altLang="en-US" sz="2400" noProof="0" dirty="0" smtClean="0">
                <a:latin typeface="Tahoma" pitchFamily="34" charset="0"/>
                <a:ea typeface="Tahoma" pitchFamily="34" charset="0"/>
                <a:cs typeface="Tahoma" pitchFamily="34" charset="0"/>
              </a:rPr>
              <a:t>Team player </a:t>
            </a:r>
          </a:p>
          <a:p>
            <a:pPr marL="609600" indent="-609600">
              <a:buFontTx/>
              <a:buAutoNum type="arabicPeriod"/>
            </a:pPr>
            <a:r>
              <a:rPr lang="en-GB" altLang="en-US" sz="2400" noProof="0" dirty="0" smtClean="0">
                <a:latin typeface="Tahoma" pitchFamily="34" charset="0"/>
                <a:ea typeface="Tahoma" pitchFamily="34" charset="0"/>
                <a:cs typeface="Tahoma" pitchFamily="34" charset="0"/>
              </a:rPr>
              <a:t>Solve complex problems and make decisions </a:t>
            </a:r>
          </a:p>
          <a:p>
            <a:pPr marL="609600" indent="-609600">
              <a:buFontTx/>
              <a:buAutoNum type="arabicPeriod"/>
            </a:pPr>
            <a:r>
              <a:rPr lang="en-GB" altLang="en-US" sz="2400" noProof="0" dirty="0" smtClean="0">
                <a:latin typeface="Tahoma" pitchFamily="34" charset="0"/>
                <a:ea typeface="Tahoma" pitchFamily="34" charset="0"/>
                <a:cs typeface="Tahoma" pitchFamily="34" charset="0"/>
              </a:rPr>
              <a:t>Ethical/high personal standards</a:t>
            </a:r>
          </a:p>
          <a:p>
            <a:pPr marL="609600" indent="-609600"/>
            <a:endParaRPr lang="en-GB" altLang="en-US" sz="2400" noProof="0" dirty="0" smtClean="0">
              <a:solidFill>
                <a:srgbClr val="00000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051720" y="620688"/>
            <a:ext cx="5638800" cy="571500"/>
          </a:xfrm>
        </p:spPr>
        <p:txBody>
          <a:bodyPr/>
          <a:lstStyle/>
          <a:p>
            <a:r>
              <a:rPr lang="en-GB" altLang="en-US" sz="3600" noProof="0" dirty="0" smtClean="0">
                <a:latin typeface="Tahoma" pitchFamily="34" charset="0"/>
                <a:ea typeface="Tahoma" pitchFamily="34" charset="0"/>
                <a:cs typeface="Tahoma" pitchFamily="34" charset="0"/>
              </a:rPr>
              <a:t>Managerial Skills (1)</a:t>
            </a:r>
            <a:endParaRPr lang="en-GB" altLang="en-US" sz="3600" noProof="0" dirty="0" smtClean="0">
              <a:latin typeface="Tahoma" pitchFamily="34" charset="0"/>
              <a:ea typeface="Tahoma" pitchFamily="34" charset="0"/>
              <a:cs typeface="Tahoma" pitchFamily="34" charset="0"/>
            </a:endParaRPr>
          </a:p>
        </p:txBody>
      </p:sp>
      <p:sp>
        <p:nvSpPr>
          <p:cNvPr id="19459" name="Rectangle 3"/>
          <p:cNvSpPr>
            <a:spLocks noGrp="1" noChangeArrowheads="1"/>
          </p:cNvSpPr>
          <p:nvPr>
            <p:ph type="body" idx="4294967295"/>
          </p:nvPr>
        </p:nvSpPr>
        <p:spPr>
          <a:xfrm>
            <a:off x="1181100" y="1371600"/>
            <a:ext cx="6629400" cy="4343400"/>
          </a:xfrm>
          <a:prstGeom prst="rect">
            <a:avLst/>
          </a:prstGeom>
        </p:spPr>
        <p:txBody>
          <a:bodyPr/>
          <a:lstStyle/>
          <a:p>
            <a:pPr>
              <a:lnSpc>
                <a:spcPct val="90000"/>
              </a:lnSpc>
              <a:buFontTx/>
              <a:buNone/>
            </a:pPr>
            <a:endParaRPr lang="en-GB" altLang="en-US" noProof="0" smtClean="0">
              <a:solidFill>
                <a:srgbClr val="000000"/>
              </a:solidFill>
              <a:latin typeface="Tahoma" pitchFamily="34" charset="0"/>
              <a:ea typeface="Tahoma" pitchFamily="34" charset="0"/>
              <a:cs typeface="Tahoma" pitchFamily="34" charset="0"/>
            </a:endParaRPr>
          </a:p>
          <a:p>
            <a:pPr marL="514350" indent="-514350">
              <a:lnSpc>
                <a:spcPct val="90000"/>
              </a:lnSpc>
              <a:buFont typeface="+mj-lt"/>
              <a:buAutoNum type="arabicPeriod"/>
            </a:pPr>
            <a:r>
              <a:rPr lang="en-GB" altLang="en-US" sz="2400" noProof="0" smtClean="0">
                <a:latin typeface="Tahoma" pitchFamily="34" charset="0"/>
                <a:ea typeface="Tahoma" pitchFamily="34" charset="0"/>
                <a:cs typeface="Tahoma" pitchFamily="34" charset="0"/>
              </a:rPr>
              <a:t>Possess emotional maturity and the internal resources to cope with stress.</a:t>
            </a:r>
          </a:p>
          <a:p>
            <a:pPr marL="514350" indent="-514350">
              <a:lnSpc>
                <a:spcPct val="90000"/>
              </a:lnSpc>
              <a:buFont typeface="+mj-lt"/>
              <a:buAutoNum type="arabicPeriod"/>
            </a:pPr>
            <a:r>
              <a:rPr lang="en-GB" altLang="en-US" sz="2400" noProof="0" smtClean="0">
                <a:latin typeface="Tahoma" pitchFamily="34" charset="0"/>
                <a:ea typeface="Tahoma" pitchFamily="34" charset="0"/>
                <a:cs typeface="Tahoma" pitchFamily="34" charset="0"/>
              </a:rPr>
              <a:t>Be self-motivated and self-controlled. </a:t>
            </a:r>
          </a:p>
          <a:p>
            <a:pPr marL="457200" indent="-457200">
              <a:lnSpc>
                <a:spcPct val="90000"/>
              </a:lnSpc>
              <a:buFont typeface="+mj-lt"/>
              <a:buAutoNum type="arabicPeriod"/>
            </a:pPr>
            <a:r>
              <a:rPr lang="en-GB" altLang="en-US" sz="2400" noProof="0" smtClean="0">
                <a:latin typeface="Tahoma" pitchFamily="34" charset="0"/>
                <a:ea typeface="Tahoma" pitchFamily="34" charset="0"/>
                <a:cs typeface="Tahoma" pitchFamily="34" charset="0"/>
              </a:rPr>
              <a:t>Be able to appraise oneself and one’s own performance objectively, to admit to being wrong. </a:t>
            </a:r>
          </a:p>
          <a:p>
            <a:pPr marL="457200" indent="-457200">
              <a:lnSpc>
                <a:spcPct val="90000"/>
              </a:lnSpc>
              <a:buFont typeface="+mj-lt"/>
              <a:buAutoNum type="arabicPeriod"/>
            </a:pPr>
            <a:r>
              <a:rPr lang="en-GB" altLang="en-US" sz="2400" noProof="0" smtClean="0">
                <a:latin typeface="Tahoma" pitchFamily="34" charset="0"/>
                <a:ea typeface="Tahoma" pitchFamily="34" charset="0"/>
                <a:cs typeface="Tahoma" pitchFamily="34" charset="0"/>
              </a:rPr>
              <a:t>Expect that one will keep on growing, improve one’s performance, and continue to develop.</a:t>
            </a:r>
          </a:p>
          <a:p>
            <a:pPr marL="457200" indent="-457200">
              <a:lnSpc>
                <a:spcPct val="90000"/>
              </a:lnSpc>
              <a:buFont typeface="+mj-lt"/>
              <a:buAutoNum type="arabicPeriod"/>
            </a:pPr>
            <a:r>
              <a:rPr lang="en-GB" altLang="en-US" sz="2400" noProof="0" smtClean="0">
                <a:latin typeface="Tahoma" pitchFamily="34" charset="0"/>
                <a:ea typeface="Tahoma" pitchFamily="34" charset="0"/>
                <a:cs typeface="Tahoma" pitchFamily="34" charset="0"/>
              </a:rPr>
              <a:t>Possess well-defined goals. </a:t>
            </a:r>
            <a:r>
              <a:rPr lang="en-GB" altLang="en-US" noProof="0" smtClean="0">
                <a:latin typeface="Tahoma" pitchFamily="34" charset="0"/>
                <a:ea typeface="Tahoma" pitchFamily="34" charset="0"/>
                <a:cs typeface="Tahoma" pitchFamily="34" charset="0"/>
              </a:rPr>
              <a:t/>
            </a:r>
            <a:br>
              <a:rPr lang="en-GB" altLang="en-US" noProof="0" smtClean="0">
                <a:latin typeface="Tahoma" pitchFamily="34" charset="0"/>
                <a:ea typeface="Tahoma" pitchFamily="34" charset="0"/>
                <a:cs typeface="Tahoma" pitchFamily="34" charset="0"/>
              </a:rPr>
            </a:br>
            <a:r>
              <a:rPr lang="en-GB" altLang="en-US" noProof="0" smtClean="0">
                <a:latin typeface="Tahoma" pitchFamily="34" charset="0"/>
                <a:ea typeface="Tahoma" pitchFamily="34" charset="0"/>
                <a:cs typeface="Tahoma" pitchFamily="34" charset="0"/>
              </a:rPr>
              <a:t> </a:t>
            </a:r>
            <a:br>
              <a:rPr lang="en-GB" altLang="en-US" noProof="0" smtClean="0">
                <a:latin typeface="Tahoma" pitchFamily="34" charset="0"/>
                <a:ea typeface="Tahoma" pitchFamily="34" charset="0"/>
                <a:cs typeface="Tahoma" pitchFamily="34" charset="0"/>
              </a:rPr>
            </a:br>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835696" y="620688"/>
            <a:ext cx="5638800" cy="520700"/>
          </a:xfrm>
        </p:spPr>
        <p:txBody>
          <a:bodyPr/>
          <a:lstStyle/>
          <a:p>
            <a:r>
              <a:rPr lang="en-GB" altLang="en-US" sz="3600" noProof="0" dirty="0" smtClean="0">
                <a:latin typeface="Tahoma" pitchFamily="34" charset="0"/>
                <a:ea typeface="Tahoma" pitchFamily="34" charset="0"/>
                <a:cs typeface="Tahoma" pitchFamily="34" charset="0"/>
              </a:rPr>
              <a:t>Managerial Skills (2)</a:t>
            </a:r>
            <a:endParaRPr lang="en-GB" altLang="en-US" sz="3600" noProof="0" dirty="0" smtClean="0">
              <a:latin typeface="Tahoma" pitchFamily="34" charset="0"/>
              <a:ea typeface="Tahoma" pitchFamily="34" charset="0"/>
              <a:cs typeface="Tahoma" pitchFamily="34" charset="0"/>
            </a:endParaRPr>
          </a:p>
        </p:txBody>
      </p:sp>
      <p:sp>
        <p:nvSpPr>
          <p:cNvPr id="20483" name="Rectangle 3"/>
          <p:cNvSpPr>
            <a:spLocks noGrp="1" noChangeArrowheads="1"/>
          </p:cNvSpPr>
          <p:nvPr>
            <p:ph type="body" idx="4294967295"/>
          </p:nvPr>
        </p:nvSpPr>
        <p:spPr>
          <a:xfrm>
            <a:off x="1358900" y="1778000"/>
            <a:ext cx="6629400" cy="4343400"/>
          </a:xfrm>
          <a:prstGeom prst="rect">
            <a:avLst/>
          </a:prstGeom>
        </p:spPr>
        <p:txBody>
          <a:bodyPr/>
          <a:lstStyle/>
          <a:p>
            <a:pPr marL="457200" indent="-457200">
              <a:buFont typeface="+mj-lt"/>
              <a:buAutoNum type="arabicPeriod" startAt="6"/>
            </a:pPr>
            <a:r>
              <a:rPr lang="en-GB" altLang="en-US" sz="2400" noProof="0" dirty="0" smtClean="0">
                <a:latin typeface="Tahoma" pitchFamily="34" charset="0"/>
                <a:ea typeface="Tahoma" pitchFamily="34" charset="0"/>
                <a:cs typeface="Tahoma" pitchFamily="34" charset="0"/>
              </a:rPr>
              <a:t>Be able to allocate resources according to priorities.</a:t>
            </a:r>
          </a:p>
          <a:p>
            <a:pPr marL="457200" indent="-457200">
              <a:buFont typeface="+mj-lt"/>
              <a:buAutoNum type="arabicPeriod" startAt="6"/>
            </a:pPr>
            <a:r>
              <a:rPr lang="en-GB" altLang="en-US" sz="2400" noProof="0" dirty="0" smtClean="0">
                <a:latin typeface="Tahoma" pitchFamily="34" charset="0"/>
                <a:ea typeface="Tahoma" pitchFamily="34" charset="0"/>
                <a:cs typeface="Tahoma" pitchFamily="34" charset="0"/>
              </a:rPr>
              <a:t>Be able to make decisions, act upon them, and accept responsibility for them. 8. Be willing to compromise.</a:t>
            </a:r>
          </a:p>
          <a:p>
            <a:pPr marL="457200" indent="-457200">
              <a:buFont typeface="+mj-lt"/>
              <a:buAutoNum type="arabicPeriod" startAt="6"/>
            </a:pPr>
            <a:r>
              <a:rPr lang="en-GB" altLang="en-US" sz="2400" noProof="0" dirty="0" smtClean="0">
                <a:latin typeface="Tahoma" pitchFamily="34" charset="0"/>
                <a:ea typeface="Tahoma" pitchFamily="34" charset="0"/>
                <a:cs typeface="Tahoma" pitchFamily="34" charset="0"/>
              </a:rPr>
              <a:t>Be able to delegate and to depend on subordinates. </a:t>
            </a:r>
            <a:br>
              <a:rPr lang="en-GB" altLang="en-US" sz="2400" noProof="0" dirty="0" smtClean="0">
                <a:latin typeface="Tahoma" pitchFamily="34" charset="0"/>
                <a:ea typeface="Tahoma" pitchFamily="34" charset="0"/>
                <a:cs typeface="Tahoma" pitchFamily="34" charset="0"/>
              </a:rPr>
            </a:br>
            <a:r>
              <a:rPr lang="en-GB" altLang="en-US" sz="2400" noProof="0" dirty="0" smtClean="0">
                <a:latin typeface="Tahoma" pitchFamily="34" charset="0"/>
                <a:ea typeface="Tahoma" pitchFamily="34" charset="0"/>
                <a:cs typeface="Tahoma" pitchFamily="34" charset="0"/>
              </a:rPr>
              <a:t/>
            </a:r>
            <a:br>
              <a:rPr lang="en-GB" altLang="en-US" sz="2400" noProof="0" dirty="0" smtClean="0">
                <a:latin typeface="Tahoma" pitchFamily="34" charset="0"/>
                <a:ea typeface="Tahoma" pitchFamily="34" charset="0"/>
                <a:cs typeface="Tahoma" pitchFamily="34" charset="0"/>
              </a:rPr>
            </a:b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691680" y="476672"/>
            <a:ext cx="5638800" cy="533400"/>
          </a:xfrm>
        </p:spPr>
        <p:txBody>
          <a:bodyPr/>
          <a:lstStyle/>
          <a:p>
            <a:r>
              <a:rPr lang="en-GB" altLang="en-US" sz="3600" noProof="0" dirty="0" smtClean="0">
                <a:latin typeface="Tahoma" pitchFamily="34" charset="0"/>
                <a:ea typeface="Tahoma" pitchFamily="34" charset="0"/>
                <a:cs typeface="Tahoma" pitchFamily="34" charset="0"/>
              </a:rPr>
              <a:t>Managerial Skills (3)</a:t>
            </a:r>
            <a:endParaRPr lang="en-GB" altLang="en-US" sz="3600" noProof="0" dirty="0" smtClean="0">
              <a:latin typeface="Tahoma" pitchFamily="34" charset="0"/>
              <a:ea typeface="Tahoma" pitchFamily="34" charset="0"/>
              <a:cs typeface="Tahoma" pitchFamily="34" charset="0"/>
            </a:endParaRPr>
          </a:p>
        </p:txBody>
      </p:sp>
      <p:sp>
        <p:nvSpPr>
          <p:cNvPr id="21507" name="Rectangle 3"/>
          <p:cNvSpPr>
            <a:spLocks noGrp="1" noChangeArrowheads="1"/>
          </p:cNvSpPr>
          <p:nvPr>
            <p:ph type="body" idx="4294967295"/>
          </p:nvPr>
        </p:nvSpPr>
        <p:spPr>
          <a:xfrm>
            <a:off x="899592" y="1700808"/>
            <a:ext cx="7886700" cy="4343400"/>
          </a:xfrm>
          <a:prstGeom prst="rect">
            <a:avLst/>
          </a:prstGeom>
        </p:spPr>
        <p:txBody>
          <a:bodyPr/>
          <a:lstStyle/>
          <a:p>
            <a:pPr marL="609600" indent="-609600">
              <a:lnSpc>
                <a:spcPct val="90000"/>
              </a:lnSpc>
              <a:buFontTx/>
              <a:buAutoNum type="arabicPeriod"/>
            </a:pPr>
            <a:r>
              <a:rPr lang="en-GB" altLang="en-US" sz="2000" noProof="0" smtClean="0">
                <a:latin typeface="Tahoma" pitchFamily="34" charset="0"/>
                <a:ea typeface="Tahoma" pitchFamily="34" charset="0"/>
                <a:cs typeface="Tahoma" pitchFamily="34" charset="0"/>
              </a:rPr>
              <a:t>Consistency in behaviour is an important characteristic of a good manager. </a:t>
            </a:r>
          </a:p>
          <a:p>
            <a:pPr marL="609600" indent="-609600">
              <a:lnSpc>
                <a:spcPct val="90000"/>
              </a:lnSpc>
              <a:buFontTx/>
              <a:buAutoNum type="arabicPeriod"/>
            </a:pPr>
            <a:r>
              <a:rPr lang="en-GB" altLang="en-US" sz="2000" noProof="0" smtClean="0">
                <a:latin typeface="Tahoma" pitchFamily="34" charset="0"/>
                <a:ea typeface="Tahoma" pitchFamily="34" charset="0"/>
                <a:cs typeface="Tahoma" pitchFamily="34" charset="0"/>
              </a:rPr>
              <a:t>Managers should perform their work exactly as they preach to others. This is all part of consistency. </a:t>
            </a:r>
          </a:p>
          <a:p>
            <a:pPr marL="609600" indent="-609600">
              <a:lnSpc>
                <a:spcPct val="90000"/>
              </a:lnSpc>
              <a:buFontTx/>
              <a:buAutoNum type="arabicPeriod"/>
            </a:pPr>
            <a:r>
              <a:rPr lang="en-GB" altLang="en-US" sz="2000" noProof="0" smtClean="0">
                <a:latin typeface="Tahoma" pitchFamily="34" charset="0"/>
                <a:ea typeface="Tahoma" pitchFamily="34" charset="0"/>
                <a:cs typeface="Tahoma" pitchFamily="34" charset="0"/>
              </a:rPr>
              <a:t>Managers should be friendly and approachable. </a:t>
            </a:r>
          </a:p>
          <a:p>
            <a:pPr marL="609600" indent="-609600">
              <a:lnSpc>
                <a:spcPct val="90000"/>
              </a:lnSpc>
              <a:buFontTx/>
              <a:buAutoNum type="arabicPeriod"/>
            </a:pPr>
            <a:r>
              <a:rPr lang="en-GB" altLang="en-US" sz="2000" noProof="0" smtClean="0">
                <a:latin typeface="Tahoma" pitchFamily="34" charset="0"/>
                <a:ea typeface="Tahoma" pitchFamily="34" charset="0"/>
                <a:cs typeface="Tahoma" pitchFamily="34" charset="0"/>
              </a:rPr>
              <a:t>Communicate with everyone regularly and when it is necessary. </a:t>
            </a:r>
          </a:p>
          <a:p>
            <a:pPr marL="609600" indent="-609600">
              <a:lnSpc>
                <a:spcPct val="90000"/>
              </a:lnSpc>
              <a:buFontTx/>
              <a:buAutoNum type="arabicPeriod"/>
            </a:pPr>
            <a:r>
              <a:rPr lang="en-GB" altLang="en-US" sz="2000" noProof="0" smtClean="0">
                <a:latin typeface="Tahoma" pitchFamily="34" charset="0"/>
                <a:ea typeface="Tahoma" pitchFamily="34" charset="0"/>
                <a:cs typeface="Tahoma" pitchFamily="34" charset="0"/>
              </a:rPr>
              <a:t>Managers should support their team through praise, encouragement and improving the work environment. </a:t>
            </a:r>
          </a:p>
          <a:p>
            <a:pPr marL="609600" indent="-609600">
              <a:lnSpc>
                <a:spcPct val="90000"/>
              </a:lnSpc>
              <a:buFontTx/>
              <a:buAutoNum type="arabicPeriod"/>
            </a:pPr>
            <a:r>
              <a:rPr lang="en-GB" altLang="en-US" sz="2000" noProof="0" smtClean="0">
                <a:latin typeface="Tahoma" pitchFamily="34" charset="0"/>
                <a:ea typeface="Tahoma" pitchFamily="34" charset="0"/>
                <a:cs typeface="Tahoma" pitchFamily="34" charset="0"/>
              </a:rPr>
              <a:t>Managers should be leaders. They must have creativity and not just the practical skills to solve problems. </a:t>
            </a:r>
          </a:p>
          <a:p>
            <a:pPr marL="609600" indent="-609600">
              <a:lnSpc>
                <a:spcPct val="90000"/>
              </a:lnSpc>
              <a:buFontTx/>
              <a:buAutoNum type="arabicPeriod"/>
            </a:pPr>
            <a:r>
              <a:rPr lang="en-GB" altLang="en-US" sz="2000" noProof="0" smtClean="0">
                <a:latin typeface="Tahoma" pitchFamily="34" charset="0"/>
                <a:ea typeface="Tahoma" pitchFamily="34" charset="0"/>
                <a:cs typeface="Tahoma" pitchFamily="34" charset="0"/>
              </a:rPr>
              <a:t>Managers should have the confidence to give directions to others if necessary.</a:t>
            </a:r>
          </a:p>
          <a:p>
            <a:pPr marL="609600" indent="-609600">
              <a:lnSpc>
                <a:spcPct val="90000"/>
              </a:lnSpc>
            </a:pPr>
            <a:endParaRPr lang="en-GB" altLang="en-US" sz="2400" noProof="0" smtClean="0">
              <a:solidFill>
                <a:srgbClr val="00000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26"/>
          <p:cNvSpPr>
            <a:spLocks noGrp="1" noChangeArrowheads="1"/>
          </p:cNvSpPr>
          <p:nvPr>
            <p:ph type="title"/>
          </p:nvPr>
        </p:nvSpPr>
        <p:spPr>
          <a:xfrm>
            <a:off x="1619672" y="404664"/>
            <a:ext cx="6480720" cy="546100"/>
          </a:xfrm>
        </p:spPr>
        <p:txBody>
          <a:bodyPr/>
          <a:lstStyle/>
          <a:p>
            <a:r>
              <a:rPr lang="en-GB" altLang="en-US" sz="3600" noProof="0" dirty="0" smtClean="0">
                <a:latin typeface="Tahoma" pitchFamily="34" charset="0"/>
                <a:ea typeface="Tahoma" pitchFamily="34" charset="0"/>
                <a:cs typeface="Tahoma" pitchFamily="34" charset="0"/>
              </a:rPr>
              <a:t>Competencies</a:t>
            </a:r>
            <a:endParaRPr lang="en-GB" altLang="en-US" sz="3600" noProof="0" dirty="0" smtClean="0">
              <a:latin typeface="Tahoma" pitchFamily="34" charset="0"/>
              <a:ea typeface="Tahoma" pitchFamily="34" charset="0"/>
              <a:cs typeface="Tahoma" pitchFamily="34" charset="0"/>
            </a:endParaRPr>
          </a:p>
        </p:txBody>
      </p:sp>
      <p:sp>
        <p:nvSpPr>
          <p:cNvPr id="4099" name="Rectangle 1027"/>
          <p:cNvSpPr>
            <a:spLocks noGrp="1" noChangeArrowheads="1"/>
          </p:cNvSpPr>
          <p:nvPr>
            <p:ph type="body" idx="4294967295"/>
          </p:nvPr>
        </p:nvSpPr>
        <p:spPr>
          <a:xfrm>
            <a:off x="546100" y="1485900"/>
            <a:ext cx="8026400" cy="4343400"/>
          </a:xfrm>
          <a:prstGeom prst="rect">
            <a:avLst/>
          </a:prstGeom>
        </p:spPr>
        <p:txBody>
          <a:bodyPr/>
          <a:lstStyle/>
          <a:p>
            <a:pPr marL="822325" indent="-533400">
              <a:lnSpc>
                <a:spcPct val="90000"/>
              </a:lnSpc>
              <a:buNone/>
            </a:pPr>
            <a:r>
              <a:rPr lang="en-GB" altLang="en-US" sz="2400" noProof="0" dirty="0" smtClean="0">
                <a:latin typeface="Tahoma" pitchFamily="34" charset="0"/>
                <a:ea typeface="Tahoma" pitchFamily="34" charset="0"/>
                <a:cs typeface="Tahoma" pitchFamily="34" charset="0"/>
              </a:rPr>
              <a:t>1.	Possess the leadership skills necessary to lead and manage the group of referees appointed to a tournament and to conduct effective daily meetings to inform them of any issues, areas for correction, and to provide them with any feedback received.</a:t>
            </a:r>
          </a:p>
          <a:p>
            <a:pPr marL="822325" indent="-533400">
              <a:lnSpc>
                <a:spcPct val="90000"/>
              </a:lnSpc>
              <a:buFontTx/>
              <a:buAutoNum type="arabicPeriod" startAt="2"/>
            </a:pPr>
            <a:r>
              <a:rPr lang="en-GB" altLang="en-US" sz="2400" noProof="0" dirty="0" smtClean="0">
                <a:latin typeface="Tahoma" pitchFamily="34" charset="0"/>
                <a:ea typeface="Tahoma" pitchFamily="34" charset="0"/>
                <a:cs typeface="Tahoma" pitchFamily="34" charset="0"/>
              </a:rPr>
              <a:t>Possess the interpersonal and communication skills necessary to deal with players, coaches, referees, officials, and the media.</a:t>
            </a:r>
          </a:p>
          <a:p>
            <a:pPr marL="822325" indent="-533400">
              <a:lnSpc>
                <a:spcPct val="90000"/>
              </a:lnSpc>
              <a:buFontTx/>
              <a:buAutoNum type="arabicPeriod" startAt="3"/>
            </a:pPr>
            <a:r>
              <a:rPr lang="en-GB" altLang="en-US" sz="2400" noProof="0" dirty="0" smtClean="0">
                <a:latin typeface="Tahoma" pitchFamily="34" charset="0"/>
                <a:ea typeface="Tahoma" pitchFamily="34" charset="0"/>
                <a:cs typeface="Tahoma" pitchFamily="34" charset="0"/>
              </a:rPr>
              <a:t>Know and apply the WSF Guidelines for Tournament Referees.</a:t>
            </a:r>
          </a:p>
          <a:p>
            <a:pPr marL="822325" indent="-533400">
              <a:lnSpc>
                <a:spcPct val="90000"/>
              </a:lnSpc>
              <a:buFontTx/>
              <a:buNone/>
            </a:pPr>
            <a:r>
              <a:rPr lang="en-GB" altLang="en-US" sz="2400" noProof="0" dirty="0" smtClean="0">
                <a:latin typeface="Tahoma" pitchFamily="34" charset="0"/>
                <a:ea typeface="Tahoma" pitchFamily="34" charset="0"/>
                <a:cs typeface="Tahoma" pitchFamily="34" charset="0"/>
              </a:rPr>
              <a:t>4.	Be familiar with the requirements of all WSF- approved refereeing systems and any WSF procedures for other refereeing systems used at tournaments (e.g. Marker/Referee, 3 Referee).</a:t>
            </a:r>
          </a:p>
          <a:p>
            <a:pPr marL="822325" indent="-533400">
              <a:lnSpc>
                <a:spcPct val="90000"/>
              </a:lnSpc>
              <a:buFontTx/>
              <a:buAutoNum type="arabicPeriod" startAt="3"/>
            </a:pPr>
            <a:endParaRPr lang="en-GB" altLang="en-US"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123728" y="476672"/>
            <a:ext cx="5638800" cy="495300"/>
          </a:xfrm>
        </p:spPr>
        <p:txBody>
          <a:bodyPr/>
          <a:lstStyle/>
          <a:p>
            <a:r>
              <a:rPr lang="en-GB" altLang="en-US" sz="3600" noProof="0" dirty="0" smtClean="0">
                <a:latin typeface="Tahoma" pitchFamily="34" charset="0"/>
                <a:ea typeface="Tahoma" pitchFamily="34" charset="0"/>
                <a:cs typeface="Tahoma" pitchFamily="34" charset="0"/>
              </a:rPr>
              <a:t>Communication Skills</a:t>
            </a:r>
            <a:endParaRPr lang="en-GB" altLang="en-US" sz="3600" noProof="0" dirty="0" smtClean="0">
              <a:latin typeface="Tahoma" pitchFamily="34" charset="0"/>
              <a:ea typeface="Tahoma" pitchFamily="34" charset="0"/>
              <a:cs typeface="Tahoma" pitchFamily="34" charset="0"/>
            </a:endParaRPr>
          </a:p>
        </p:txBody>
      </p:sp>
      <p:sp>
        <p:nvSpPr>
          <p:cNvPr id="22531" name="Rectangle 3"/>
          <p:cNvSpPr>
            <a:spLocks noGrp="1" noChangeArrowheads="1"/>
          </p:cNvSpPr>
          <p:nvPr>
            <p:ph type="body" idx="4294967295"/>
          </p:nvPr>
        </p:nvSpPr>
        <p:spPr>
          <a:xfrm>
            <a:off x="1422400" y="1409700"/>
            <a:ext cx="6629400" cy="4343400"/>
          </a:xfrm>
          <a:prstGeom prst="rect">
            <a:avLst/>
          </a:prstGeom>
        </p:spPr>
        <p:txBody>
          <a:bodyPr/>
          <a:lstStyle/>
          <a:p>
            <a:endParaRPr lang="en-GB" altLang="en-US" noProof="0" dirty="0" smtClean="0">
              <a:latin typeface="Tahoma" pitchFamily="34" charset="0"/>
              <a:ea typeface="Tahoma" pitchFamily="34" charset="0"/>
              <a:cs typeface="Tahoma" pitchFamily="34" charset="0"/>
            </a:endParaRPr>
          </a:p>
          <a:p>
            <a:r>
              <a:rPr lang="en-GB" altLang="en-US" sz="2400" noProof="0" dirty="0" smtClean="0">
                <a:latin typeface="Tahoma" pitchFamily="34" charset="0"/>
                <a:ea typeface="Tahoma" pitchFamily="34" charset="0"/>
                <a:cs typeface="Tahoma" pitchFamily="34" charset="0"/>
              </a:rPr>
              <a:t>Speak clearly and loudly</a:t>
            </a:r>
          </a:p>
          <a:p>
            <a:r>
              <a:rPr lang="en-GB" altLang="en-US" sz="2400" noProof="0" dirty="0" smtClean="0">
                <a:latin typeface="Tahoma" pitchFamily="34" charset="0"/>
                <a:ea typeface="Tahoma" pitchFamily="34" charset="0"/>
                <a:cs typeface="Tahoma" pitchFamily="34" charset="0"/>
              </a:rPr>
              <a:t>Make eye contact with people</a:t>
            </a:r>
          </a:p>
          <a:p>
            <a:r>
              <a:rPr lang="en-GB" altLang="en-US" sz="2400" noProof="0" dirty="0" smtClean="0">
                <a:latin typeface="Tahoma" pitchFamily="34" charset="0"/>
                <a:ea typeface="Tahoma" pitchFamily="34" charset="0"/>
                <a:cs typeface="Tahoma" pitchFamily="34" charset="0"/>
              </a:rPr>
              <a:t>Body language must match message</a:t>
            </a:r>
          </a:p>
          <a:p>
            <a:r>
              <a:rPr lang="en-GB" altLang="en-US" sz="2400" noProof="0" dirty="0" smtClean="0">
                <a:latin typeface="Tahoma" pitchFamily="34" charset="0"/>
                <a:ea typeface="Tahoma" pitchFamily="34" charset="0"/>
                <a:cs typeface="Tahoma" pitchFamily="34" charset="0"/>
              </a:rPr>
              <a:t>Be confident, open, honest</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691680" y="620688"/>
            <a:ext cx="5638800" cy="469900"/>
          </a:xfrm>
        </p:spPr>
        <p:txBody>
          <a:bodyPr/>
          <a:lstStyle/>
          <a:p>
            <a:r>
              <a:rPr lang="en-GB" altLang="en-US" sz="3600" noProof="0" dirty="0" smtClean="0">
                <a:latin typeface="Tahoma" pitchFamily="34" charset="0"/>
                <a:ea typeface="Tahoma" pitchFamily="34" charset="0"/>
                <a:cs typeface="Tahoma" pitchFamily="34" charset="0"/>
              </a:rPr>
              <a:t>Improving Communication Skills (1)</a:t>
            </a:r>
            <a:endParaRPr lang="en-GB" altLang="en-US" sz="3600" noProof="0" dirty="0" smtClean="0">
              <a:latin typeface="Tahoma" pitchFamily="34" charset="0"/>
              <a:ea typeface="Tahoma" pitchFamily="34" charset="0"/>
              <a:cs typeface="Tahoma" pitchFamily="34" charset="0"/>
            </a:endParaRPr>
          </a:p>
        </p:txBody>
      </p:sp>
      <p:sp>
        <p:nvSpPr>
          <p:cNvPr id="23555" name="Rectangle 3"/>
          <p:cNvSpPr>
            <a:spLocks noGrp="1" noChangeArrowheads="1"/>
          </p:cNvSpPr>
          <p:nvPr>
            <p:ph type="body" idx="4294967295"/>
          </p:nvPr>
        </p:nvSpPr>
        <p:spPr>
          <a:xfrm>
            <a:off x="571500" y="1628800"/>
            <a:ext cx="7734300" cy="3997300"/>
          </a:xfrm>
          <a:prstGeom prst="rect">
            <a:avLst/>
          </a:prstGeom>
        </p:spPr>
        <p:txBody>
          <a:bodyPr/>
          <a:lstStyle/>
          <a:p>
            <a:pPr>
              <a:buFontTx/>
              <a:buNone/>
            </a:pPr>
            <a:r>
              <a:rPr lang="en-GB" altLang="en-US" sz="2400" noProof="0" smtClean="0">
                <a:latin typeface="Tahoma" pitchFamily="34" charset="0"/>
                <a:ea typeface="Tahoma" pitchFamily="34" charset="0"/>
                <a:cs typeface="Tahoma" pitchFamily="34" charset="0"/>
              </a:rPr>
              <a:t> </a:t>
            </a:r>
          </a:p>
          <a:p>
            <a:r>
              <a:rPr lang="en-GB" altLang="en-US" sz="2400" noProof="0" smtClean="0">
                <a:latin typeface="Tahoma" pitchFamily="34" charset="0"/>
                <a:ea typeface="Tahoma" pitchFamily="34" charset="0"/>
                <a:cs typeface="Tahoma" pitchFamily="34" charset="0"/>
              </a:rPr>
              <a:t>Try to expand and develop your voice with softness.</a:t>
            </a:r>
          </a:p>
          <a:p>
            <a:r>
              <a:rPr lang="en-GB" altLang="en-US" sz="2400" noProof="0" smtClean="0">
                <a:latin typeface="Tahoma" pitchFamily="34" charset="0"/>
                <a:ea typeface="Tahoma" pitchFamily="34" charset="0"/>
                <a:cs typeface="Tahoma" pitchFamily="34" charset="0"/>
              </a:rPr>
              <a:t>Slow down your speech; nervous people speak fast.</a:t>
            </a:r>
          </a:p>
          <a:p>
            <a:r>
              <a:rPr lang="en-GB" altLang="en-US" sz="2400" noProof="0" smtClean="0">
                <a:latin typeface="Tahoma" pitchFamily="34" charset="0"/>
                <a:ea typeface="Tahoma" pitchFamily="34" charset="0"/>
                <a:cs typeface="Tahoma" pitchFamily="34" charset="0"/>
              </a:rPr>
              <a:t>Avoid a monotone and use high pitch and soft sound.</a:t>
            </a:r>
          </a:p>
          <a:p>
            <a:r>
              <a:rPr lang="en-GB" altLang="en-US" sz="2400" noProof="0" smtClean="0">
                <a:latin typeface="Tahoma" pitchFamily="34" charset="0"/>
                <a:ea typeface="Tahoma" pitchFamily="34" charset="0"/>
                <a:cs typeface="Tahoma" pitchFamily="34" charset="0"/>
              </a:rPr>
              <a:t>Don’t mumble, pronounce each word clearly &amp; loudly.</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1331640" y="332656"/>
            <a:ext cx="7474024" cy="1143000"/>
          </a:xfrm>
        </p:spPr>
        <p:txBody>
          <a:bodyPr/>
          <a:lstStyle/>
          <a:p>
            <a:r>
              <a:rPr lang="en-GB" altLang="en-US" sz="3600" noProof="0" dirty="0" smtClean="0">
                <a:latin typeface="Tahoma" pitchFamily="34" charset="0"/>
                <a:ea typeface="Tahoma" pitchFamily="34" charset="0"/>
                <a:cs typeface="Tahoma" pitchFamily="34" charset="0"/>
              </a:rPr>
              <a:t>Improving Communication Skills (2)</a:t>
            </a:r>
            <a:endParaRPr lang="en-GB" altLang="en-US" sz="3600" noProof="0" dirty="0" smtClean="0">
              <a:latin typeface="Tahoma" pitchFamily="34" charset="0"/>
              <a:ea typeface="Tahoma" pitchFamily="34" charset="0"/>
              <a:cs typeface="Tahoma" pitchFamily="34" charset="0"/>
            </a:endParaRPr>
          </a:p>
        </p:txBody>
      </p:sp>
      <p:sp>
        <p:nvSpPr>
          <p:cNvPr id="24579" name="Rectangle 3"/>
          <p:cNvSpPr>
            <a:spLocks noGrp="1" noChangeArrowheads="1"/>
          </p:cNvSpPr>
          <p:nvPr>
            <p:ph type="body" idx="4294967295"/>
          </p:nvPr>
        </p:nvSpPr>
        <p:spPr/>
        <p:txBody>
          <a:bodyPr/>
          <a:lstStyle/>
          <a:p>
            <a:pPr>
              <a:buFontTx/>
              <a:buNone/>
            </a:pPr>
            <a:r>
              <a:rPr lang="en-GB" altLang="en-US" noProof="0" dirty="0" smtClean="0">
                <a:latin typeface="Tahoma" pitchFamily="34" charset="0"/>
                <a:ea typeface="Tahoma" pitchFamily="34" charset="0"/>
                <a:cs typeface="Tahoma" pitchFamily="34" charset="0"/>
              </a:rPr>
              <a:t>	</a:t>
            </a:r>
          </a:p>
          <a:p>
            <a:r>
              <a:rPr lang="en-GB" altLang="en-US" sz="2400" noProof="0" dirty="0" smtClean="0">
                <a:latin typeface="Tahoma" pitchFamily="34" charset="0"/>
                <a:ea typeface="Tahoma" pitchFamily="34" charset="0"/>
                <a:cs typeface="Tahoma" pitchFamily="34" charset="0"/>
              </a:rPr>
              <a:t>Make eye contact, as this will help you to be more confident and people will show interest in you.</a:t>
            </a:r>
          </a:p>
          <a:p>
            <a:r>
              <a:rPr lang="en-GB" altLang="en-US" sz="2400" noProof="0" dirty="0" smtClean="0">
                <a:latin typeface="Tahoma" pitchFamily="34" charset="0"/>
                <a:ea typeface="Tahoma" pitchFamily="34" charset="0"/>
                <a:cs typeface="Tahoma" pitchFamily="34" charset="0"/>
              </a:rPr>
              <a:t>Use body gestures to show your interest.</a:t>
            </a:r>
            <a:br>
              <a:rPr lang="en-GB" altLang="en-US" sz="2400" noProof="0" dirty="0" smtClean="0">
                <a:latin typeface="Tahoma" pitchFamily="34" charset="0"/>
                <a:ea typeface="Tahoma" pitchFamily="34" charset="0"/>
                <a:cs typeface="Tahoma" pitchFamily="34" charset="0"/>
              </a:rPr>
            </a:br>
            <a:r>
              <a:rPr lang="en-GB" altLang="en-US" sz="2400" noProof="0" dirty="0" smtClean="0">
                <a:latin typeface="Tahoma" pitchFamily="34" charset="0"/>
                <a:ea typeface="Tahoma" pitchFamily="34" charset="0"/>
                <a:cs typeface="Tahoma" pitchFamily="34" charset="0"/>
              </a:rPr>
              <a:t>Make sure that your words, body gestures, facial expression, message and tone all match with one another.</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051720" y="404664"/>
            <a:ext cx="5638800" cy="558800"/>
          </a:xfrm>
        </p:spPr>
        <p:txBody>
          <a:bodyPr/>
          <a:lstStyle/>
          <a:p>
            <a:r>
              <a:rPr lang="en-GB" altLang="en-US" sz="3600" noProof="0" dirty="0" smtClean="0">
                <a:latin typeface="Tahoma" pitchFamily="34" charset="0"/>
                <a:ea typeface="Tahoma" pitchFamily="34" charset="0"/>
                <a:cs typeface="Tahoma" pitchFamily="34" charset="0"/>
              </a:rPr>
              <a:t>Cultural Differences</a:t>
            </a:r>
            <a:endParaRPr lang="en-GB" altLang="en-US" sz="3600" noProof="0" dirty="0" smtClean="0">
              <a:latin typeface="Tahoma" pitchFamily="34" charset="0"/>
              <a:ea typeface="Tahoma" pitchFamily="34" charset="0"/>
              <a:cs typeface="Tahoma" pitchFamily="34" charset="0"/>
            </a:endParaRPr>
          </a:p>
        </p:txBody>
      </p:sp>
      <p:sp>
        <p:nvSpPr>
          <p:cNvPr id="25603" name="Rectangle 3"/>
          <p:cNvSpPr>
            <a:spLocks noGrp="1" noChangeArrowheads="1"/>
          </p:cNvSpPr>
          <p:nvPr>
            <p:ph type="body" idx="4294967295"/>
          </p:nvPr>
        </p:nvSpPr>
        <p:spPr>
          <a:xfrm>
            <a:off x="1371600" y="1772816"/>
            <a:ext cx="6629400" cy="3916784"/>
          </a:xfrm>
          <a:prstGeom prst="rect">
            <a:avLst/>
          </a:prstGeom>
        </p:spPr>
        <p:txBody>
          <a:bodyPr/>
          <a:lstStyle/>
          <a:p>
            <a:pPr>
              <a:lnSpc>
                <a:spcPct val="90000"/>
              </a:lnSpc>
            </a:pPr>
            <a:r>
              <a:rPr lang="en-GB" altLang="en-US" sz="2400" noProof="0" dirty="0" smtClean="0">
                <a:latin typeface="Tahoma" pitchFamily="34" charset="0"/>
                <a:ea typeface="Tahoma" pitchFamily="34" charset="0"/>
                <a:cs typeface="Tahoma" pitchFamily="34" charset="0"/>
              </a:rPr>
              <a:t>When leading and managing a culturally diverse group, be aware of differing attitudes to:</a:t>
            </a:r>
          </a:p>
          <a:p>
            <a:pPr>
              <a:lnSpc>
                <a:spcPct val="90000"/>
              </a:lnSpc>
              <a:buFontTx/>
              <a:buNone/>
            </a:pPr>
            <a:endParaRPr lang="en-GB" altLang="en-US" sz="2400" noProof="0" dirty="0" smtClean="0">
              <a:latin typeface="Tahoma" pitchFamily="34" charset="0"/>
              <a:ea typeface="Tahoma" pitchFamily="34" charset="0"/>
              <a:cs typeface="Tahoma" pitchFamily="34" charset="0"/>
            </a:endParaRPr>
          </a:p>
          <a:p>
            <a:pPr>
              <a:lnSpc>
                <a:spcPct val="90000"/>
              </a:lnSpc>
            </a:pPr>
            <a:r>
              <a:rPr lang="en-GB" altLang="en-US" sz="2400" noProof="0" dirty="0" smtClean="0">
                <a:latin typeface="Tahoma" pitchFamily="34" charset="0"/>
                <a:ea typeface="Tahoma" pitchFamily="34" charset="0"/>
                <a:cs typeface="Tahoma" pitchFamily="34" charset="0"/>
              </a:rPr>
              <a:t>Power</a:t>
            </a:r>
          </a:p>
          <a:p>
            <a:pPr>
              <a:lnSpc>
                <a:spcPct val="90000"/>
              </a:lnSpc>
            </a:pPr>
            <a:r>
              <a:rPr lang="en-GB" altLang="en-US" sz="2400" noProof="0" dirty="0" smtClean="0">
                <a:latin typeface="Tahoma" pitchFamily="34" charset="0"/>
                <a:ea typeface="Tahoma" pitchFamily="34" charset="0"/>
                <a:cs typeface="Tahoma" pitchFamily="34" charset="0"/>
              </a:rPr>
              <a:t>Individualism</a:t>
            </a:r>
          </a:p>
          <a:p>
            <a:pPr>
              <a:lnSpc>
                <a:spcPct val="90000"/>
              </a:lnSpc>
            </a:pPr>
            <a:r>
              <a:rPr lang="en-GB" altLang="en-US" sz="2400" noProof="0" dirty="0" smtClean="0">
                <a:latin typeface="Tahoma" pitchFamily="34" charset="0"/>
                <a:ea typeface="Tahoma" pitchFamily="34" charset="0"/>
                <a:cs typeface="Tahoma" pitchFamily="34" charset="0"/>
              </a:rPr>
              <a:t>Gender Differences</a:t>
            </a:r>
          </a:p>
          <a:p>
            <a:pPr>
              <a:lnSpc>
                <a:spcPct val="90000"/>
              </a:lnSpc>
            </a:pPr>
            <a:r>
              <a:rPr lang="en-GB" altLang="en-US" sz="2400" noProof="0" dirty="0" smtClean="0">
                <a:latin typeface="Tahoma" pitchFamily="34" charset="0"/>
                <a:ea typeface="Tahoma" pitchFamily="34" charset="0"/>
                <a:cs typeface="Tahoma" pitchFamily="34" charset="0"/>
              </a:rPr>
              <a:t>Anxiety/Avoidance</a:t>
            </a:r>
          </a:p>
          <a:p>
            <a:pPr>
              <a:lnSpc>
                <a:spcPct val="90000"/>
              </a:lnSpc>
            </a:pPr>
            <a:r>
              <a:rPr lang="en-GB" altLang="en-US" sz="2400" noProof="0" dirty="0" smtClean="0">
                <a:latin typeface="Tahoma" pitchFamily="34" charset="0"/>
                <a:ea typeface="Tahoma" pitchFamily="34" charset="0"/>
                <a:cs typeface="Tahoma" pitchFamily="34" charset="0"/>
              </a:rPr>
              <a:t>Tradition</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835696" y="548680"/>
            <a:ext cx="5638800" cy="520700"/>
          </a:xfrm>
        </p:spPr>
        <p:txBody>
          <a:bodyPr/>
          <a:lstStyle/>
          <a:p>
            <a:r>
              <a:rPr lang="en-GB" altLang="en-US" sz="3600" noProof="0" dirty="0" smtClean="0">
                <a:latin typeface="Tahoma" pitchFamily="34" charset="0"/>
                <a:ea typeface="Tahoma" pitchFamily="34" charset="0"/>
                <a:cs typeface="Tahoma" pitchFamily="34" charset="0"/>
              </a:rPr>
              <a:t>WSF Code of Conduct</a:t>
            </a:r>
            <a:endParaRPr lang="en-GB" altLang="en-US" sz="3600" noProof="0" dirty="0" smtClean="0">
              <a:latin typeface="Tahoma" pitchFamily="34" charset="0"/>
              <a:ea typeface="Tahoma" pitchFamily="34" charset="0"/>
              <a:cs typeface="Tahoma" pitchFamily="34" charset="0"/>
            </a:endParaRPr>
          </a:p>
        </p:txBody>
      </p:sp>
      <p:sp>
        <p:nvSpPr>
          <p:cNvPr id="27651" name="Rectangle 3"/>
          <p:cNvSpPr>
            <a:spLocks noGrp="1" noChangeArrowheads="1"/>
          </p:cNvSpPr>
          <p:nvPr>
            <p:ph type="body" idx="4294967295"/>
          </p:nvPr>
        </p:nvSpPr>
        <p:spPr>
          <a:xfrm>
            <a:off x="1358900" y="1765300"/>
            <a:ext cx="6629400" cy="4343400"/>
          </a:xfrm>
          <a:prstGeom prst="rect">
            <a:avLst/>
          </a:prstGeom>
        </p:spPr>
        <p:txBody>
          <a:bodyPr/>
          <a:lstStyle/>
          <a:p>
            <a:pPr>
              <a:defRPr/>
            </a:pPr>
            <a:r>
              <a:rPr lang="en-GB" altLang="en-US" sz="2400" noProof="0" smtClean="0">
                <a:latin typeface="Tahoma" pitchFamily="34" charset="0"/>
                <a:ea typeface="Tahoma" pitchFamily="34" charset="0"/>
                <a:cs typeface="Tahoma" pitchFamily="34" charset="0"/>
              </a:rPr>
              <a:t>WSF Referees must have signed Code of Conduct</a:t>
            </a:r>
          </a:p>
          <a:p>
            <a:pPr marL="0" indent="0">
              <a:buFontTx/>
              <a:buNone/>
              <a:defRPr/>
            </a:pPr>
            <a:endParaRPr lang="en-GB" altLang="en-US" sz="2400" noProof="0" smtClean="0">
              <a:latin typeface="Tahoma" pitchFamily="34" charset="0"/>
              <a:ea typeface="Tahoma" pitchFamily="34" charset="0"/>
              <a:cs typeface="Tahoma" pitchFamily="34" charset="0"/>
            </a:endParaRPr>
          </a:p>
          <a:p>
            <a:pPr>
              <a:defRPr/>
            </a:pPr>
            <a:r>
              <a:rPr lang="en-GB" altLang="en-US" sz="2400" noProof="0" smtClean="0">
                <a:latin typeface="Tahoma" pitchFamily="34" charset="0"/>
                <a:ea typeface="Tahoma" pitchFamily="34" charset="0"/>
                <a:cs typeface="Tahoma" pitchFamily="34" charset="0"/>
              </a:rPr>
              <a:t>Non-WSF Referees assigned to an event should also be required to sign Code of Conduct</a:t>
            </a:r>
          </a:p>
          <a:p>
            <a:pPr marL="0" indent="0">
              <a:buFontTx/>
              <a:buNone/>
              <a:defRPr/>
            </a:pPr>
            <a:endParaRPr lang="en-GB" altLang="en-US" sz="2400" noProof="0" smtClean="0">
              <a:latin typeface="Tahoma" pitchFamily="34" charset="0"/>
              <a:ea typeface="Tahoma" pitchFamily="34" charset="0"/>
              <a:cs typeface="Tahoma" pitchFamily="34" charset="0"/>
            </a:endParaRPr>
          </a:p>
          <a:p>
            <a:pPr>
              <a:defRPr/>
            </a:pPr>
            <a:r>
              <a:rPr lang="en-GB" altLang="en-US" sz="2400" noProof="0" smtClean="0">
                <a:latin typeface="Tahoma" pitchFamily="34" charset="0"/>
                <a:ea typeface="Tahoma" pitchFamily="34" charset="0"/>
                <a:cs typeface="Tahoma" pitchFamily="34" charset="0"/>
              </a:rPr>
              <a:t>Referees must commit themselves for the </a:t>
            </a:r>
            <a:r>
              <a:rPr lang="en-GB" altLang="en-US" sz="2400" i="1" noProof="0" smtClean="0">
                <a:latin typeface="Tahoma" pitchFamily="34" charset="0"/>
                <a:ea typeface="Tahoma" pitchFamily="34" charset="0"/>
                <a:cs typeface="Tahoma" pitchFamily="34" charset="0"/>
              </a:rPr>
              <a:t>entire</a:t>
            </a:r>
            <a:r>
              <a:rPr lang="en-GB" altLang="en-US" sz="2400" noProof="0" smtClean="0">
                <a:latin typeface="Tahoma" pitchFamily="34" charset="0"/>
                <a:ea typeface="Tahoma" pitchFamily="34" charset="0"/>
                <a:cs typeface="Tahoma" pitchFamily="34" charset="0"/>
              </a:rPr>
              <a:t> event</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763688" y="332656"/>
            <a:ext cx="5638800" cy="596900"/>
          </a:xfrm>
        </p:spPr>
        <p:txBody>
          <a:bodyPr/>
          <a:lstStyle/>
          <a:p>
            <a:r>
              <a:rPr lang="en-GB" altLang="en-US" sz="3600" noProof="0" dirty="0" smtClean="0">
                <a:latin typeface="Tahoma" pitchFamily="34" charset="0"/>
                <a:ea typeface="Tahoma" pitchFamily="34" charset="0"/>
                <a:cs typeface="Tahoma" pitchFamily="34" charset="0"/>
              </a:rPr>
              <a:t>WSF Code of Conduct</a:t>
            </a:r>
            <a:endParaRPr lang="en-GB" altLang="en-US" sz="3600" noProof="0" dirty="0" smtClean="0">
              <a:latin typeface="Tahoma" pitchFamily="34" charset="0"/>
              <a:ea typeface="Tahoma" pitchFamily="34" charset="0"/>
              <a:cs typeface="Tahoma" pitchFamily="34" charset="0"/>
            </a:endParaRPr>
          </a:p>
        </p:txBody>
      </p:sp>
      <p:sp>
        <p:nvSpPr>
          <p:cNvPr id="27651" name="Rectangle 3"/>
          <p:cNvSpPr>
            <a:spLocks noGrp="1" noChangeArrowheads="1"/>
          </p:cNvSpPr>
          <p:nvPr>
            <p:ph type="body" idx="4294967295"/>
          </p:nvPr>
        </p:nvSpPr>
        <p:spPr>
          <a:xfrm>
            <a:off x="800100" y="1473200"/>
            <a:ext cx="7391400" cy="4343400"/>
          </a:xfrm>
          <a:prstGeom prst="rect">
            <a:avLst/>
          </a:prstGeom>
        </p:spPr>
        <p:txBody>
          <a:bodyPr/>
          <a:lstStyle/>
          <a:p>
            <a:pPr>
              <a:lnSpc>
                <a:spcPct val="90000"/>
              </a:lnSpc>
            </a:pPr>
            <a:r>
              <a:rPr lang="en-GB" altLang="en-US" sz="2400" noProof="0" smtClean="0">
                <a:latin typeface="Tahoma" pitchFamily="34" charset="0"/>
                <a:ea typeface="Tahoma" pitchFamily="34" charset="0"/>
                <a:cs typeface="Tahoma" pitchFamily="34" charset="0"/>
              </a:rPr>
              <a:t>Professionalism:</a:t>
            </a:r>
          </a:p>
          <a:p>
            <a:pPr>
              <a:lnSpc>
                <a:spcPct val="90000"/>
              </a:lnSpc>
            </a:pPr>
            <a:endParaRPr lang="en-GB" altLang="en-US" sz="2400" noProof="0" smtClean="0">
              <a:latin typeface="Tahoma" pitchFamily="34" charset="0"/>
              <a:ea typeface="Tahoma" pitchFamily="34" charset="0"/>
              <a:cs typeface="Tahoma" pitchFamily="34" charset="0"/>
            </a:endParaRPr>
          </a:p>
          <a:p>
            <a:pPr>
              <a:lnSpc>
                <a:spcPct val="90000"/>
              </a:lnSpc>
            </a:pPr>
            <a:r>
              <a:rPr lang="en-GB" altLang="en-US" sz="2400" i="1" noProof="0" smtClean="0">
                <a:latin typeface="Tahoma" pitchFamily="34" charset="0"/>
                <a:ea typeface="Tahoma" pitchFamily="34" charset="0"/>
                <a:cs typeface="Tahoma" pitchFamily="34" charset="0"/>
              </a:rPr>
              <a:t>The WSF expects and requires a high standard of professionalism and conduct from its Referees and Assessors. This Code of Conduct should be observed by all WSF Referees and Assessors, wherever they might be refereeing, whether or not they have been assigned to that event by the WSF. All WSF Referees must realise that their behaviour reflects not only on themselves, but also on the WSF, even when they are not on officially assigned duties.</a:t>
            </a:r>
            <a:r>
              <a:rPr lang="en-GB" altLang="en-US" sz="2400" noProof="0" smtClean="0">
                <a:latin typeface="Tahoma" pitchFamily="34" charset="0"/>
                <a:ea typeface="Tahoma" pitchFamily="34" charset="0"/>
                <a:cs typeface="Tahoma" pitchFamily="34" charset="0"/>
              </a:rPr>
              <a:t> </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763688" y="548680"/>
            <a:ext cx="5638800" cy="495300"/>
          </a:xfrm>
        </p:spPr>
        <p:txBody>
          <a:bodyPr/>
          <a:lstStyle/>
          <a:p>
            <a:r>
              <a:rPr lang="en-GB" altLang="en-US" sz="3600" noProof="0" dirty="0" smtClean="0">
                <a:latin typeface="Tahoma" pitchFamily="34" charset="0"/>
                <a:ea typeface="Tahoma" pitchFamily="34" charset="0"/>
                <a:cs typeface="Tahoma" pitchFamily="34" charset="0"/>
              </a:rPr>
              <a:t>WSF Code of Conduct</a:t>
            </a:r>
            <a:endParaRPr lang="en-GB" altLang="en-US" sz="3600" noProof="0" dirty="0" smtClean="0">
              <a:latin typeface="Tahoma" pitchFamily="34" charset="0"/>
              <a:ea typeface="Tahoma" pitchFamily="34" charset="0"/>
              <a:cs typeface="Tahoma" pitchFamily="34" charset="0"/>
            </a:endParaRPr>
          </a:p>
        </p:txBody>
      </p:sp>
      <p:sp>
        <p:nvSpPr>
          <p:cNvPr id="28675" name="Rectangle 3"/>
          <p:cNvSpPr>
            <a:spLocks noGrp="1" noChangeArrowheads="1"/>
          </p:cNvSpPr>
          <p:nvPr>
            <p:ph type="body" idx="4294967295"/>
          </p:nvPr>
        </p:nvSpPr>
        <p:spPr>
          <a:xfrm>
            <a:off x="622300" y="2132856"/>
            <a:ext cx="7874000" cy="3607544"/>
          </a:xfrm>
          <a:prstGeom prst="rect">
            <a:avLst/>
          </a:prstGeom>
        </p:spPr>
        <p:txBody>
          <a:bodyPr/>
          <a:lstStyle/>
          <a:p>
            <a:r>
              <a:rPr lang="en-GB" altLang="en-US" sz="2400" i="1" noProof="0" smtClean="0">
                <a:latin typeface="Tahoma" pitchFamily="34" charset="0"/>
                <a:ea typeface="Tahoma" pitchFamily="34" charset="0"/>
                <a:cs typeface="Tahoma" pitchFamily="34" charset="0"/>
              </a:rPr>
              <a:t>7.2.1 When on duty as a Referee at any event, a WSF Referee is expected to wear either:</a:t>
            </a:r>
            <a:endParaRPr lang="en-GB" altLang="en-US" sz="2400"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If provided by the event, the shirt or sweater of that particular event with navy blue/black/grey trousers or skirt, or</a:t>
            </a:r>
            <a:endParaRPr lang="en-GB" altLang="en-US" sz="2400"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A WSF World or International Referee shirt with navy blue/black/grey trousers or skirt and black shoes. The WSF sweater is optional.</a:t>
            </a:r>
            <a:r>
              <a:rPr lang="en-GB" altLang="en-US" sz="2400" noProof="0" smtClean="0">
                <a:latin typeface="Tahoma" pitchFamily="34" charset="0"/>
                <a:ea typeface="Tahoma" pitchFamily="34" charset="0"/>
                <a:cs typeface="Tahoma" pitchFamily="34" charset="0"/>
              </a:rPr>
              <a:t> </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763688" y="620688"/>
            <a:ext cx="5638800" cy="482600"/>
          </a:xfrm>
        </p:spPr>
        <p:txBody>
          <a:bodyPr/>
          <a:lstStyle/>
          <a:p>
            <a:r>
              <a:rPr lang="en-GB" altLang="en-US" sz="3600" noProof="0" dirty="0" smtClean="0">
                <a:latin typeface="Tahoma" pitchFamily="34" charset="0"/>
                <a:ea typeface="Tahoma" pitchFamily="34" charset="0"/>
                <a:cs typeface="Tahoma" pitchFamily="34" charset="0"/>
              </a:rPr>
              <a:t>Dress Code</a:t>
            </a:r>
            <a:endParaRPr lang="en-GB" altLang="en-US" sz="3600" noProof="0" dirty="0" smtClean="0">
              <a:latin typeface="Tahoma" pitchFamily="34" charset="0"/>
              <a:ea typeface="Tahoma" pitchFamily="34" charset="0"/>
              <a:cs typeface="Tahoma" pitchFamily="34" charset="0"/>
            </a:endParaRPr>
          </a:p>
        </p:txBody>
      </p:sp>
      <p:sp>
        <p:nvSpPr>
          <p:cNvPr id="29699" name="Rectangle 3"/>
          <p:cNvSpPr>
            <a:spLocks noGrp="1" noChangeArrowheads="1"/>
          </p:cNvSpPr>
          <p:nvPr>
            <p:ph type="body" idx="4294967295"/>
          </p:nvPr>
        </p:nvSpPr>
        <p:spPr>
          <a:xfrm>
            <a:off x="1358900" y="1765300"/>
            <a:ext cx="6629400" cy="4343400"/>
          </a:xfrm>
          <a:prstGeom prst="rect">
            <a:avLst/>
          </a:prstGeom>
        </p:spPr>
        <p:txBody>
          <a:bodyPr/>
          <a:lstStyle/>
          <a:p>
            <a:r>
              <a:rPr lang="en-GB" altLang="en-US" sz="2400" noProof="0" smtClean="0">
                <a:latin typeface="Tahoma" pitchFamily="34" charset="0"/>
                <a:ea typeface="Tahoma" pitchFamily="34" charset="0"/>
                <a:cs typeface="Tahoma" pitchFamily="34" charset="0"/>
              </a:rPr>
              <a:t>The importance of a dress code (cf. Professionalism)</a:t>
            </a:r>
          </a:p>
          <a:p>
            <a:r>
              <a:rPr lang="en-GB" altLang="en-US" sz="2400" noProof="0" smtClean="0">
                <a:latin typeface="Tahoma" pitchFamily="34" charset="0"/>
                <a:ea typeface="Tahoma" pitchFamily="34" charset="0"/>
                <a:cs typeface="Tahoma" pitchFamily="34" charset="0"/>
              </a:rPr>
              <a:t>Decide well in advance what the dress code will be</a:t>
            </a:r>
          </a:p>
          <a:p>
            <a:r>
              <a:rPr lang="en-GB" altLang="en-US" sz="2400" noProof="0" smtClean="0">
                <a:latin typeface="Tahoma" pitchFamily="34" charset="0"/>
                <a:ea typeface="Tahoma" pitchFamily="34" charset="0"/>
                <a:cs typeface="Tahoma" pitchFamily="34" charset="0"/>
              </a:rPr>
              <a:t>Inform all assigned referees to come prepared (i.e. bring appropriate clothing)</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835696" y="548680"/>
            <a:ext cx="5638800" cy="520700"/>
          </a:xfrm>
        </p:spPr>
        <p:txBody>
          <a:bodyPr/>
          <a:lstStyle/>
          <a:p>
            <a:r>
              <a:rPr lang="en-GB" altLang="en-US" sz="3600" noProof="0" dirty="0" smtClean="0">
                <a:latin typeface="Tahoma" pitchFamily="34" charset="0"/>
                <a:ea typeface="Tahoma" pitchFamily="34" charset="0"/>
                <a:cs typeface="Tahoma" pitchFamily="34" charset="0"/>
              </a:rPr>
              <a:t>WSF Code of Conduct</a:t>
            </a:r>
            <a:endParaRPr lang="en-GB" altLang="en-US" sz="3600" noProof="0" dirty="0" smtClean="0">
              <a:latin typeface="Tahoma" pitchFamily="34" charset="0"/>
              <a:ea typeface="Tahoma" pitchFamily="34" charset="0"/>
              <a:cs typeface="Tahoma" pitchFamily="34" charset="0"/>
            </a:endParaRPr>
          </a:p>
        </p:txBody>
      </p:sp>
      <p:sp>
        <p:nvSpPr>
          <p:cNvPr id="30723" name="Rectangle 3"/>
          <p:cNvSpPr>
            <a:spLocks noGrp="1" noChangeArrowheads="1"/>
          </p:cNvSpPr>
          <p:nvPr>
            <p:ph type="body" idx="4294967295"/>
          </p:nvPr>
        </p:nvSpPr>
        <p:spPr>
          <a:xfrm>
            <a:off x="827584" y="1484784"/>
            <a:ext cx="7670800" cy="4343400"/>
          </a:xfrm>
          <a:prstGeom prst="rect">
            <a:avLst/>
          </a:prstGeom>
        </p:spPr>
        <p:txBody>
          <a:bodyPr/>
          <a:lstStyle/>
          <a:p>
            <a:pPr>
              <a:lnSpc>
                <a:spcPct val="90000"/>
              </a:lnSpc>
            </a:pPr>
            <a:r>
              <a:rPr lang="en-GB" altLang="en-US" sz="2400" i="1" noProof="0" smtClean="0">
                <a:latin typeface="Tahoma" pitchFamily="34" charset="0"/>
                <a:ea typeface="Tahoma" pitchFamily="34" charset="0"/>
                <a:cs typeface="Tahoma" pitchFamily="34" charset="0"/>
              </a:rPr>
              <a:t>7.3 When refereeing at an event:</a:t>
            </a:r>
            <a:endParaRPr lang="en-GB" altLang="en-US" sz="2400" noProof="0" smtClean="0">
              <a:latin typeface="Tahoma" pitchFamily="34" charset="0"/>
              <a:ea typeface="Tahoma" pitchFamily="34" charset="0"/>
              <a:cs typeface="Tahoma" pitchFamily="34" charset="0"/>
            </a:endParaRPr>
          </a:p>
          <a:p>
            <a:pPr>
              <a:lnSpc>
                <a:spcPct val="90000"/>
              </a:lnSpc>
            </a:pPr>
            <a:r>
              <a:rPr lang="en-GB" altLang="en-US" sz="2400" i="1" noProof="0" smtClean="0">
                <a:latin typeface="Tahoma" pitchFamily="34" charset="0"/>
                <a:ea typeface="Tahoma" pitchFamily="34" charset="0"/>
                <a:cs typeface="Tahoma" pitchFamily="34" charset="0"/>
              </a:rPr>
              <a:t>7.3.1 If invited to attend an event by the WSF, the WSF Referee must agree to be present for the entire event, including the Qualifying Event, if requested.</a:t>
            </a:r>
            <a:endParaRPr lang="en-GB" altLang="en-US" sz="2400" noProof="0" smtClean="0">
              <a:latin typeface="Tahoma" pitchFamily="34" charset="0"/>
              <a:ea typeface="Tahoma" pitchFamily="34" charset="0"/>
              <a:cs typeface="Tahoma" pitchFamily="34" charset="0"/>
            </a:endParaRPr>
          </a:p>
          <a:p>
            <a:pPr>
              <a:lnSpc>
                <a:spcPct val="90000"/>
              </a:lnSpc>
            </a:pPr>
            <a:r>
              <a:rPr lang="en-GB" altLang="en-US" sz="2400" i="1" noProof="0" smtClean="0">
                <a:latin typeface="Tahoma" pitchFamily="34" charset="0"/>
                <a:ea typeface="Tahoma" pitchFamily="34" charset="0"/>
                <a:cs typeface="Tahoma" pitchFamily="34" charset="0"/>
              </a:rPr>
              <a:t>7.3.2 Referees shall attend all meetings required by the TR.</a:t>
            </a:r>
            <a:endParaRPr lang="en-GB" altLang="en-US" sz="2400" noProof="0" smtClean="0">
              <a:latin typeface="Tahoma" pitchFamily="34" charset="0"/>
              <a:ea typeface="Tahoma" pitchFamily="34" charset="0"/>
              <a:cs typeface="Tahoma" pitchFamily="34" charset="0"/>
            </a:endParaRPr>
          </a:p>
          <a:p>
            <a:pPr>
              <a:lnSpc>
                <a:spcPct val="90000"/>
              </a:lnSpc>
            </a:pPr>
            <a:r>
              <a:rPr lang="en-GB" altLang="en-US" sz="2400" i="1" noProof="0" smtClean="0">
                <a:latin typeface="Tahoma" pitchFamily="34" charset="0"/>
                <a:ea typeface="Tahoma" pitchFamily="34" charset="0"/>
                <a:cs typeface="Tahoma" pitchFamily="34" charset="0"/>
              </a:rPr>
              <a:t>7.3.3 Referees must adjust their own schedules to the match schedule and the assignments they have been given.</a:t>
            </a:r>
            <a:endParaRPr lang="en-GB" altLang="en-US" sz="2400" noProof="0" smtClean="0">
              <a:latin typeface="Tahoma" pitchFamily="34" charset="0"/>
              <a:ea typeface="Tahoma" pitchFamily="34" charset="0"/>
              <a:cs typeface="Tahoma" pitchFamily="34" charset="0"/>
            </a:endParaRPr>
          </a:p>
          <a:p>
            <a:pPr>
              <a:lnSpc>
                <a:spcPct val="90000"/>
              </a:lnSpc>
            </a:pPr>
            <a:r>
              <a:rPr lang="en-GB" altLang="en-US" sz="2400" i="1" noProof="0" smtClean="0">
                <a:latin typeface="Tahoma" pitchFamily="34" charset="0"/>
                <a:ea typeface="Tahoma" pitchFamily="34" charset="0"/>
                <a:cs typeface="Tahoma" pitchFamily="34" charset="0"/>
              </a:rPr>
              <a:t>7.3.4 Referees should arrive at least 30 minutes prior to the start of any session and must be prompt for all matches assigned to them.</a:t>
            </a:r>
            <a:r>
              <a:rPr lang="en-GB" altLang="en-US" sz="2400" noProof="0" smtClean="0">
                <a:latin typeface="Tahoma" pitchFamily="34" charset="0"/>
                <a:ea typeface="Tahoma" pitchFamily="34" charset="0"/>
                <a:cs typeface="Tahoma" pitchFamily="34" charset="0"/>
              </a:rPr>
              <a:t> </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691680" y="620688"/>
            <a:ext cx="5638800" cy="508000"/>
          </a:xfrm>
        </p:spPr>
        <p:txBody>
          <a:bodyPr/>
          <a:lstStyle/>
          <a:p>
            <a:r>
              <a:rPr lang="en-GB" altLang="en-US" sz="3600" noProof="0" dirty="0" smtClean="0">
                <a:latin typeface="Tahoma" pitchFamily="34" charset="0"/>
                <a:ea typeface="Tahoma" pitchFamily="34" charset="0"/>
                <a:cs typeface="Tahoma" pitchFamily="34" charset="0"/>
              </a:rPr>
              <a:t>WSF Code of Conduct</a:t>
            </a:r>
            <a:endParaRPr lang="en-GB" altLang="en-US" sz="3600" noProof="0" dirty="0" smtClean="0">
              <a:latin typeface="Tahoma" pitchFamily="34" charset="0"/>
              <a:ea typeface="Tahoma" pitchFamily="34" charset="0"/>
              <a:cs typeface="Tahoma" pitchFamily="34" charset="0"/>
            </a:endParaRPr>
          </a:p>
        </p:txBody>
      </p:sp>
      <p:sp>
        <p:nvSpPr>
          <p:cNvPr id="31747" name="Rectangle 3"/>
          <p:cNvSpPr>
            <a:spLocks noGrp="1" noChangeArrowheads="1"/>
          </p:cNvSpPr>
          <p:nvPr>
            <p:ph type="body" idx="4294967295"/>
          </p:nvPr>
        </p:nvSpPr>
        <p:spPr>
          <a:xfrm>
            <a:off x="1358900" y="1765300"/>
            <a:ext cx="6629400" cy="4343400"/>
          </a:xfrm>
          <a:prstGeom prst="rect">
            <a:avLst/>
          </a:prstGeom>
        </p:spPr>
        <p:txBody>
          <a:bodyPr/>
          <a:lstStyle/>
          <a:p>
            <a:r>
              <a:rPr lang="en-GB" altLang="en-US" sz="2400" i="1" noProof="0" smtClean="0">
                <a:latin typeface="Tahoma" pitchFamily="34" charset="0"/>
                <a:ea typeface="Tahoma" pitchFamily="34" charset="0"/>
                <a:cs typeface="Tahoma" pitchFamily="34" charset="0"/>
              </a:rPr>
              <a:t>7.3.9 Referees must attend all tournament functions, if invited. It is imperative that all</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members of the squash community support the game of squash, the event and</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the sponsors of that particular event.</a:t>
            </a:r>
            <a:r>
              <a:rPr lang="en-GB" altLang="en-US" sz="2400" noProof="0" smtClean="0">
                <a:latin typeface="Tahoma" pitchFamily="34" charset="0"/>
                <a:ea typeface="Tahoma" pitchFamily="34" charset="0"/>
                <a:cs typeface="Tahoma" pitchFamily="34" charset="0"/>
              </a:rPr>
              <a:t> </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907704" y="476672"/>
            <a:ext cx="5638800" cy="558800"/>
          </a:xfrm>
        </p:spPr>
        <p:txBody>
          <a:bodyPr/>
          <a:lstStyle/>
          <a:p>
            <a:r>
              <a:rPr lang="en-GB" altLang="en-US" sz="3600" noProof="0" dirty="0" smtClean="0">
                <a:latin typeface="Tahoma" pitchFamily="34" charset="0"/>
                <a:ea typeface="Tahoma" pitchFamily="34" charset="0"/>
                <a:cs typeface="Tahoma" pitchFamily="34" charset="0"/>
              </a:rPr>
              <a:t>Competencies (2)</a:t>
            </a:r>
            <a:endParaRPr lang="en-GB" altLang="en-US" sz="3600" noProof="0" dirty="0" smtClean="0">
              <a:latin typeface="Tahoma" pitchFamily="34" charset="0"/>
              <a:ea typeface="Tahoma" pitchFamily="34" charset="0"/>
              <a:cs typeface="Tahoma" pitchFamily="34" charset="0"/>
            </a:endParaRPr>
          </a:p>
        </p:txBody>
      </p:sp>
      <p:sp>
        <p:nvSpPr>
          <p:cNvPr id="5123" name="Rectangle 3"/>
          <p:cNvSpPr>
            <a:spLocks noGrp="1" noChangeArrowheads="1"/>
          </p:cNvSpPr>
          <p:nvPr>
            <p:ph type="body" idx="4294967295"/>
          </p:nvPr>
        </p:nvSpPr>
        <p:spPr>
          <a:xfrm>
            <a:off x="1003300" y="1765300"/>
            <a:ext cx="7391400" cy="4343400"/>
          </a:xfrm>
          <a:prstGeom prst="rect">
            <a:avLst/>
          </a:prstGeom>
        </p:spPr>
        <p:txBody>
          <a:bodyPr/>
          <a:lstStyle/>
          <a:p>
            <a:pPr marL="746125" indent="-457200">
              <a:buNone/>
            </a:pPr>
            <a:r>
              <a:rPr lang="en-GB" altLang="en-US" sz="2400" noProof="0" dirty="0" smtClean="0">
                <a:latin typeface="Tahoma" pitchFamily="34" charset="0"/>
                <a:ea typeface="Tahoma" pitchFamily="34" charset="0"/>
                <a:cs typeface="Tahoma" pitchFamily="34" charset="0"/>
              </a:rPr>
              <a:t>5.	Be familiar with any variations of the Rules that apply to PSA, WSA other major events, such as the Commonwealth Games.</a:t>
            </a:r>
          </a:p>
          <a:p>
            <a:pPr indent="-53975">
              <a:buFontTx/>
              <a:buNone/>
            </a:pPr>
            <a:r>
              <a:rPr lang="en-GB" altLang="en-US" sz="2400" noProof="0" dirty="0" smtClean="0">
                <a:latin typeface="Tahoma" pitchFamily="34" charset="0"/>
                <a:ea typeface="Tahoma" pitchFamily="34" charset="0"/>
                <a:cs typeface="Tahoma" pitchFamily="34" charset="0"/>
              </a:rPr>
              <a:t>6.Be able to assign appropriate referees to meet the specific requirements of each match. </a:t>
            </a:r>
          </a:p>
          <a:p>
            <a:pPr indent="-53975">
              <a:buFontTx/>
              <a:buNone/>
            </a:pPr>
            <a:r>
              <a:rPr lang="en-GB" altLang="en-US" sz="2400" noProof="0" dirty="0" smtClean="0">
                <a:latin typeface="Tahoma" pitchFamily="34" charset="0"/>
                <a:ea typeface="Tahoma" pitchFamily="34" charset="0"/>
                <a:cs typeface="Tahoma" pitchFamily="34" charset="0"/>
              </a:rPr>
              <a:t>	7.	Be able to liaise with any appointed WSF Assessors concerning the assessment of referees and match assignments. </a:t>
            </a:r>
          </a:p>
          <a:p>
            <a:pPr indent="-53975">
              <a:buFontTx/>
              <a:buNone/>
            </a:pPr>
            <a:r>
              <a:rPr lang="en-GB" altLang="en-US" sz="2400" noProof="0" dirty="0" smtClean="0">
                <a:latin typeface="Tahoma" pitchFamily="34" charset="0"/>
                <a:ea typeface="Tahoma" pitchFamily="34" charset="0"/>
                <a:cs typeface="Tahoma" pitchFamily="34" charset="0"/>
              </a:rPr>
              <a:t>	8.	Where the tournament is a Doubles Tournament, have passed the International Doubles Rules Examination. </a:t>
            </a:r>
          </a:p>
          <a:p>
            <a:pPr indent="-53975">
              <a:buFontTx/>
              <a:buNone/>
            </a:pP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691680" y="476672"/>
            <a:ext cx="5638800" cy="546100"/>
          </a:xfrm>
        </p:spPr>
        <p:txBody>
          <a:bodyPr/>
          <a:lstStyle/>
          <a:p>
            <a:r>
              <a:rPr lang="en-GB" altLang="en-US" sz="3600" noProof="0" dirty="0" smtClean="0">
                <a:latin typeface="Tahoma" pitchFamily="34" charset="0"/>
                <a:ea typeface="Tahoma" pitchFamily="34" charset="0"/>
                <a:cs typeface="Tahoma" pitchFamily="34" charset="0"/>
              </a:rPr>
              <a:t>WSF Code of Conduct</a:t>
            </a:r>
            <a:endParaRPr lang="en-GB" altLang="en-US" sz="3600" noProof="0" dirty="0" smtClean="0">
              <a:latin typeface="Tahoma" pitchFamily="34" charset="0"/>
              <a:ea typeface="Tahoma" pitchFamily="34" charset="0"/>
              <a:cs typeface="Tahoma" pitchFamily="34" charset="0"/>
            </a:endParaRPr>
          </a:p>
        </p:txBody>
      </p:sp>
      <p:sp>
        <p:nvSpPr>
          <p:cNvPr id="32771" name="Rectangle 3"/>
          <p:cNvSpPr>
            <a:spLocks noGrp="1" noChangeArrowheads="1"/>
          </p:cNvSpPr>
          <p:nvPr>
            <p:ph type="body" idx="4294967295"/>
          </p:nvPr>
        </p:nvSpPr>
        <p:spPr>
          <a:xfrm>
            <a:off x="1206500" y="1628800"/>
            <a:ext cx="6629400" cy="3888432"/>
          </a:xfrm>
          <a:prstGeom prst="rect">
            <a:avLst/>
          </a:prstGeom>
        </p:spPr>
        <p:txBody>
          <a:bodyPr/>
          <a:lstStyle/>
          <a:p>
            <a:pPr>
              <a:lnSpc>
                <a:spcPct val="90000"/>
              </a:lnSpc>
              <a:buFontTx/>
              <a:buNone/>
            </a:pPr>
            <a:r>
              <a:rPr lang="en-GB" altLang="en-US" sz="2800" noProof="0" dirty="0" smtClean="0">
                <a:latin typeface="Tahoma" pitchFamily="34" charset="0"/>
                <a:ea typeface="Tahoma" pitchFamily="34" charset="0"/>
                <a:cs typeface="Tahoma" pitchFamily="34" charset="0"/>
              </a:rPr>
              <a:t>Conflict of interest:</a:t>
            </a:r>
          </a:p>
          <a:p>
            <a:pPr>
              <a:lnSpc>
                <a:spcPct val="90000"/>
              </a:lnSpc>
              <a:buFontTx/>
              <a:buNone/>
            </a:pPr>
            <a:endParaRPr lang="en-GB" altLang="en-US" sz="2800" noProof="0" dirty="0" smtClean="0">
              <a:latin typeface="Tahoma" pitchFamily="34" charset="0"/>
              <a:ea typeface="Tahoma" pitchFamily="34" charset="0"/>
              <a:cs typeface="Tahoma" pitchFamily="34" charset="0"/>
            </a:endParaRPr>
          </a:p>
          <a:p>
            <a:pPr>
              <a:lnSpc>
                <a:spcPct val="90000"/>
              </a:lnSpc>
            </a:pPr>
            <a:r>
              <a:rPr lang="en-GB" altLang="en-US" sz="2000" i="1" noProof="0" dirty="0" smtClean="0">
                <a:latin typeface="Tahoma" pitchFamily="34" charset="0"/>
                <a:ea typeface="Tahoma" pitchFamily="34" charset="0"/>
                <a:cs typeface="Tahoma" pitchFamily="34" charset="0"/>
              </a:rPr>
              <a:t>7.3.6 Referees must not officiate in any match where their participation may cast</a:t>
            </a:r>
            <a:r>
              <a:rPr lang="en-GB" altLang="en-US" sz="2000" noProof="0" dirty="0" smtClean="0">
                <a:latin typeface="Tahoma" pitchFamily="34" charset="0"/>
                <a:ea typeface="Tahoma" pitchFamily="34" charset="0"/>
                <a:cs typeface="Tahoma" pitchFamily="34" charset="0"/>
              </a:rPr>
              <a:t> </a:t>
            </a:r>
            <a:r>
              <a:rPr lang="en-GB" altLang="en-US" sz="2000" i="1" noProof="0" dirty="0" smtClean="0">
                <a:latin typeface="Tahoma" pitchFamily="34" charset="0"/>
                <a:ea typeface="Tahoma" pitchFamily="34" charset="0"/>
                <a:cs typeface="Tahoma" pitchFamily="34" charset="0"/>
              </a:rPr>
              <a:t>doubt on their impartiality. Any real or perceived relationship, whether it is</a:t>
            </a:r>
            <a:r>
              <a:rPr lang="en-GB" altLang="en-US" sz="2000" noProof="0" dirty="0" smtClean="0">
                <a:latin typeface="Tahoma" pitchFamily="34" charset="0"/>
                <a:ea typeface="Tahoma" pitchFamily="34" charset="0"/>
                <a:cs typeface="Tahoma" pitchFamily="34" charset="0"/>
              </a:rPr>
              <a:t> </a:t>
            </a:r>
            <a:r>
              <a:rPr lang="en-GB" altLang="en-US" sz="2000" i="1" noProof="0" dirty="0" smtClean="0">
                <a:latin typeface="Tahoma" pitchFamily="34" charset="0"/>
                <a:ea typeface="Tahoma" pitchFamily="34" charset="0"/>
                <a:cs typeface="Tahoma" pitchFamily="34" charset="0"/>
              </a:rPr>
              <a:t>family, business, or other conflict of interest, will render an official unsuitable</a:t>
            </a:r>
            <a:r>
              <a:rPr lang="en-GB" altLang="en-US" sz="2000" noProof="0" dirty="0" smtClean="0">
                <a:latin typeface="Tahoma" pitchFamily="34" charset="0"/>
                <a:ea typeface="Tahoma" pitchFamily="34" charset="0"/>
                <a:cs typeface="Tahoma" pitchFamily="34" charset="0"/>
              </a:rPr>
              <a:t> </a:t>
            </a:r>
            <a:r>
              <a:rPr lang="en-GB" altLang="en-US" sz="2000" i="1" noProof="0" dirty="0" smtClean="0">
                <a:latin typeface="Tahoma" pitchFamily="34" charset="0"/>
                <a:ea typeface="Tahoma" pitchFamily="34" charset="0"/>
                <a:cs typeface="Tahoma" pitchFamily="34" charset="0"/>
              </a:rPr>
              <a:t>for such an assignment. Unless the TR decides otherwise in exceptional circumstances, in Team Events Referees should not expect to officiate in any match involving their own Country or Team. However, it should be noted that a player competing in an individual championship not directly representing his/her country. It is still not advisable to have a Referee from the same country – and any wise TR will avoid this conflict.</a:t>
            </a:r>
            <a:endParaRPr lang="en-GB" altLang="en-US" sz="2000" noProof="0" dirty="0" smtClean="0">
              <a:latin typeface="Tahoma" pitchFamily="34" charset="0"/>
              <a:ea typeface="Tahoma" pitchFamily="34" charset="0"/>
              <a:cs typeface="Tahoma" pitchFamily="34" charset="0"/>
            </a:endParaRPr>
          </a:p>
          <a:p>
            <a:pPr>
              <a:lnSpc>
                <a:spcPct val="90000"/>
              </a:lnSpc>
              <a:buFontTx/>
              <a:buNone/>
            </a:pPr>
            <a:endParaRPr lang="en-GB" altLang="en-US" sz="20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835696" y="476672"/>
            <a:ext cx="5638800" cy="469900"/>
          </a:xfrm>
        </p:spPr>
        <p:txBody>
          <a:bodyPr/>
          <a:lstStyle/>
          <a:p>
            <a:r>
              <a:rPr lang="en-GB" altLang="en-US" noProof="0" dirty="0" smtClean="0">
                <a:latin typeface="Tahoma" pitchFamily="34" charset="0"/>
                <a:ea typeface="Tahoma" pitchFamily="34" charset="0"/>
                <a:cs typeface="Tahoma" pitchFamily="34" charset="0"/>
              </a:rPr>
              <a:t>WSF Code of Conduct</a:t>
            </a:r>
            <a:endParaRPr lang="en-GB" altLang="en-US" noProof="0" dirty="0" smtClean="0">
              <a:latin typeface="Tahoma" pitchFamily="34" charset="0"/>
              <a:ea typeface="Tahoma" pitchFamily="34" charset="0"/>
              <a:cs typeface="Tahoma" pitchFamily="34" charset="0"/>
            </a:endParaRPr>
          </a:p>
        </p:txBody>
      </p:sp>
      <p:sp>
        <p:nvSpPr>
          <p:cNvPr id="33795" name="Rectangle 3"/>
          <p:cNvSpPr>
            <a:spLocks noGrp="1" noChangeArrowheads="1"/>
          </p:cNvSpPr>
          <p:nvPr>
            <p:ph type="body" idx="4294967295"/>
          </p:nvPr>
        </p:nvSpPr>
        <p:spPr>
          <a:xfrm>
            <a:off x="1206500" y="1308100"/>
            <a:ext cx="6629400" cy="4343400"/>
          </a:xfrm>
          <a:prstGeom prst="rect">
            <a:avLst/>
          </a:prstGeom>
        </p:spPr>
        <p:txBody>
          <a:bodyPr/>
          <a:lstStyle/>
          <a:p>
            <a:r>
              <a:rPr lang="en-GB" altLang="en-US" sz="2400" noProof="0" dirty="0" smtClean="0">
                <a:latin typeface="Tahoma" pitchFamily="34" charset="0"/>
                <a:ea typeface="Tahoma" pitchFamily="34" charset="0"/>
                <a:cs typeface="Tahoma" pitchFamily="34" charset="0"/>
              </a:rPr>
              <a:t>Conflict of interest (continued):</a:t>
            </a:r>
          </a:p>
          <a:p>
            <a:pPr>
              <a:buFontTx/>
              <a:buNone/>
            </a:pPr>
            <a:endParaRPr lang="en-GB" altLang="en-US" sz="1600" noProof="0" dirty="0" smtClean="0">
              <a:latin typeface="Tahoma" pitchFamily="34" charset="0"/>
              <a:ea typeface="Tahoma" pitchFamily="34" charset="0"/>
              <a:cs typeface="Tahoma" pitchFamily="34" charset="0"/>
            </a:endParaRPr>
          </a:p>
          <a:p>
            <a:r>
              <a:rPr lang="en-GB" altLang="en-US" sz="2000" i="1" noProof="0" dirty="0" smtClean="0">
                <a:latin typeface="Tahoma" pitchFamily="34" charset="0"/>
                <a:ea typeface="Tahoma" pitchFamily="34" charset="0"/>
                <a:cs typeface="Tahoma" pitchFamily="34" charset="0"/>
              </a:rPr>
              <a:t>7.3.13 While WSF Referees present at any Team Championship (Country or Club) will be interested in the progress of their respective teams, they must not be seen to support those team in a partisan way. They may well socialise with members of their country’s team during the event, but they must not be seen to be talking to the players, coaches or managers of their respective teams during any match in which their teams are competing.</a:t>
            </a:r>
            <a:r>
              <a:rPr lang="en-GB" altLang="en-US" sz="2000" noProof="0" dirty="0" smtClean="0">
                <a:latin typeface="Tahoma" pitchFamily="34" charset="0"/>
                <a:ea typeface="Tahoma" pitchFamily="34" charset="0"/>
                <a:cs typeface="Tahoma" pitchFamily="34" charset="0"/>
              </a:rPr>
              <a:t> </a:t>
            </a:r>
          </a:p>
          <a:p>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691680" y="404664"/>
            <a:ext cx="5638800" cy="558800"/>
          </a:xfrm>
        </p:spPr>
        <p:txBody>
          <a:bodyPr/>
          <a:lstStyle/>
          <a:p>
            <a:r>
              <a:rPr lang="en-GB" altLang="en-US" sz="3600" noProof="0" dirty="0" smtClean="0">
                <a:latin typeface="Tahoma" pitchFamily="34" charset="0"/>
                <a:ea typeface="Tahoma" pitchFamily="34" charset="0"/>
                <a:cs typeface="Tahoma" pitchFamily="34" charset="0"/>
              </a:rPr>
              <a:t>WSF Code of Conduct</a:t>
            </a:r>
            <a:endParaRPr lang="en-GB" altLang="en-US" sz="3600" noProof="0" dirty="0" smtClean="0">
              <a:latin typeface="Tahoma" pitchFamily="34" charset="0"/>
              <a:ea typeface="Tahoma" pitchFamily="34" charset="0"/>
              <a:cs typeface="Tahoma" pitchFamily="34" charset="0"/>
            </a:endParaRPr>
          </a:p>
        </p:txBody>
      </p:sp>
      <p:sp>
        <p:nvSpPr>
          <p:cNvPr id="34819" name="Rectangle 3"/>
          <p:cNvSpPr>
            <a:spLocks noGrp="1" noChangeArrowheads="1"/>
          </p:cNvSpPr>
          <p:nvPr>
            <p:ph type="body" idx="4294967295"/>
          </p:nvPr>
        </p:nvSpPr>
        <p:spPr>
          <a:xfrm>
            <a:off x="812800" y="1556792"/>
            <a:ext cx="7442200" cy="4526508"/>
          </a:xfrm>
          <a:prstGeom prst="rect">
            <a:avLst/>
          </a:prstGeom>
        </p:spPr>
        <p:txBody>
          <a:bodyPr/>
          <a:lstStyle/>
          <a:p>
            <a:pPr>
              <a:lnSpc>
                <a:spcPct val="90000"/>
              </a:lnSpc>
            </a:pPr>
            <a:r>
              <a:rPr lang="en-GB" altLang="en-US" sz="2400" noProof="0" smtClean="0">
                <a:latin typeface="Tahoma" pitchFamily="34" charset="0"/>
                <a:ea typeface="Tahoma" pitchFamily="34" charset="0"/>
                <a:cs typeface="Tahoma" pitchFamily="34" charset="0"/>
              </a:rPr>
              <a:t>vi) Comments, interviews, etc.</a:t>
            </a:r>
          </a:p>
          <a:p>
            <a:pPr>
              <a:lnSpc>
                <a:spcPct val="90000"/>
              </a:lnSpc>
              <a:buFontTx/>
              <a:buNone/>
            </a:pPr>
            <a:endParaRPr lang="en-GB" altLang="en-US" sz="2800" noProof="0" smtClean="0">
              <a:latin typeface="Tahoma" pitchFamily="34" charset="0"/>
              <a:ea typeface="Tahoma" pitchFamily="34" charset="0"/>
              <a:cs typeface="Tahoma" pitchFamily="34" charset="0"/>
            </a:endParaRPr>
          </a:p>
          <a:p>
            <a:pPr>
              <a:lnSpc>
                <a:spcPct val="90000"/>
              </a:lnSpc>
            </a:pPr>
            <a:r>
              <a:rPr lang="en-GB" altLang="en-US" sz="2000" i="1" noProof="0" smtClean="0">
                <a:latin typeface="Tahoma" pitchFamily="34" charset="0"/>
                <a:ea typeface="Tahoma" pitchFamily="34" charset="0"/>
                <a:cs typeface="Tahoma" pitchFamily="34" charset="0"/>
              </a:rPr>
              <a:t>7.3.7 Referees must not criticise or attempt to explain any calls or decisions by</a:t>
            </a:r>
            <a:r>
              <a:rPr lang="en-GB" altLang="en-US" sz="2000" noProof="0" smtClean="0">
                <a:latin typeface="Tahoma" pitchFamily="34" charset="0"/>
                <a:ea typeface="Tahoma" pitchFamily="34" charset="0"/>
                <a:cs typeface="Tahoma" pitchFamily="34" charset="0"/>
              </a:rPr>
              <a:t> </a:t>
            </a:r>
            <a:r>
              <a:rPr lang="en-GB" altLang="en-US" sz="2000" i="1" noProof="0" smtClean="0">
                <a:latin typeface="Tahoma" pitchFamily="34" charset="0"/>
                <a:ea typeface="Tahoma" pitchFamily="34" charset="0"/>
                <a:cs typeface="Tahoma" pitchFamily="34" charset="0"/>
              </a:rPr>
              <a:t>another Referee to anyone other than that Referee directly or to the TR</a:t>
            </a:r>
            <a:r>
              <a:rPr lang="en-GB" altLang="en-US" sz="2000" noProof="0" smtClean="0">
                <a:latin typeface="Tahoma" pitchFamily="34" charset="0"/>
                <a:ea typeface="Tahoma" pitchFamily="34" charset="0"/>
                <a:cs typeface="Tahoma" pitchFamily="34" charset="0"/>
              </a:rPr>
              <a:t> </a:t>
            </a:r>
            <a:r>
              <a:rPr lang="en-GB" altLang="en-US" sz="2000" i="1" noProof="0" smtClean="0">
                <a:latin typeface="Tahoma" pitchFamily="34" charset="0"/>
                <a:ea typeface="Tahoma" pitchFamily="34" charset="0"/>
                <a:cs typeface="Tahoma" pitchFamily="34" charset="0"/>
              </a:rPr>
              <a:t>privately. Where Referees agree to conduct assessments on each other, these</a:t>
            </a:r>
            <a:r>
              <a:rPr lang="en-GB" altLang="en-US" sz="2000" noProof="0" smtClean="0">
                <a:latin typeface="Tahoma" pitchFamily="34" charset="0"/>
                <a:ea typeface="Tahoma" pitchFamily="34" charset="0"/>
                <a:cs typeface="Tahoma" pitchFamily="34" charset="0"/>
              </a:rPr>
              <a:t> </a:t>
            </a:r>
            <a:r>
              <a:rPr lang="en-GB" altLang="en-US" sz="2000" i="1" noProof="0" smtClean="0">
                <a:latin typeface="Tahoma" pitchFamily="34" charset="0"/>
                <a:ea typeface="Tahoma" pitchFamily="34" charset="0"/>
                <a:cs typeface="Tahoma" pitchFamily="34" charset="0"/>
              </a:rPr>
              <a:t>should be done discreetly and should be co-ordinated through the TR.</a:t>
            </a:r>
            <a:endParaRPr lang="en-GB" altLang="en-US" sz="2000" noProof="0" smtClean="0">
              <a:latin typeface="Tahoma" pitchFamily="34" charset="0"/>
              <a:ea typeface="Tahoma" pitchFamily="34" charset="0"/>
              <a:cs typeface="Tahoma" pitchFamily="34" charset="0"/>
            </a:endParaRPr>
          </a:p>
          <a:p>
            <a:pPr>
              <a:lnSpc>
                <a:spcPct val="90000"/>
              </a:lnSpc>
            </a:pPr>
            <a:r>
              <a:rPr lang="en-GB" altLang="en-US" sz="2000" i="1" noProof="0" smtClean="0">
                <a:latin typeface="Tahoma" pitchFamily="34" charset="0"/>
                <a:ea typeface="Tahoma" pitchFamily="34" charset="0"/>
                <a:cs typeface="Tahoma" pitchFamily="34" charset="0"/>
              </a:rPr>
              <a:t>7.3.8 Referees shall not participate in a media interview or meeting with a journalist,</a:t>
            </a:r>
            <a:r>
              <a:rPr lang="en-GB" altLang="en-US" sz="2000" noProof="0" smtClean="0">
                <a:latin typeface="Tahoma" pitchFamily="34" charset="0"/>
                <a:ea typeface="Tahoma" pitchFamily="34" charset="0"/>
                <a:cs typeface="Tahoma" pitchFamily="34" charset="0"/>
              </a:rPr>
              <a:t> </a:t>
            </a:r>
            <a:r>
              <a:rPr lang="en-GB" altLang="en-US" sz="2000" i="1" noProof="0" smtClean="0">
                <a:latin typeface="Tahoma" pitchFamily="34" charset="0"/>
                <a:ea typeface="Tahoma" pitchFamily="34" charset="0"/>
                <a:cs typeface="Tahoma" pitchFamily="34" charset="0"/>
              </a:rPr>
              <a:t>where any statement relating to squash refereeing can be printed or broadcast,</a:t>
            </a:r>
            <a:r>
              <a:rPr lang="en-GB" altLang="en-US" sz="2000" noProof="0" smtClean="0">
                <a:latin typeface="Tahoma" pitchFamily="34" charset="0"/>
                <a:ea typeface="Tahoma" pitchFamily="34" charset="0"/>
                <a:cs typeface="Tahoma" pitchFamily="34" charset="0"/>
              </a:rPr>
              <a:t> </a:t>
            </a:r>
            <a:r>
              <a:rPr lang="en-GB" altLang="en-US" sz="2000" i="1" noProof="0" smtClean="0">
                <a:latin typeface="Tahoma" pitchFamily="34" charset="0"/>
                <a:ea typeface="Tahoma" pitchFamily="34" charset="0"/>
                <a:cs typeface="Tahoma" pitchFamily="34" charset="0"/>
              </a:rPr>
              <a:t>without the approval of the TR.</a:t>
            </a:r>
            <a:r>
              <a:rPr lang="en-GB" altLang="en-US" sz="2000" noProof="0" smtClean="0">
                <a:latin typeface="Tahoma" pitchFamily="34" charset="0"/>
                <a:ea typeface="Tahoma" pitchFamily="34" charset="0"/>
                <a:cs typeface="Tahoma" pitchFamily="34" charset="0"/>
              </a:rPr>
              <a:t> </a:t>
            </a:r>
            <a:endParaRPr lang="en-GB" altLang="en-US" sz="20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907704" y="620688"/>
            <a:ext cx="5638800" cy="469900"/>
          </a:xfrm>
        </p:spPr>
        <p:txBody>
          <a:bodyPr/>
          <a:lstStyle/>
          <a:p>
            <a:r>
              <a:rPr lang="en-GB" altLang="en-US" noProof="0" dirty="0" smtClean="0">
                <a:latin typeface="Tahoma" pitchFamily="34" charset="0"/>
                <a:ea typeface="Tahoma" pitchFamily="34" charset="0"/>
                <a:cs typeface="Tahoma" pitchFamily="34" charset="0"/>
              </a:rPr>
              <a:t>WSF Code of Conduct</a:t>
            </a:r>
            <a:endParaRPr lang="en-GB" altLang="en-US" noProof="0" dirty="0" smtClean="0">
              <a:latin typeface="Tahoma" pitchFamily="34" charset="0"/>
              <a:ea typeface="Tahoma" pitchFamily="34" charset="0"/>
              <a:cs typeface="Tahoma" pitchFamily="34" charset="0"/>
            </a:endParaRPr>
          </a:p>
        </p:txBody>
      </p:sp>
      <p:sp>
        <p:nvSpPr>
          <p:cNvPr id="35843" name="Rectangle 3"/>
          <p:cNvSpPr>
            <a:spLocks noGrp="1" noChangeArrowheads="1"/>
          </p:cNvSpPr>
          <p:nvPr>
            <p:ph type="body" idx="4294967295"/>
          </p:nvPr>
        </p:nvSpPr>
        <p:spPr>
          <a:xfrm>
            <a:off x="1181100" y="1295400"/>
            <a:ext cx="6629400" cy="3594100"/>
          </a:xfrm>
          <a:prstGeom prst="rect">
            <a:avLst/>
          </a:prstGeom>
        </p:spPr>
        <p:txBody>
          <a:bodyPr/>
          <a:lstStyle/>
          <a:p>
            <a:endParaRPr lang="en-GB" altLang="en-US" sz="2400" i="1" noProof="0" smtClean="0">
              <a:latin typeface="Tahoma" pitchFamily="34" charset="0"/>
              <a:ea typeface="Tahoma" pitchFamily="34" charset="0"/>
              <a:cs typeface="Tahoma" pitchFamily="34" charset="0"/>
            </a:endParaRPr>
          </a:p>
          <a:p>
            <a:endParaRPr lang="en-GB" altLang="en-US" sz="2400" i="1"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7.3.14 All communication between Referees and Tournament Directors and</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Organisers must be routed through the TR. Tournament Directors find it very</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annoying, especially when approached directly by Referees with grievances</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over such issues as expenses or accommodation.</a:t>
            </a:r>
            <a:r>
              <a:rPr lang="en-GB" altLang="en-US" sz="2400" noProof="0" smtClean="0">
                <a:latin typeface="Tahoma" pitchFamily="34" charset="0"/>
                <a:ea typeface="Tahoma" pitchFamily="34" charset="0"/>
                <a:cs typeface="Tahoma" pitchFamily="34" charset="0"/>
              </a:rPr>
              <a:t> </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907704" y="764704"/>
            <a:ext cx="5638800" cy="495300"/>
          </a:xfrm>
        </p:spPr>
        <p:txBody>
          <a:bodyPr/>
          <a:lstStyle/>
          <a:p>
            <a:r>
              <a:rPr lang="en-GB" altLang="en-US" sz="3600" noProof="0" dirty="0" smtClean="0">
                <a:latin typeface="Tahoma" pitchFamily="34" charset="0"/>
                <a:ea typeface="Tahoma" pitchFamily="34" charset="0"/>
                <a:cs typeface="Tahoma" pitchFamily="34" charset="0"/>
              </a:rPr>
              <a:t>WSF Code of Conduct</a:t>
            </a:r>
            <a:endParaRPr lang="en-GB" altLang="en-US" sz="3600" noProof="0" dirty="0" smtClean="0">
              <a:latin typeface="Tahoma" pitchFamily="34" charset="0"/>
              <a:ea typeface="Tahoma" pitchFamily="34" charset="0"/>
              <a:cs typeface="Tahoma" pitchFamily="34" charset="0"/>
            </a:endParaRPr>
          </a:p>
        </p:txBody>
      </p:sp>
      <p:sp>
        <p:nvSpPr>
          <p:cNvPr id="36867" name="Rectangle 3"/>
          <p:cNvSpPr>
            <a:spLocks noGrp="1" noChangeArrowheads="1"/>
          </p:cNvSpPr>
          <p:nvPr>
            <p:ph type="body" idx="4294967295"/>
          </p:nvPr>
        </p:nvSpPr>
        <p:spPr>
          <a:xfrm>
            <a:off x="1358900" y="1765300"/>
            <a:ext cx="6629400" cy="4343400"/>
          </a:xfrm>
          <a:prstGeom prst="rect">
            <a:avLst/>
          </a:prstGeom>
        </p:spPr>
        <p:txBody>
          <a:bodyPr/>
          <a:lstStyle/>
          <a:p>
            <a:endParaRPr lang="en-GB" altLang="en-US" i="1" noProof="0" smtClean="0">
              <a:latin typeface="Tahoma" pitchFamily="34" charset="0"/>
              <a:ea typeface="Tahoma" pitchFamily="34" charset="0"/>
              <a:cs typeface="Tahoma" pitchFamily="34" charset="0"/>
            </a:endParaRPr>
          </a:p>
          <a:p>
            <a:endParaRPr lang="en-GB" altLang="en-US" i="1"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7.3.11 During a match Referees should not address players by either their first names</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or their nicknames.</a:t>
            </a:r>
            <a:r>
              <a:rPr lang="en-GB" altLang="en-US" sz="2400" noProof="0" smtClean="0">
                <a:latin typeface="Tahoma" pitchFamily="34" charset="0"/>
                <a:ea typeface="Tahoma" pitchFamily="34" charset="0"/>
                <a:cs typeface="Tahoma" pitchFamily="34" charset="0"/>
              </a:rPr>
              <a:t> </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835696" y="476672"/>
            <a:ext cx="5638800" cy="571500"/>
          </a:xfrm>
        </p:spPr>
        <p:txBody>
          <a:bodyPr/>
          <a:lstStyle/>
          <a:p>
            <a:r>
              <a:rPr lang="en-GB" altLang="en-US" sz="3600" noProof="0" dirty="0" smtClean="0">
                <a:latin typeface="Tahoma" pitchFamily="34" charset="0"/>
                <a:ea typeface="Tahoma" pitchFamily="34" charset="0"/>
                <a:cs typeface="Tahoma" pitchFamily="34" charset="0"/>
              </a:rPr>
              <a:t>WSF Code of Conduct</a:t>
            </a:r>
            <a:endParaRPr lang="en-GB" altLang="en-US" sz="3600" noProof="0" dirty="0" smtClean="0">
              <a:latin typeface="Tahoma" pitchFamily="34" charset="0"/>
              <a:ea typeface="Tahoma" pitchFamily="34" charset="0"/>
              <a:cs typeface="Tahoma" pitchFamily="34" charset="0"/>
            </a:endParaRPr>
          </a:p>
        </p:txBody>
      </p:sp>
      <p:sp>
        <p:nvSpPr>
          <p:cNvPr id="37891" name="Rectangle 3"/>
          <p:cNvSpPr>
            <a:spLocks noGrp="1" noChangeArrowheads="1"/>
          </p:cNvSpPr>
          <p:nvPr>
            <p:ph type="body" idx="4294967295"/>
          </p:nvPr>
        </p:nvSpPr>
        <p:spPr>
          <a:xfrm>
            <a:off x="1358900" y="1765300"/>
            <a:ext cx="6629400" cy="4343400"/>
          </a:xfrm>
          <a:prstGeom prst="rect">
            <a:avLst/>
          </a:prstGeom>
        </p:spPr>
        <p:txBody>
          <a:bodyPr/>
          <a:lstStyle/>
          <a:p>
            <a:endParaRPr lang="en-GB" altLang="en-US" noProof="0" smtClean="0">
              <a:latin typeface="Tahoma" pitchFamily="34" charset="0"/>
              <a:ea typeface="Tahoma" pitchFamily="34" charset="0"/>
              <a:cs typeface="Tahoma" pitchFamily="34" charset="0"/>
            </a:endParaRPr>
          </a:p>
          <a:p>
            <a:r>
              <a:rPr lang="en-GB" altLang="en-US" noProof="0" smtClean="0">
                <a:latin typeface="Tahoma" pitchFamily="34" charset="0"/>
                <a:ea typeface="Tahoma" pitchFamily="34" charset="0"/>
                <a:cs typeface="Tahoma" pitchFamily="34" charset="0"/>
              </a:rPr>
              <a:t>Off-duty:</a:t>
            </a:r>
          </a:p>
          <a:p>
            <a:pPr>
              <a:buFontTx/>
              <a:buNone/>
            </a:pPr>
            <a:endParaRPr lang="en-GB" altLang="en-US"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7.3.12 If present at a session of an event where they have no appointed duties,</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Referees must be attired and behave as if they were on duty.</a:t>
            </a:r>
            <a:r>
              <a:rPr lang="en-GB" altLang="en-US" noProof="0" smtClean="0">
                <a:latin typeface="Tahoma" pitchFamily="34" charset="0"/>
                <a:ea typeface="Tahoma" pitchFamily="34" charset="0"/>
                <a:cs typeface="Tahoma" pitchFamily="34" charset="0"/>
              </a:rPr>
              <a:t> </a:t>
            </a:r>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619672" y="548680"/>
            <a:ext cx="5638800" cy="571500"/>
          </a:xfrm>
        </p:spPr>
        <p:txBody>
          <a:bodyPr/>
          <a:lstStyle/>
          <a:p>
            <a:r>
              <a:rPr lang="en-GB" altLang="en-US" sz="3600" noProof="0" dirty="0" smtClean="0">
                <a:latin typeface="Tahoma" pitchFamily="34" charset="0"/>
                <a:ea typeface="Tahoma" pitchFamily="34" charset="0"/>
                <a:cs typeface="Tahoma" pitchFamily="34" charset="0"/>
              </a:rPr>
              <a:t>WSF Code of Conduct</a:t>
            </a:r>
            <a:endParaRPr lang="en-GB" altLang="en-US" sz="3600" noProof="0" dirty="0" smtClean="0">
              <a:latin typeface="Tahoma" pitchFamily="34" charset="0"/>
              <a:ea typeface="Tahoma" pitchFamily="34" charset="0"/>
              <a:cs typeface="Tahoma" pitchFamily="34" charset="0"/>
            </a:endParaRPr>
          </a:p>
        </p:txBody>
      </p:sp>
      <p:sp>
        <p:nvSpPr>
          <p:cNvPr id="38915" name="Rectangle 3"/>
          <p:cNvSpPr>
            <a:spLocks noGrp="1" noChangeArrowheads="1"/>
          </p:cNvSpPr>
          <p:nvPr>
            <p:ph type="body" idx="4294967295"/>
          </p:nvPr>
        </p:nvSpPr>
        <p:spPr>
          <a:xfrm>
            <a:off x="863600" y="1409700"/>
            <a:ext cx="7543800" cy="4343400"/>
          </a:xfrm>
          <a:prstGeom prst="rect">
            <a:avLst/>
          </a:prstGeom>
        </p:spPr>
        <p:txBody>
          <a:bodyPr/>
          <a:lstStyle/>
          <a:p>
            <a:r>
              <a:rPr lang="en-GB" altLang="en-US" sz="2800" noProof="0" smtClean="0">
                <a:latin typeface="Tahoma" pitchFamily="34" charset="0"/>
                <a:ea typeface="Tahoma" pitchFamily="34" charset="0"/>
                <a:cs typeface="Tahoma" pitchFamily="34" charset="0"/>
              </a:rPr>
              <a:t>Breaches of the Code of Conduct:</a:t>
            </a:r>
          </a:p>
          <a:p>
            <a:pPr>
              <a:buFontTx/>
              <a:buNone/>
            </a:pPr>
            <a:endParaRPr lang="en-GB" altLang="en-US" sz="2800"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The TR should deal with any breaches of the Code of Conduct when they happen. The TR must send a report on the event to the WSF. This must include details of any transgressions and the steps taken at the time, together with a specific recommendation that the matter should be considered closed or whether the WSF is requested to take any further action.</a:t>
            </a:r>
            <a:r>
              <a:rPr lang="en-GB" altLang="en-US" sz="2400" noProof="0" smtClean="0">
                <a:latin typeface="Tahoma" pitchFamily="34" charset="0"/>
                <a:ea typeface="Tahoma" pitchFamily="34" charset="0"/>
                <a:cs typeface="Tahoma" pitchFamily="34" charset="0"/>
              </a:rPr>
              <a:t> </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907704" y="620688"/>
            <a:ext cx="5638800" cy="5080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39939" name="Rectangle 3"/>
          <p:cNvSpPr>
            <a:spLocks noGrp="1" noChangeArrowheads="1"/>
          </p:cNvSpPr>
          <p:nvPr>
            <p:ph type="body" idx="4294967295"/>
          </p:nvPr>
        </p:nvSpPr>
        <p:spPr>
          <a:xfrm>
            <a:off x="1358900" y="1765300"/>
            <a:ext cx="6629400" cy="4343400"/>
          </a:xfrm>
          <a:prstGeom prst="rect">
            <a:avLst/>
          </a:prstGeom>
        </p:spPr>
        <p:txBody>
          <a:bodyPr/>
          <a:lstStyle/>
          <a:p>
            <a:r>
              <a:rPr lang="en-GB" altLang="en-US" sz="2400" i="1" noProof="0" smtClean="0">
                <a:latin typeface="Tahoma" pitchFamily="34" charset="0"/>
                <a:ea typeface="Tahoma" pitchFamily="34" charset="0"/>
                <a:cs typeface="Tahoma" pitchFamily="34" charset="0"/>
              </a:rPr>
              <a:t> The Tournament Director is responsible for the overall organisation of the Tournament, including the scheduling of matches and courts, accommodation, social activities, press facilities, etc.</a:t>
            </a:r>
            <a:endParaRPr lang="en-GB" altLang="en-US" sz="2400" noProof="0" smtClean="0">
              <a:latin typeface="Tahoma" pitchFamily="34" charset="0"/>
              <a:ea typeface="Tahoma" pitchFamily="34" charset="0"/>
              <a:cs typeface="Tahoma" pitchFamily="34" charset="0"/>
            </a:endParaRPr>
          </a:p>
          <a:p>
            <a:pPr>
              <a:buFontTx/>
              <a:buNone/>
            </a:pPr>
            <a:endParaRPr lang="en-GB" altLang="en-US" sz="2400"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 The TR is responsible for the selection, allocation and supervision of the match officials for the Tournament, and other duties as specified below.</a:t>
            </a:r>
            <a:r>
              <a:rPr lang="en-GB" altLang="en-US" sz="2800" noProof="0" smtClean="0">
                <a:latin typeface="Tahoma" pitchFamily="34" charset="0"/>
                <a:ea typeface="Tahoma" pitchFamily="34" charset="0"/>
                <a:cs typeface="Tahoma" pitchFamily="34" charset="0"/>
              </a:rPr>
              <a:t> </a:t>
            </a:r>
            <a:endParaRPr lang="en-GB" altLang="en-US" sz="28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835696" y="548680"/>
            <a:ext cx="5638800" cy="5207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40963" name="Rectangle 3"/>
          <p:cNvSpPr>
            <a:spLocks noGrp="1" noChangeArrowheads="1"/>
          </p:cNvSpPr>
          <p:nvPr>
            <p:ph type="body" idx="4294967295"/>
          </p:nvPr>
        </p:nvSpPr>
        <p:spPr>
          <a:xfrm>
            <a:off x="660400" y="1422400"/>
            <a:ext cx="7797800" cy="4343400"/>
          </a:xfrm>
          <a:prstGeom prst="rect">
            <a:avLst/>
          </a:prstGeom>
        </p:spPr>
        <p:txBody>
          <a:bodyPr/>
          <a:lstStyle/>
          <a:p>
            <a:pPr>
              <a:lnSpc>
                <a:spcPct val="90000"/>
              </a:lnSpc>
            </a:pPr>
            <a:r>
              <a:rPr lang="en-GB" altLang="en-US" sz="2000" i="1" noProof="0" dirty="0" smtClean="0">
                <a:latin typeface="Tahoma" pitchFamily="34" charset="0"/>
                <a:ea typeface="Tahoma" pitchFamily="34" charset="0"/>
                <a:cs typeface="Tahoma" pitchFamily="34" charset="0"/>
              </a:rPr>
              <a:t> The Role of the TR</a:t>
            </a:r>
            <a:endParaRPr lang="en-GB" altLang="en-US" sz="2000" noProof="0" dirty="0" smtClean="0">
              <a:latin typeface="Tahoma" pitchFamily="34" charset="0"/>
              <a:ea typeface="Tahoma" pitchFamily="34" charset="0"/>
              <a:cs typeface="Tahoma" pitchFamily="34" charset="0"/>
            </a:endParaRPr>
          </a:p>
          <a:p>
            <a:pPr>
              <a:lnSpc>
                <a:spcPct val="90000"/>
              </a:lnSpc>
            </a:pPr>
            <a:r>
              <a:rPr lang="en-GB" altLang="en-US" sz="2000" i="1" noProof="0" dirty="0" smtClean="0">
                <a:latin typeface="Tahoma" pitchFamily="34" charset="0"/>
                <a:ea typeface="Tahoma" pitchFamily="34" charset="0"/>
                <a:cs typeface="Tahoma" pitchFamily="34" charset="0"/>
              </a:rPr>
              <a:t> 8.1.1 Ensure that the Tournament is conducted fairly in accordance with the current</a:t>
            </a:r>
            <a:r>
              <a:rPr lang="en-GB" altLang="en-US" sz="2000" noProof="0" dirty="0" smtClean="0">
                <a:latin typeface="Tahoma" pitchFamily="34" charset="0"/>
                <a:ea typeface="Tahoma" pitchFamily="34" charset="0"/>
                <a:cs typeface="Tahoma" pitchFamily="34" charset="0"/>
              </a:rPr>
              <a:t> </a:t>
            </a:r>
            <a:r>
              <a:rPr lang="en-GB" altLang="en-US" sz="2000" i="1" noProof="0" dirty="0" smtClean="0">
                <a:latin typeface="Tahoma" pitchFamily="34" charset="0"/>
                <a:ea typeface="Tahoma" pitchFamily="34" charset="0"/>
                <a:cs typeface="Tahoma" pitchFamily="34" charset="0"/>
              </a:rPr>
              <a:t>WSF Rules of the Game, and, if appropriate, specified PSA and WSA</a:t>
            </a:r>
            <a:r>
              <a:rPr lang="en-GB" altLang="en-US" sz="2000" i="1" baseline="0" noProof="0" dirty="0" smtClean="0">
                <a:latin typeface="Tahoma" pitchFamily="34" charset="0"/>
                <a:ea typeface="Tahoma" pitchFamily="34" charset="0"/>
                <a:cs typeface="Tahoma" pitchFamily="34" charset="0"/>
              </a:rPr>
              <a:t> </a:t>
            </a:r>
            <a:r>
              <a:rPr lang="en-GB" altLang="en-US" sz="2000" i="1" noProof="0" dirty="0" smtClean="0">
                <a:latin typeface="Tahoma" pitchFamily="34" charset="0"/>
                <a:ea typeface="Tahoma" pitchFamily="34" charset="0"/>
                <a:cs typeface="Tahoma" pitchFamily="34" charset="0"/>
              </a:rPr>
              <a:t>Tour</a:t>
            </a:r>
            <a:endParaRPr lang="en-GB" altLang="en-US" sz="2000" noProof="0" dirty="0" smtClean="0">
              <a:latin typeface="Tahoma" pitchFamily="34" charset="0"/>
              <a:ea typeface="Tahoma" pitchFamily="34" charset="0"/>
              <a:cs typeface="Tahoma" pitchFamily="34" charset="0"/>
            </a:endParaRPr>
          </a:p>
          <a:p>
            <a:pPr>
              <a:lnSpc>
                <a:spcPct val="90000"/>
              </a:lnSpc>
            </a:pPr>
            <a:r>
              <a:rPr lang="en-GB" altLang="en-US" sz="2000" i="1" noProof="0" dirty="0" smtClean="0">
                <a:latin typeface="Tahoma" pitchFamily="34" charset="0"/>
                <a:ea typeface="Tahoma" pitchFamily="34" charset="0"/>
                <a:cs typeface="Tahoma" pitchFamily="34" charset="0"/>
              </a:rPr>
              <a:t> Rules and Regulations.</a:t>
            </a:r>
            <a:endParaRPr lang="en-GB" altLang="en-US" sz="2000" noProof="0" dirty="0" smtClean="0">
              <a:latin typeface="Tahoma" pitchFamily="34" charset="0"/>
              <a:ea typeface="Tahoma" pitchFamily="34" charset="0"/>
              <a:cs typeface="Tahoma" pitchFamily="34" charset="0"/>
            </a:endParaRPr>
          </a:p>
          <a:p>
            <a:pPr>
              <a:lnSpc>
                <a:spcPct val="90000"/>
              </a:lnSpc>
            </a:pPr>
            <a:r>
              <a:rPr lang="en-GB" altLang="en-US" sz="2000" i="1" noProof="0" dirty="0" smtClean="0">
                <a:latin typeface="Tahoma" pitchFamily="34" charset="0"/>
                <a:ea typeface="Tahoma" pitchFamily="34" charset="0"/>
                <a:cs typeface="Tahoma" pitchFamily="34" charset="0"/>
              </a:rPr>
              <a:t> 8.1.2 Adjudicate on all Questions of Law, i.e. issues relating to the construction and</a:t>
            </a:r>
            <a:r>
              <a:rPr lang="en-GB" altLang="en-US" sz="2000" noProof="0" dirty="0" smtClean="0">
                <a:latin typeface="Tahoma" pitchFamily="34" charset="0"/>
                <a:ea typeface="Tahoma" pitchFamily="34" charset="0"/>
                <a:cs typeface="Tahoma" pitchFamily="34" charset="0"/>
              </a:rPr>
              <a:t> </a:t>
            </a:r>
            <a:r>
              <a:rPr lang="en-GB" altLang="en-US" sz="2000" i="1" noProof="0" dirty="0" smtClean="0">
                <a:latin typeface="Tahoma" pitchFamily="34" charset="0"/>
                <a:ea typeface="Tahoma" pitchFamily="34" charset="0"/>
                <a:cs typeface="Tahoma" pitchFamily="34" charset="0"/>
              </a:rPr>
              <a:t>application to specified facts of the WSF Rules of Squash (including</a:t>
            </a:r>
            <a:r>
              <a:rPr lang="en-GB" altLang="en-US" sz="2000" noProof="0" dirty="0" smtClean="0">
                <a:latin typeface="Tahoma" pitchFamily="34" charset="0"/>
                <a:ea typeface="Tahoma" pitchFamily="34" charset="0"/>
                <a:cs typeface="Tahoma" pitchFamily="34" charset="0"/>
              </a:rPr>
              <a:t> </a:t>
            </a:r>
            <a:r>
              <a:rPr lang="en-GB" altLang="en-US" sz="2000" i="1" noProof="0" dirty="0" smtClean="0">
                <a:latin typeface="Tahoma" pitchFamily="34" charset="0"/>
                <a:ea typeface="Tahoma" pitchFamily="34" charset="0"/>
                <a:cs typeface="Tahoma" pitchFamily="34" charset="0"/>
              </a:rPr>
              <a:t>Appendices) and the Tournament Regulations. The TR is the final onsite</a:t>
            </a:r>
            <a:r>
              <a:rPr lang="en-GB" altLang="en-US" sz="2000" noProof="0" dirty="0" smtClean="0">
                <a:latin typeface="Tahoma" pitchFamily="34" charset="0"/>
                <a:ea typeface="Tahoma" pitchFamily="34" charset="0"/>
                <a:cs typeface="Tahoma" pitchFamily="34" charset="0"/>
              </a:rPr>
              <a:t> </a:t>
            </a:r>
            <a:r>
              <a:rPr lang="en-GB" altLang="en-US" sz="2000" i="1" noProof="0" dirty="0" smtClean="0">
                <a:latin typeface="Tahoma" pitchFamily="34" charset="0"/>
                <a:ea typeface="Tahoma" pitchFamily="34" charset="0"/>
                <a:cs typeface="Tahoma" pitchFamily="34" charset="0"/>
              </a:rPr>
              <a:t>authority for the interpretation of the WSF Rules and shall keep available at all</a:t>
            </a:r>
            <a:r>
              <a:rPr lang="en-GB" altLang="en-US" sz="2000" noProof="0" dirty="0" smtClean="0">
                <a:latin typeface="Tahoma" pitchFamily="34" charset="0"/>
                <a:ea typeface="Tahoma" pitchFamily="34" charset="0"/>
                <a:cs typeface="Tahoma" pitchFamily="34" charset="0"/>
              </a:rPr>
              <a:t> </a:t>
            </a:r>
            <a:r>
              <a:rPr lang="en-GB" altLang="en-US" sz="2000" i="1" noProof="0" dirty="0" smtClean="0">
                <a:latin typeface="Tahoma" pitchFamily="34" charset="0"/>
                <a:ea typeface="Tahoma" pitchFamily="34" charset="0"/>
                <a:cs typeface="Tahoma" pitchFamily="34" charset="0"/>
              </a:rPr>
              <a:t>times a copy of the WSF Rules, together with the current approved</a:t>
            </a:r>
            <a:r>
              <a:rPr lang="en-GB" altLang="en-US" sz="2000" noProof="0" dirty="0" smtClean="0">
                <a:latin typeface="Tahoma" pitchFamily="34" charset="0"/>
                <a:ea typeface="Tahoma" pitchFamily="34" charset="0"/>
                <a:cs typeface="Tahoma" pitchFamily="34" charset="0"/>
              </a:rPr>
              <a:t> </a:t>
            </a:r>
            <a:r>
              <a:rPr lang="en-GB" altLang="en-US" sz="2000" i="1" noProof="0" dirty="0" smtClean="0">
                <a:latin typeface="Tahoma" pitchFamily="34" charset="0"/>
                <a:ea typeface="Tahoma" pitchFamily="34" charset="0"/>
                <a:cs typeface="Tahoma" pitchFamily="34" charset="0"/>
              </a:rPr>
              <a:t>Interpretations and a copy of the Tournament Regulations.</a:t>
            </a:r>
            <a:endParaRPr lang="en-GB" altLang="en-US" sz="2000" noProof="0" dirty="0" smtClean="0">
              <a:latin typeface="Tahoma" pitchFamily="34" charset="0"/>
              <a:ea typeface="Tahoma" pitchFamily="34" charset="0"/>
              <a:cs typeface="Tahoma" pitchFamily="34" charset="0"/>
            </a:endParaRPr>
          </a:p>
          <a:p>
            <a:pPr>
              <a:lnSpc>
                <a:spcPct val="90000"/>
              </a:lnSpc>
            </a:pPr>
            <a:r>
              <a:rPr lang="en-GB" altLang="en-US" sz="2000" i="1" noProof="0" dirty="0" smtClean="0">
                <a:latin typeface="Tahoma" pitchFamily="34" charset="0"/>
                <a:ea typeface="Tahoma" pitchFamily="34" charset="0"/>
                <a:cs typeface="Tahoma" pitchFamily="34" charset="0"/>
              </a:rPr>
              <a:t> 8.1.3 Act as the WSF’s representative during the Tournament on rules and</a:t>
            </a:r>
            <a:r>
              <a:rPr lang="en-GB" altLang="en-US" sz="2000" noProof="0" dirty="0" smtClean="0">
                <a:latin typeface="Tahoma" pitchFamily="34" charset="0"/>
                <a:ea typeface="Tahoma" pitchFamily="34" charset="0"/>
                <a:cs typeface="Tahoma" pitchFamily="34" charset="0"/>
              </a:rPr>
              <a:t> </a:t>
            </a:r>
            <a:r>
              <a:rPr lang="en-GB" altLang="en-US" sz="2000" i="1" noProof="0" dirty="0" smtClean="0">
                <a:latin typeface="Tahoma" pitchFamily="34" charset="0"/>
                <a:ea typeface="Tahoma" pitchFamily="34" charset="0"/>
                <a:cs typeface="Tahoma" pitchFamily="34" charset="0"/>
              </a:rPr>
              <a:t>refereeing matters.</a:t>
            </a:r>
            <a:r>
              <a:rPr lang="en-GB" altLang="en-US" sz="2800" noProof="0" dirty="0" smtClean="0">
                <a:latin typeface="Tahoma" pitchFamily="34" charset="0"/>
                <a:ea typeface="Tahoma" pitchFamily="34" charset="0"/>
                <a:cs typeface="Tahoma" pitchFamily="34" charset="0"/>
              </a:rPr>
              <a:t> </a:t>
            </a:r>
            <a:endParaRPr lang="en-GB" altLang="en-US" sz="28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979712" y="404664"/>
            <a:ext cx="5638800" cy="4826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41987" name="Rectangle 3"/>
          <p:cNvSpPr>
            <a:spLocks noGrp="1" noChangeArrowheads="1"/>
          </p:cNvSpPr>
          <p:nvPr>
            <p:ph type="body" idx="4294967295"/>
          </p:nvPr>
        </p:nvSpPr>
        <p:spPr>
          <a:xfrm>
            <a:off x="850900" y="1916832"/>
            <a:ext cx="7569200" cy="3709268"/>
          </a:xfrm>
          <a:prstGeom prst="rect">
            <a:avLst/>
          </a:prstGeom>
        </p:spPr>
        <p:txBody>
          <a:bodyPr/>
          <a:lstStyle/>
          <a:p>
            <a:r>
              <a:rPr lang="en-GB" altLang="en-US" sz="2800" i="1"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8.2 Prior to the Tournament:</a:t>
            </a:r>
            <a:endParaRPr lang="en-GB" altLang="en-US" sz="2400"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 8.2.1 Select a sufficient number of suitably qualified officials for the Tournament.</a:t>
            </a:r>
            <a:endParaRPr lang="en-GB" altLang="en-US" sz="2400"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 8.2.2 Arrange such training sessions as may be necessary to thoroughly familiarise all officials with all rules, current interpretations and code of conduct. These sessions should take place prior to, and may also take place during, the Tournament.</a:t>
            </a:r>
            <a:r>
              <a:rPr lang="en-GB" altLang="en-US" sz="2400" noProof="0" smtClean="0">
                <a:latin typeface="Tahoma" pitchFamily="34" charset="0"/>
                <a:ea typeface="Tahoma" pitchFamily="34" charset="0"/>
                <a:cs typeface="Tahoma" pitchFamily="34" charset="0"/>
              </a:rPr>
              <a:t> </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979712" y="254000"/>
            <a:ext cx="6768752" cy="1086768"/>
          </a:xfrm>
        </p:spPr>
        <p:txBody>
          <a:bodyPr/>
          <a:lstStyle/>
          <a:p>
            <a:r>
              <a:rPr lang="en-GB" altLang="en-US" sz="3600" noProof="0" dirty="0" smtClean="0">
                <a:latin typeface="Tahoma" pitchFamily="34" charset="0"/>
                <a:ea typeface="Tahoma" pitchFamily="34" charset="0"/>
                <a:cs typeface="Tahoma" pitchFamily="34" charset="0"/>
              </a:rPr>
              <a:t>Leadership &amp; Management</a:t>
            </a:r>
            <a:endParaRPr lang="en-GB" altLang="en-US" sz="3600" noProof="0" dirty="0" smtClean="0">
              <a:latin typeface="Tahoma" pitchFamily="34" charset="0"/>
              <a:ea typeface="Tahoma" pitchFamily="34" charset="0"/>
              <a:cs typeface="Tahoma" pitchFamily="34" charset="0"/>
            </a:endParaRPr>
          </a:p>
        </p:txBody>
      </p:sp>
      <p:sp>
        <p:nvSpPr>
          <p:cNvPr id="6147" name="Rectangle 3"/>
          <p:cNvSpPr>
            <a:spLocks noGrp="1" noChangeArrowheads="1"/>
          </p:cNvSpPr>
          <p:nvPr>
            <p:ph type="body" idx="4294967295"/>
          </p:nvPr>
        </p:nvSpPr>
        <p:spPr>
          <a:xfrm>
            <a:off x="1358900" y="1765300"/>
            <a:ext cx="6629400" cy="4343400"/>
          </a:xfrm>
          <a:prstGeom prst="rect">
            <a:avLst/>
          </a:prstGeom>
        </p:spPr>
        <p:txBody>
          <a:bodyPr/>
          <a:lstStyle/>
          <a:p>
            <a:pPr>
              <a:lnSpc>
                <a:spcPct val="90000"/>
              </a:lnSpc>
            </a:pPr>
            <a:endParaRPr lang="en-GB" altLang="en-US" sz="2400" noProof="0" smtClean="0">
              <a:latin typeface="Tahoma" pitchFamily="34" charset="0"/>
              <a:ea typeface="Tahoma" pitchFamily="34" charset="0"/>
              <a:cs typeface="Tahoma" pitchFamily="34" charset="0"/>
            </a:endParaRPr>
          </a:p>
          <a:p>
            <a:pPr>
              <a:lnSpc>
                <a:spcPct val="90000"/>
              </a:lnSpc>
            </a:pPr>
            <a:r>
              <a:rPr lang="en-GB" altLang="en-US" sz="2400" noProof="0" smtClean="0">
                <a:latin typeface="Tahoma" pitchFamily="34" charset="0"/>
                <a:ea typeface="Tahoma" pitchFamily="34" charset="0"/>
                <a:cs typeface="Tahoma" pitchFamily="34" charset="0"/>
              </a:rPr>
              <a:t>A leader has the vision of leading the people in an organisation to achieve worthwhile goals.</a:t>
            </a:r>
          </a:p>
          <a:p>
            <a:pPr>
              <a:lnSpc>
                <a:spcPct val="90000"/>
              </a:lnSpc>
            </a:pPr>
            <a:r>
              <a:rPr lang="en-GB" altLang="en-US" sz="2400" noProof="0" smtClean="0">
                <a:latin typeface="Tahoma" pitchFamily="34" charset="0"/>
                <a:ea typeface="Tahoma" pitchFamily="34" charset="0"/>
                <a:cs typeface="Tahoma" pitchFamily="34" charset="0"/>
              </a:rPr>
              <a:t>A manager is aware of the vision for the organisation and can achieve those goals in a practical way. </a:t>
            </a:r>
          </a:p>
          <a:p>
            <a:pPr>
              <a:lnSpc>
                <a:spcPct val="90000"/>
              </a:lnSpc>
            </a:pPr>
            <a:r>
              <a:rPr lang="en-GB" altLang="en-US" sz="2400" noProof="0" smtClean="0">
                <a:latin typeface="Tahoma" pitchFamily="34" charset="0"/>
                <a:ea typeface="Tahoma" pitchFamily="34" charset="0"/>
                <a:cs typeface="Tahoma" pitchFamily="34" charset="0"/>
              </a:rPr>
              <a:t>A good manager is one that has both leadership ability and managerial skills. </a:t>
            </a:r>
          </a:p>
          <a:p>
            <a:pPr>
              <a:lnSpc>
                <a:spcPct val="90000"/>
              </a:lnSpc>
            </a:pPr>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763688" y="548680"/>
            <a:ext cx="5638800" cy="5207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43011" name="Rectangle 3"/>
          <p:cNvSpPr>
            <a:spLocks noGrp="1" noChangeArrowheads="1"/>
          </p:cNvSpPr>
          <p:nvPr>
            <p:ph type="body" idx="4294967295"/>
          </p:nvPr>
        </p:nvSpPr>
        <p:spPr>
          <a:xfrm>
            <a:off x="1346200" y="1485900"/>
            <a:ext cx="6629400" cy="4343400"/>
          </a:xfrm>
          <a:prstGeom prst="rect">
            <a:avLst/>
          </a:prstGeom>
        </p:spPr>
        <p:txBody>
          <a:bodyPr/>
          <a:lstStyle/>
          <a:p>
            <a:pPr>
              <a:lnSpc>
                <a:spcPct val="90000"/>
              </a:lnSpc>
            </a:pPr>
            <a:r>
              <a:rPr lang="en-GB" altLang="en-US" sz="2400" i="1" noProof="0" dirty="0" smtClean="0">
                <a:latin typeface="Tahoma" pitchFamily="34" charset="0"/>
                <a:ea typeface="Tahoma" pitchFamily="34" charset="0"/>
                <a:cs typeface="Tahoma" pitchFamily="34" charset="0"/>
              </a:rPr>
              <a:t> 8.2.3 Ensure that the courts are suitable for play by confirming that the following</a:t>
            </a:r>
            <a:r>
              <a:rPr lang="en-GB" altLang="en-US" sz="2400" noProof="0" dirty="0" smtClean="0">
                <a:latin typeface="Tahoma" pitchFamily="34" charset="0"/>
                <a:ea typeface="Tahoma" pitchFamily="34" charset="0"/>
                <a:cs typeface="Tahoma" pitchFamily="34" charset="0"/>
              </a:rPr>
              <a:t> </a:t>
            </a:r>
            <a:r>
              <a:rPr lang="en-GB" altLang="en-US" sz="2400" i="1" noProof="0" dirty="0" smtClean="0">
                <a:latin typeface="Tahoma" pitchFamily="34" charset="0"/>
                <a:ea typeface="Tahoma" pitchFamily="34" charset="0"/>
                <a:cs typeface="Tahoma" pitchFamily="34" charset="0"/>
              </a:rPr>
              <a:t>items have been checked:</a:t>
            </a:r>
            <a:r>
              <a:rPr lang="en-GB" altLang="en-US" noProof="0" dirty="0" smtClean="0">
                <a:latin typeface="Tahoma" pitchFamily="34" charset="0"/>
                <a:ea typeface="Tahoma" pitchFamily="34" charset="0"/>
                <a:cs typeface="Tahoma" pitchFamily="34" charset="0"/>
              </a:rPr>
              <a:t> </a:t>
            </a:r>
          </a:p>
          <a:p>
            <a:pPr>
              <a:lnSpc>
                <a:spcPct val="90000"/>
              </a:lnSpc>
              <a:buFontTx/>
              <a:buNone/>
            </a:pPr>
            <a:endParaRPr lang="en-GB" altLang="en-US" noProof="0" dirty="0" smtClean="0">
              <a:latin typeface="Tahoma" pitchFamily="34" charset="0"/>
              <a:ea typeface="Tahoma" pitchFamily="34" charset="0"/>
              <a:cs typeface="Tahoma" pitchFamily="34" charset="0"/>
            </a:endParaRPr>
          </a:p>
          <a:p>
            <a:pPr>
              <a:lnSpc>
                <a:spcPct val="90000"/>
              </a:lnSpc>
            </a:pPr>
            <a:r>
              <a:rPr lang="en-GB" altLang="en-US" sz="2400" noProof="0" dirty="0" smtClean="0">
                <a:latin typeface="Tahoma" pitchFamily="34" charset="0"/>
                <a:ea typeface="Tahoma" pitchFamily="34" charset="0"/>
                <a:cs typeface="Tahoma" pitchFamily="34" charset="0"/>
              </a:rPr>
              <a:t> 	Floors</a:t>
            </a:r>
          </a:p>
          <a:p>
            <a:pPr>
              <a:lnSpc>
                <a:spcPct val="90000"/>
              </a:lnSpc>
            </a:pPr>
            <a:r>
              <a:rPr lang="en-GB" altLang="en-US" sz="2400" noProof="0" dirty="0" smtClean="0">
                <a:latin typeface="Tahoma" pitchFamily="34" charset="0"/>
                <a:ea typeface="Tahoma" pitchFamily="34" charset="0"/>
                <a:cs typeface="Tahoma" pitchFamily="34" charset="0"/>
              </a:rPr>
              <a:t> 	Walls</a:t>
            </a:r>
          </a:p>
          <a:p>
            <a:pPr>
              <a:lnSpc>
                <a:spcPct val="90000"/>
              </a:lnSpc>
            </a:pPr>
            <a:r>
              <a:rPr lang="en-GB" altLang="en-US" sz="2400" noProof="0" dirty="0" smtClean="0">
                <a:latin typeface="Tahoma" pitchFamily="34" charset="0"/>
                <a:ea typeface="Tahoma" pitchFamily="34" charset="0"/>
                <a:cs typeface="Tahoma" pitchFamily="34" charset="0"/>
              </a:rPr>
              <a:t> 	Ceilings</a:t>
            </a:r>
          </a:p>
          <a:p>
            <a:pPr>
              <a:lnSpc>
                <a:spcPct val="90000"/>
              </a:lnSpc>
            </a:pPr>
            <a:r>
              <a:rPr lang="en-GB" altLang="en-US" sz="2400" noProof="0" dirty="0" smtClean="0">
                <a:latin typeface="Tahoma" pitchFamily="34" charset="0"/>
                <a:ea typeface="Tahoma" pitchFamily="34" charset="0"/>
                <a:cs typeface="Tahoma" pitchFamily="34" charset="0"/>
              </a:rPr>
              <a:t> 	Lighting</a:t>
            </a:r>
          </a:p>
          <a:p>
            <a:pPr>
              <a:lnSpc>
                <a:spcPct val="90000"/>
              </a:lnSpc>
            </a:pPr>
            <a:r>
              <a:rPr lang="en-GB" altLang="en-US" sz="2400" noProof="0" dirty="0" smtClean="0">
                <a:latin typeface="Tahoma" pitchFamily="34" charset="0"/>
                <a:ea typeface="Tahoma" pitchFamily="34" charset="0"/>
                <a:cs typeface="Tahoma" pitchFamily="34" charset="0"/>
              </a:rPr>
              <a:t> 	Doors</a:t>
            </a:r>
          </a:p>
          <a:p>
            <a:pPr>
              <a:lnSpc>
                <a:spcPct val="90000"/>
              </a:lnSpc>
            </a:pPr>
            <a:r>
              <a:rPr lang="en-GB" altLang="en-US" sz="2400" noProof="0" dirty="0" smtClean="0">
                <a:latin typeface="Tahoma" pitchFamily="34" charset="0"/>
                <a:ea typeface="Tahoma" pitchFamily="34" charset="0"/>
                <a:cs typeface="Tahoma" pitchFamily="34" charset="0"/>
              </a:rPr>
              <a:t> 	Markings</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907704" y="548680"/>
            <a:ext cx="5638800" cy="5588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44035" name="Rectangle 3"/>
          <p:cNvSpPr>
            <a:spLocks noGrp="1" noChangeArrowheads="1"/>
          </p:cNvSpPr>
          <p:nvPr>
            <p:ph type="body" idx="4294967295"/>
          </p:nvPr>
        </p:nvSpPr>
        <p:spPr>
          <a:xfrm>
            <a:off x="1422400" y="1371600"/>
            <a:ext cx="6629400" cy="4343400"/>
          </a:xfrm>
          <a:prstGeom prst="rect">
            <a:avLst/>
          </a:prstGeom>
        </p:spPr>
        <p:txBody>
          <a:bodyPr/>
          <a:lstStyle/>
          <a:p>
            <a:pPr>
              <a:buFontTx/>
              <a:buNone/>
            </a:pPr>
            <a:endParaRPr lang="en-GB" altLang="en-US" sz="2400" noProof="0" dirty="0" smtClean="0">
              <a:latin typeface="Tahoma" pitchFamily="34" charset="0"/>
              <a:ea typeface="Tahoma" pitchFamily="34" charset="0"/>
              <a:cs typeface="Tahoma" pitchFamily="34" charset="0"/>
            </a:endParaRPr>
          </a:p>
          <a:p>
            <a:r>
              <a:rPr lang="en-GB" altLang="en-US" sz="2400" noProof="0" dirty="0" smtClean="0">
                <a:latin typeface="Tahoma" pitchFamily="34" charset="0"/>
                <a:ea typeface="Tahoma" pitchFamily="34" charset="0"/>
                <a:cs typeface="Tahoma" pitchFamily="34" charset="0"/>
              </a:rPr>
              <a:t>Signage</a:t>
            </a:r>
          </a:p>
          <a:p>
            <a:r>
              <a:rPr lang="en-GB" altLang="en-US" sz="2400" noProof="0" dirty="0" smtClean="0">
                <a:latin typeface="Tahoma" pitchFamily="34" charset="0"/>
                <a:ea typeface="Tahoma" pitchFamily="34" charset="0"/>
                <a:cs typeface="Tahoma" pitchFamily="34" charset="0"/>
              </a:rPr>
              <a:t>Nicks</a:t>
            </a:r>
          </a:p>
          <a:p>
            <a:r>
              <a:rPr lang="en-GB" altLang="en-US" sz="2400" noProof="0" dirty="0" smtClean="0">
                <a:latin typeface="Tahoma" pitchFamily="34" charset="0"/>
                <a:ea typeface="Tahoma" pitchFamily="34" charset="0"/>
                <a:cs typeface="Tahoma" pitchFamily="34" charset="0"/>
              </a:rPr>
              <a:t>Board &amp; Tin</a:t>
            </a:r>
          </a:p>
          <a:p>
            <a:r>
              <a:rPr lang="en-GB" altLang="en-US" sz="2400" noProof="0" dirty="0" smtClean="0">
                <a:latin typeface="Tahoma" pitchFamily="34" charset="0"/>
                <a:ea typeface="Tahoma" pitchFamily="34" charset="0"/>
                <a:cs typeface="Tahoma" pitchFamily="34" charset="0"/>
              </a:rPr>
              <a:t>Seating for officials (N.B. 3 Referees + Assessor)</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979712" y="404664"/>
            <a:ext cx="5638800" cy="5334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45059" name="Rectangle 3"/>
          <p:cNvSpPr>
            <a:spLocks noGrp="1" noChangeArrowheads="1"/>
          </p:cNvSpPr>
          <p:nvPr>
            <p:ph type="body" idx="4294967295"/>
          </p:nvPr>
        </p:nvSpPr>
        <p:spPr>
          <a:xfrm>
            <a:off x="711200" y="1460500"/>
            <a:ext cx="7772400" cy="4343400"/>
          </a:xfrm>
          <a:prstGeom prst="rect">
            <a:avLst/>
          </a:prstGeom>
        </p:spPr>
        <p:txBody>
          <a:bodyPr/>
          <a:lstStyle/>
          <a:p>
            <a:r>
              <a:rPr lang="en-GB" altLang="en-US" sz="2400" i="1" noProof="0" smtClean="0">
                <a:latin typeface="Tahoma" pitchFamily="34" charset="0"/>
                <a:ea typeface="Tahoma" pitchFamily="34" charset="0"/>
                <a:cs typeface="Tahoma" pitchFamily="34" charset="0"/>
              </a:rPr>
              <a:t> 8.2.5 Ensure that players and Referees are notified of the conditions of play, i.e. method of refereeing, method of scoring, height of tin, make of ball, type of wall and floor surface and other items of interest prior to the commencement of the Tournament and/or qualifying competition. (For World Team Championships, the make of ball to be used must be notified to competing countries six months prior to the Championships). It is usually the role of the Tournament Director to communicate with the competitors, but the TR should ensure that this happens.</a:t>
            </a:r>
            <a:r>
              <a:rPr lang="en-GB" altLang="en-US" sz="2400" noProof="0" smtClean="0">
                <a:latin typeface="Tahoma" pitchFamily="34" charset="0"/>
                <a:ea typeface="Tahoma" pitchFamily="34" charset="0"/>
                <a:cs typeface="Tahoma" pitchFamily="34" charset="0"/>
              </a:rPr>
              <a:t> </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1763688" y="620688"/>
            <a:ext cx="5638800" cy="5334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46083" name="Rectangle 3"/>
          <p:cNvSpPr>
            <a:spLocks noGrp="1" noChangeArrowheads="1"/>
          </p:cNvSpPr>
          <p:nvPr>
            <p:ph type="body" idx="4294967295"/>
          </p:nvPr>
        </p:nvSpPr>
        <p:spPr>
          <a:xfrm>
            <a:off x="723900" y="1844824"/>
            <a:ext cx="7645400" cy="3920976"/>
          </a:xfrm>
          <a:prstGeom prst="rect">
            <a:avLst/>
          </a:prstGeom>
        </p:spPr>
        <p:txBody>
          <a:bodyPr/>
          <a:lstStyle/>
          <a:p>
            <a:r>
              <a:rPr lang="en-GB" altLang="en-US" sz="2400" i="1" noProof="0" dirty="0" smtClean="0">
                <a:latin typeface="Tahoma" pitchFamily="34" charset="0"/>
                <a:ea typeface="Tahoma" pitchFamily="34" charset="0"/>
                <a:cs typeface="Tahoma" pitchFamily="34" charset="0"/>
              </a:rPr>
              <a:t> 8.2.6 Check that an adequate number of WSF approved balls, designated for the Tournament, are available for both practice and match play. The Tournament Director is responsible for the provision of a sufficient number of balls, and will usually hand these to the TR at the commencement of the event.</a:t>
            </a:r>
            <a:endParaRPr lang="en-GB" altLang="en-US" sz="2400" noProof="0" dirty="0" smtClean="0">
              <a:latin typeface="Tahoma" pitchFamily="34" charset="0"/>
              <a:ea typeface="Tahoma" pitchFamily="34" charset="0"/>
              <a:cs typeface="Tahoma" pitchFamily="34" charset="0"/>
            </a:endParaRPr>
          </a:p>
          <a:p>
            <a:r>
              <a:rPr lang="en-GB" altLang="en-US" sz="2400" i="1" noProof="0" dirty="0" smtClean="0">
                <a:latin typeface="Tahoma" pitchFamily="34" charset="0"/>
                <a:ea typeface="Tahoma" pitchFamily="34" charset="0"/>
                <a:cs typeface="Tahoma" pitchFamily="34" charset="0"/>
              </a:rPr>
              <a:t> 8.2.7 Ensure that an adequate supply of Referee supplies is available for the tournament. This shall include score sheets, clipboards, pens and/or pencils,</a:t>
            </a:r>
            <a:r>
              <a:rPr lang="en-GB" altLang="en-US" sz="2400" noProof="0" dirty="0" smtClean="0">
                <a:latin typeface="Tahoma" pitchFamily="34" charset="0"/>
                <a:ea typeface="Tahoma" pitchFamily="34" charset="0"/>
                <a:cs typeface="Tahoma" pitchFamily="34" charset="0"/>
              </a:rPr>
              <a:t> </a:t>
            </a:r>
            <a:r>
              <a:rPr lang="en-GB" altLang="en-US" sz="2400" i="1" noProof="0" dirty="0" smtClean="0">
                <a:latin typeface="Tahoma" pitchFamily="34" charset="0"/>
                <a:ea typeface="Tahoma" pitchFamily="34" charset="0"/>
                <a:cs typeface="Tahoma" pitchFamily="34" charset="0"/>
              </a:rPr>
              <a:t>and microphones, if necessary.</a:t>
            </a:r>
            <a:r>
              <a:rPr lang="en-GB" altLang="en-US" sz="2400" noProof="0" dirty="0" smtClean="0">
                <a:latin typeface="Tahoma" pitchFamily="34" charset="0"/>
                <a:ea typeface="Tahoma" pitchFamily="34" charset="0"/>
                <a:cs typeface="Tahoma" pitchFamily="34" charset="0"/>
              </a:rPr>
              <a:t> </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835696" y="620688"/>
            <a:ext cx="5638800" cy="5207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47107" name="Rectangle 3"/>
          <p:cNvSpPr>
            <a:spLocks noGrp="1" noChangeArrowheads="1"/>
          </p:cNvSpPr>
          <p:nvPr>
            <p:ph type="body" idx="4294967295"/>
          </p:nvPr>
        </p:nvSpPr>
        <p:spPr>
          <a:xfrm>
            <a:off x="1358900" y="1765300"/>
            <a:ext cx="6629400" cy="4343400"/>
          </a:xfrm>
          <a:prstGeom prst="rect">
            <a:avLst/>
          </a:prstGeom>
        </p:spPr>
        <p:txBody>
          <a:bodyPr/>
          <a:lstStyle/>
          <a:p>
            <a:endParaRPr lang="en-GB" altLang="en-US" sz="2400" i="1"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8.2.8 If necessary, brief the players before the start of the Tournament either</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verbally (preferred) or in writing.</a:t>
            </a:r>
            <a:r>
              <a:rPr lang="en-GB" altLang="en-US" noProof="0" smtClean="0">
                <a:latin typeface="Tahoma" pitchFamily="34" charset="0"/>
                <a:ea typeface="Tahoma" pitchFamily="34" charset="0"/>
                <a:cs typeface="Tahoma" pitchFamily="34" charset="0"/>
              </a:rPr>
              <a:t> </a:t>
            </a:r>
          </a:p>
          <a:p>
            <a:pPr>
              <a:buFontTx/>
              <a:buNone/>
            </a:pPr>
            <a:endParaRPr lang="en-GB" altLang="en-US" noProof="0" smtClean="0">
              <a:latin typeface="Tahoma" pitchFamily="34" charset="0"/>
              <a:ea typeface="Tahoma" pitchFamily="34" charset="0"/>
              <a:cs typeface="Tahoma" pitchFamily="34" charset="0"/>
            </a:endParaRPr>
          </a:p>
          <a:p>
            <a:r>
              <a:rPr lang="en-GB" altLang="en-US" sz="2000" noProof="0" smtClean="0">
                <a:latin typeface="Tahoma" pitchFamily="34" charset="0"/>
                <a:ea typeface="Tahoma" pitchFamily="34" charset="0"/>
                <a:cs typeface="Tahoma" pitchFamily="34" charset="0"/>
              </a:rPr>
              <a:t> </a:t>
            </a:r>
            <a:r>
              <a:rPr lang="en-GB" altLang="en-US" sz="2400" noProof="0" smtClean="0">
                <a:latin typeface="Tahoma" pitchFamily="34" charset="0"/>
                <a:ea typeface="Tahoma" pitchFamily="34" charset="0"/>
                <a:cs typeface="Tahoma" pitchFamily="34" charset="0"/>
              </a:rPr>
              <a:t>Attend Managers’ Meetings</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1763688" y="620688"/>
            <a:ext cx="5638800" cy="5207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48131" name="Rectangle 3"/>
          <p:cNvSpPr>
            <a:spLocks noGrp="1" noChangeArrowheads="1"/>
          </p:cNvSpPr>
          <p:nvPr>
            <p:ph type="body" idx="4294967295"/>
          </p:nvPr>
        </p:nvSpPr>
        <p:spPr>
          <a:xfrm>
            <a:off x="850900" y="1916832"/>
            <a:ext cx="7658100" cy="3734668"/>
          </a:xfrm>
          <a:prstGeom prst="rect">
            <a:avLst/>
          </a:prstGeom>
        </p:spPr>
        <p:txBody>
          <a:bodyPr/>
          <a:lstStyle/>
          <a:p>
            <a:r>
              <a:rPr lang="en-GB" altLang="en-US" sz="2400" i="1" noProof="0" smtClean="0">
                <a:latin typeface="Tahoma" pitchFamily="34" charset="0"/>
                <a:ea typeface="Tahoma" pitchFamily="34" charset="0"/>
                <a:cs typeface="Tahoma" pitchFamily="34" charset="0"/>
              </a:rPr>
              <a:t> 8.2.9 Liaise with the Tournament Director before the tournament to ensure that all of the following items have been arranged and decided: a Referees’ room, for use both as a meeting room and as an area to relax between assignments; the uniform to be worn by the Referees, provided either by the event or by the Referees themselves; any accommodation, meal allowances, match admission, and social tickets for the Referees.</a:t>
            </a:r>
            <a:r>
              <a:rPr lang="en-GB" altLang="en-US" sz="2400" noProof="0" smtClean="0">
                <a:latin typeface="Tahoma" pitchFamily="34" charset="0"/>
                <a:ea typeface="Tahoma" pitchFamily="34" charset="0"/>
                <a:cs typeface="Tahoma" pitchFamily="34" charset="0"/>
              </a:rPr>
              <a:t> </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1907704" y="620688"/>
            <a:ext cx="5638800" cy="4572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49155" name="Rectangle 3"/>
          <p:cNvSpPr>
            <a:spLocks noGrp="1" noChangeArrowheads="1"/>
          </p:cNvSpPr>
          <p:nvPr>
            <p:ph type="body" idx="4294967295"/>
          </p:nvPr>
        </p:nvSpPr>
        <p:spPr>
          <a:xfrm>
            <a:off x="1397000" y="1358900"/>
            <a:ext cx="6629400" cy="4343400"/>
          </a:xfrm>
          <a:prstGeom prst="rect">
            <a:avLst/>
          </a:prstGeom>
        </p:spPr>
        <p:txBody>
          <a:bodyPr/>
          <a:lstStyle/>
          <a:p>
            <a:pPr>
              <a:buFontTx/>
              <a:buNone/>
            </a:pPr>
            <a:endParaRPr lang="en-GB" altLang="en-US" noProof="0" smtClean="0">
              <a:latin typeface="Tahoma" pitchFamily="34" charset="0"/>
              <a:ea typeface="Tahoma" pitchFamily="34" charset="0"/>
              <a:cs typeface="Tahoma" pitchFamily="34" charset="0"/>
            </a:endParaRPr>
          </a:p>
          <a:p>
            <a:endParaRPr lang="en-GB" altLang="en-US"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 8.3 During the Tournament:</a:t>
            </a:r>
            <a:endParaRPr lang="en-GB" altLang="en-US" sz="2400" noProof="0" smtClean="0">
              <a:latin typeface="Tahoma" pitchFamily="34" charset="0"/>
              <a:ea typeface="Tahoma" pitchFamily="34" charset="0"/>
              <a:cs typeface="Tahoma" pitchFamily="34" charset="0"/>
            </a:endParaRPr>
          </a:p>
          <a:p>
            <a:pPr>
              <a:buFontTx/>
              <a:buNone/>
            </a:pPr>
            <a:endParaRPr lang="en-GB" altLang="en-US" sz="2400"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 8.3.1 Provide a sign-in sheet in the TR’s office for all officials.</a:t>
            </a:r>
            <a:r>
              <a:rPr lang="en-GB" altLang="en-US" sz="2400" noProof="0" smtClean="0">
                <a:latin typeface="Tahoma" pitchFamily="34" charset="0"/>
                <a:ea typeface="Tahoma" pitchFamily="34" charset="0"/>
                <a:cs typeface="Tahoma" pitchFamily="34" charset="0"/>
              </a:rPr>
              <a:t>  [Or take attendance each day.]</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979712" y="548680"/>
            <a:ext cx="5638800" cy="4953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50179" name="Rectangle 3"/>
          <p:cNvSpPr>
            <a:spLocks noGrp="1" noChangeArrowheads="1"/>
          </p:cNvSpPr>
          <p:nvPr>
            <p:ph type="body" idx="4294967295"/>
          </p:nvPr>
        </p:nvSpPr>
        <p:spPr>
          <a:xfrm>
            <a:off x="647700" y="1371600"/>
            <a:ext cx="7810500" cy="4343400"/>
          </a:xfrm>
          <a:prstGeom prst="rect">
            <a:avLst/>
          </a:prstGeom>
        </p:spPr>
        <p:txBody>
          <a:bodyPr/>
          <a:lstStyle/>
          <a:p>
            <a:r>
              <a:rPr lang="en-GB" altLang="en-US" sz="2400" i="1" noProof="0" smtClean="0">
                <a:latin typeface="Tahoma" pitchFamily="34" charset="0"/>
                <a:ea typeface="Tahoma" pitchFamily="34" charset="0"/>
                <a:cs typeface="Tahoma" pitchFamily="34" charset="0"/>
              </a:rPr>
              <a:t> 8.3.2 Designate in a highly visible place in a general players’ area an official Bulletin</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Board and notify all players of its designation and location. The daily order of</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play together with a list of the appointed officials should be posted on the</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Official Bulletin Board as soon as issued and at least 60 minutes before the</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start of the first matches. It is the responsibility of all players to ascertain their</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schedules from the TR for each day’s play. However, the TR should also use all available means to notify all players of their schedule. Start times for all matches should be notified on the Official Draw Sheet.</a:t>
            </a:r>
            <a:r>
              <a:rPr lang="en-GB" altLang="en-US" sz="2400" noProof="0" smtClean="0">
                <a:latin typeface="Tahoma" pitchFamily="34" charset="0"/>
                <a:ea typeface="Tahoma" pitchFamily="34" charset="0"/>
                <a:cs typeface="Tahoma" pitchFamily="34" charset="0"/>
              </a:rPr>
              <a:t> </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2195736" y="764704"/>
            <a:ext cx="5638800" cy="5080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51203" name="Rectangle 3"/>
          <p:cNvSpPr>
            <a:spLocks noGrp="1" noChangeArrowheads="1"/>
          </p:cNvSpPr>
          <p:nvPr>
            <p:ph type="body" idx="4294967295"/>
          </p:nvPr>
        </p:nvSpPr>
        <p:spPr>
          <a:xfrm>
            <a:off x="1358900" y="1765300"/>
            <a:ext cx="6629400" cy="4343400"/>
          </a:xfrm>
          <a:prstGeom prst="rect">
            <a:avLst/>
          </a:prstGeom>
        </p:spPr>
        <p:txBody>
          <a:bodyPr/>
          <a:lstStyle/>
          <a:p>
            <a:pPr>
              <a:buFontTx/>
              <a:buNone/>
            </a:pPr>
            <a:endParaRPr lang="en-GB" altLang="en-US"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 8.3.3 Display on the Official Bulletin Board a copy of the current WSF Rules and</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Guidelines and the clothing regulations for the Championship, including logo</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specifications.</a:t>
            </a:r>
            <a:r>
              <a:rPr lang="en-GB" altLang="en-US" sz="2400" noProof="0" smtClean="0">
                <a:latin typeface="Tahoma" pitchFamily="34" charset="0"/>
                <a:ea typeface="Tahoma" pitchFamily="34" charset="0"/>
                <a:cs typeface="Tahoma" pitchFamily="34" charset="0"/>
              </a:rPr>
              <a:t> </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2051720" y="620688"/>
            <a:ext cx="5638800" cy="5461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52227" name="Rectangle 3"/>
          <p:cNvSpPr>
            <a:spLocks noGrp="1" noChangeArrowheads="1"/>
          </p:cNvSpPr>
          <p:nvPr>
            <p:ph type="body" idx="4294967295"/>
          </p:nvPr>
        </p:nvSpPr>
        <p:spPr>
          <a:xfrm>
            <a:off x="1295400" y="1270000"/>
            <a:ext cx="6629400" cy="4343400"/>
          </a:xfrm>
          <a:prstGeom prst="rect">
            <a:avLst/>
          </a:prstGeom>
        </p:spPr>
        <p:txBody>
          <a:bodyPr/>
          <a:lstStyle/>
          <a:p>
            <a:pPr>
              <a:buFontTx/>
              <a:buNone/>
            </a:pPr>
            <a:endParaRPr lang="en-GB" altLang="en-US" noProof="0" dirty="0" smtClean="0">
              <a:latin typeface="Tahoma" pitchFamily="34" charset="0"/>
              <a:ea typeface="Tahoma" pitchFamily="34" charset="0"/>
              <a:cs typeface="Tahoma" pitchFamily="34" charset="0"/>
            </a:endParaRPr>
          </a:p>
          <a:p>
            <a:r>
              <a:rPr lang="en-GB" altLang="en-US" sz="2400" i="1" noProof="0" dirty="0" smtClean="0">
                <a:latin typeface="Tahoma" pitchFamily="34" charset="0"/>
                <a:ea typeface="Tahoma" pitchFamily="34" charset="0"/>
                <a:cs typeface="Tahoma" pitchFamily="34" charset="0"/>
              </a:rPr>
              <a:t> 8.3.4 Ensure that a visible timepiece has been designated as the Official Clock of</a:t>
            </a:r>
            <a:r>
              <a:rPr lang="en-GB" altLang="en-US" sz="2400" noProof="0" dirty="0" smtClean="0">
                <a:latin typeface="Tahoma" pitchFamily="34" charset="0"/>
                <a:ea typeface="Tahoma" pitchFamily="34" charset="0"/>
                <a:cs typeface="Tahoma" pitchFamily="34" charset="0"/>
              </a:rPr>
              <a:t> </a:t>
            </a:r>
            <a:r>
              <a:rPr lang="en-GB" altLang="en-US" sz="2400" i="1" noProof="0" dirty="0" smtClean="0">
                <a:latin typeface="Tahoma" pitchFamily="34" charset="0"/>
                <a:ea typeface="Tahoma" pitchFamily="34" charset="0"/>
                <a:cs typeface="Tahoma" pitchFamily="34" charset="0"/>
              </a:rPr>
              <a:t>the Tournament and notify all players and officials of its location.</a:t>
            </a:r>
            <a:r>
              <a:rPr lang="en-GB" altLang="en-US" noProof="0" dirty="0" smtClean="0">
                <a:latin typeface="Tahoma" pitchFamily="34" charset="0"/>
                <a:ea typeface="Tahoma" pitchFamily="34" charset="0"/>
                <a:cs typeface="Tahoma" pitchFamily="34" charset="0"/>
              </a:rPr>
              <a:t> </a:t>
            </a:r>
          </a:p>
          <a:p>
            <a:r>
              <a:rPr lang="en-GB" altLang="en-US" sz="2400" noProof="0" dirty="0" smtClean="0">
                <a:latin typeface="Tahoma" pitchFamily="34" charset="0"/>
                <a:ea typeface="Tahoma" pitchFamily="34" charset="0"/>
                <a:cs typeface="Tahoma" pitchFamily="34" charset="0"/>
              </a:rPr>
              <a:t> Inform managers at Managers’ Meeting</a:t>
            </a:r>
          </a:p>
          <a:p>
            <a:r>
              <a:rPr lang="en-GB" altLang="en-US" sz="2400" noProof="0" dirty="0" smtClean="0">
                <a:latin typeface="Tahoma" pitchFamily="34" charset="0"/>
                <a:ea typeface="Tahoma" pitchFamily="34" charset="0"/>
                <a:cs typeface="Tahoma" pitchFamily="34" charset="0"/>
              </a:rPr>
              <a:t> Inform referees what to do if player late</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051720" y="254000"/>
            <a:ext cx="3828380" cy="654720"/>
          </a:xfrm>
        </p:spPr>
        <p:txBody>
          <a:bodyPr/>
          <a:lstStyle/>
          <a:p>
            <a:r>
              <a:rPr lang="en-GB" altLang="en-US" sz="3600" noProof="0" dirty="0" smtClean="0">
                <a:latin typeface="Tahoma" pitchFamily="34" charset="0"/>
                <a:ea typeface="Tahoma" pitchFamily="34" charset="0"/>
                <a:cs typeface="Tahoma" pitchFamily="34" charset="0"/>
              </a:rPr>
              <a:t>Leadership</a:t>
            </a:r>
            <a:endParaRPr lang="en-GB" altLang="en-US" sz="3600" noProof="0" dirty="0" smtClean="0">
              <a:latin typeface="Tahoma" pitchFamily="34" charset="0"/>
              <a:ea typeface="Tahoma" pitchFamily="34" charset="0"/>
              <a:cs typeface="Tahoma" pitchFamily="34" charset="0"/>
            </a:endParaRPr>
          </a:p>
        </p:txBody>
      </p:sp>
      <p:sp>
        <p:nvSpPr>
          <p:cNvPr id="7171" name="Rectangle 3"/>
          <p:cNvSpPr>
            <a:spLocks noGrp="1" noChangeArrowheads="1"/>
          </p:cNvSpPr>
          <p:nvPr>
            <p:ph type="body" idx="4294967295"/>
          </p:nvPr>
        </p:nvSpPr>
        <p:spPr>
          <a:xfrm>
            <a:off x="1358900" y="1765300"/>
            <a:ext cx="6629400" cy="4343400"/>
          </a:xfrm>
          <a:prstGeom prst="rect">
            <a:avLst/>
          </a:prstGeom>
        </p:spPr>
        <p:txBody>
          <a:bodyPr/>
          <a:lstStyle/>
          <a:p>
            <a:pPr>
              <a:lnSpc>
                <a:spcPct val="90000"/>
              </a:lnSpc>
            </a:pPr>
            <a:r>
              <a:rPr lang="en-GB" altLang="en-US" sz="1800" noProof="0" dirty="0" smtClean="0">
                <a:latin typeface="Tahoma" pitchFamily="34" charset="0"/>
                <a:ea typeface="Tahoma" pitchFamily="34" charset="0"/>
                <a:cs typeface="Tahoma" pitchFamily="34" charset="0"/>
              </a:rPr>
              <a:t>“The art of motivating a group of people to act towards achieving a common goal.”</a:t>
            </a:r>
          </a:p>
          <a:p>
            <a:pPr>
              <a:lnSpc>
                <a:spcPct val="90000"/>
              </a:lnSpc>
            </a:pPr>
            <a:r>
              <a:rPr lang="en-GB" altLang="en-US" sz="1800" noProof="0" dirty="0" smtClean="0">
                <a:latin typeface="Tahoma" pitchFamily="34" charset="0"/>
                <a:ea typeface="Tahoma" pitchFamily="34" charset="0"/>
                <a:cs typeface="Tahoma" pitchFamily="34" charset="0"/>
              </a:rPr>
              <a:t>Leader: “The person in the group who possesses the personality and skills that make the team want to follow his or her direction.”</a:t>
            </a:r>
          </a:p>
          <a:p>
            <a:pPr>
              <a:lnSpc>
                <a:spcPct val="90000"/>
              </a:lnSpc>
            </a:pPr>
            <a:r>
              <a:rPr lang="en-GB" altLang="en-US" sz="1800" noProof="0" dirty="0" smtClean="0">
                <a:latin typeface="Tahoma" pitchFamily="34" charset="0"/>
                <a:ea typeface="Tahoma" pitchFamily="34" charset="0"/>
                <a:cs typeface="Tahoma" pitchFamily="34" charset="0"/>
              </a:rPr>
              <a:t>The Captain of a Team</a:t>
            </a:r>
          </a:p>
          <a:p>
            <a:pPr lvl="1">
              <a:lnSpc>
                <a:spcPct val="90000"/>
              </a:lnSpc>
            </a:pPr>
            <a:r>
              <a:rPr lang="en-GB" altLang="en-US" sz="1800" noProof="0" dirty="0" smtClean="0">
                <a:latin typeface="Tahoma" pitchFamily="34" charset="0"/>
                <a:ea typeface="Tahoma" pitchFamily="34" charset="0"/>
                <a:cs typeface="Tahoma" pitchFamily="34" charset="0"/>
              </a:rPr>
              <a:t>Qualities needed: enthusiasm, inspiration, communication</a:t>
            </a:r>
          </a:p>
          <a:p>
            <a:pPr>
              <a:lnSpc>
                <a:spcPct val="90000"/>
              </a:lnSpc>
            </a:pPr>
            <a:r>
              <a:rPr lang="en-GB" altLang="en-US" sz="1800" noProof="0" dirty="0" smtClean="0">
                <a:latin typeface="Tahoma" pitchFamily="34" charset="0"/>
                <a:ea typeface="Tahoma" pitchFamily="34" charset="0"/>
                <a:cs typeface="Tahoma" pitchFamily="34" charset="0"/>
              </a:rPr>
              <a:t>The Captain of a Refereeing Team</a:t>
            </a:r>
          </a:p>
          <a:p>
            <a:pPr lvl="1">
              <a:lnSpc>
                <a:spcPct val="90000"/>
              </a:lnSpc>
            </a:pPr>
            <a:r>
              <a:rPr lang="en-GB" altLang="en-US" sz="1800" noProof="0" dirty="0" smtClean="0">
                <a:latin typeface="Tahoma" pitchFamily="34" charset="0"/>
                <a:ea typeface="Tahoma" pitchFamily="34" charset="0"/>
                <a:cs typeface="Tahoma" pitchFamily="34" charset="0"/>
              </a:rPr>
              <a:t>Qualities needed: enthusiasm, inspiration, communication</a:t>
            </a:r>
            <a:endParaRPr lang="en-GB" altLang="en-US" sz="18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835696" y="692696"/>
            <a:ext cx="5638800" cy="5334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53251" name="Rectangle 3"/>
          <p:cNvSpPr>
            <a:spLocks noGrp="1" noChangeArrowheads="1"/>
          </p:cNvSpPr>
          <p:nvPr>
            <p:ph type="body" idx="4294967295"/>
          </p:nvPr>
        </p:nvSpPr>
        <p:spPr>
          <a:xfrm>
            <a:off x="1358900" y="1765300"/>
            <a:ext cx="6629400" cy="4343400"/>
          </a:xfrm>
          <a:prstGeom prst="rect">
            <a:avLst/>
          </a:prstGeom>
        </p:spPr>
        <p:txBody>
          <a:bodyPr/>
          <a:lstStyle/>
          <a:p>
            <a:r>
              <a:rPr lang="en-GB" altLang="en-US" sz="2400" i="1" noProof="0" dirty="0" smtClean="0">
                <a:latin typeface="Tahoma" pitchFamily="34" charset="0"/>
                <a:ea typeface="Tahoma" pitchFamily="34" charset="0"/>
                <a:cs typeface="Tahoma" pitchFamily="34" charset="0"/>
              </a:rPr>
              <a:t> 8.3.6 In team events, ensure that all officials are aware of the order of play and</a:t>
            </a:r>
            <a:r>
              <a:rPr lang="en-GB" altLang="en-US" sz="2400" noProof="0" dirty="0" smtClean="0">
                <a:latin typeface="Tahoma" pitchFamily="34" charset="0"/>
                <a:ea typeface="Tahoma" pitchFamily="34" charset="0"/>
                <a:cs typeface="Tahoma" pitchFamily="34" charset="0"/>
              </a:rPr>
              <a:t> </a:t>
            </a:r>
            <a:r>
              <a:rPr lang="en-GB" altLang="en-US" sz="2400" i="1" noProof="0" dirty="0" smtClean="0">
                <a:latin typeface="Tahoma" pitchFamily="34" charset="0"/>
                <a:ea typeface="Tahoma" pitchFamily="34" charset="0"/>
                <a:cs typeface="Tahoma" pitchFamily="34" charset="0"/>
              </a:rPr>
              <a:t>check that the correct players are on court.</a:t>
            </a:r>
            <a:r>
              <a:rPr lang="en-GB" altLang="en-US" noProof="0" dirty="0" smtClean="0">
                <a:latin typeface="Tahoma" pitchFamily="34" charset="0"/>
                <a:ea typeface="Tahoma" pitchFamily="34" charset="0"/>
                <a:cs typeface="Tahoma" pitchFamily="34" charset="0"/>
              </a:rPr>
              <a:t> </a:t>
            </a:r>
          </a:p>
          <a:p>
            <a:r>
              <a:rPr lang="en-GB" altLang="en-US" sz="2400" noProof="0" dirty="0" smtClean="0">
                <a:latin typeface="Tahoma" pitchFamily="34" charset="0"/>
                <a:ea typeface="Tahoma" pitchFamily="34" charset="0"/>
                <a:cs typeface="Tahoma" pitchFamily="34" charset="0"/>
              </a:rPr>
              <a:t> Announce order of play each day</a:t>
            </a:r>
          </a:p>
          <a:p>
            <a:r>
              <a:rPr lang="en-GB" altLang="en-US" sz="2400" noProof="0" dirty="0" smtClean="0">
                <a:latin typeface="Tahoma" pitchFamily="34" charset="0"/>
                <a:ea typeface="Tahoma" pitchFamily="34" charset="0"/>
                <a:cs typeface="Tahoma" pitchFamily="34" charset="0"/>
              </a:rPr>
              <a:t> Instruct Court Captains about what to do</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1763688" y="404664"/>
            <a:ext cx="5638800" cy="5588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54275" name="Rectangle 3"/>
          <p:cNvSpPr>
            <a:spLocks noGrp="1" noChangeArrowheads="1"/>
          </p:cNvSpPr>
          <p:nvPr>
            <p:ph type="body" idx="4294967295"/>
          </p:nvPr>
        </p:nvSpPr>
        <p:spPr>
          <a:xfrm>
            <a:off x="1333500" y="1628800"/>
            <a:ext cx="6629400" cy="3997300"/>
          </a:xfrm>
          <a:prstGeom prst="rect">
            <a:avLst/>
          </a:prstGeom>
        </p:spPr>
        <p:txBody>
          <a:bodyPr/>
          <a:lstStyle/>
          <a:p>
            <a:r>
              <a:rPr lang="en-GB" altLang="en-US" sz="2800" i="1" noProof="0" dirty="0" smtClean="0">
                <a:latin typeface="Tahoma" pitchFamily="34" charset="0"/>
                <a:ea typeface="Tahoma" pitchFamily="34" charset="0"/>
                <a:cs typeface="Tahoma" pitchFamily="34" charset="0"/>
              </a:rPr>
              <a:t> </a:t>
            </a:r>
            <a:r>
              <a:rPr lang="en-GB" altLang="en-US" sz="2400" i="1" noProof="0" dirty="0" smtClean="0">
                <a:latin typeface="Tahoma" pitchFamily="34" charset="0"/>
                <a:ea typeface="Tahoma" pitchFamily="34" charset="0"/>
                <a:cs typeface="Tahoma" pitchFamily="34" charset="0"/>
              </a:rPr>
              <a:t>8.3.7 Ensure that each court is equipped as follows:</a:t>
            </a:r>
            <a:endParaRPr lang="en-GB" altLang="en-US" sz="2400" noProof="0" dirty="0" smtClean="0">
              <a:latin typeface="Tahoma" pitchFamily="34" charset="0"/>
              <a:ea typeface="Tahoma" pitchFamily="34" charset="0"/>
              <a:cs typeface="Tahoma" pitchFamily="34" charset="0"/>
            </a:endParaRPr>
          </a:p>
          <a:p>
            <a:r>
              <a:rPr lang="en-GB" altLang="en-US" sz="2400" i="1" noProof="0" dirty="0" smtClean="0">
                <a:latin typeface="Tahoma" pitchFamily="34" charset="0"/>
                <a:ea typeface="Tahoma" pitchFamily="34" charset="0"/>
                <a:cs typeface="Tahoma" pitchFamily="34" charset="0"/>
              </a:rPr>
              <a:t> 8.3.7.1 Reserved seats for the Match Officials. Each seat shall be equipped with a writing platform or a clipboard. Microphones must have an “on/off”</a:t>
            </a:r>
            <a:r>
              <a:rPr lang="en-GB" altLang="en-US" sz="2400" noProof="0" dirty="0" smtClean="0">
                <a:latin typeface="Tahoma" pitchFamily="34" charset="0"/>
                <a:ea typeface="Tahoma" pitchFamily="34" charset="0"/>
                <a:cs typeface="Tahoma" pitchFamily="34" charset="0"/>
              </a:rPr>
              <a:t> </a:t>
            </a:r>
            <a:r>
              <a:rPr lang="en-GB" altLang="en-US" sz="2400" i="1" noProof="0" dirty="0" smtClean="0">
                <a:latin typeface="Tahoma" pitchFamily="34" charset="0"/>
                <a:ea typeface="Tahoma" pitchFamily="34" charset="0"/>
                <a:cs typeface="Tahoma" pitchFamily="34" charset="0"/>
              </a:rPr>
              <a:t>switch and should not be hand-held.</a:t>
            </a:r>
            <a:endParaRPr lang="en-GB" altLang="en-US" sz="2400" noProof="0" dirty="0" smtClean="0">
              <a:latin typeface="Tahoma" pitchFamily="34" charset="0"/>
              <a:ea typeface="Tahoma" pitchFamily="34" charset="0"/>
              <a:cs typeface="Tahoma" pitchFamily="34" charset="0"/>
            </a:endParaRPr>
          </a:p>
          <a:p>
            <a:r>
              <a:rPr lang="en-GB" altLang="en-US" sz="2400" i="1" noProof="0" dirty="0" smtClean="0">
                <a:latin typeface="Tahoma" pitchFamily="34" charset="0"/>
                <a:ea typeface="Tahoma" pitchFamily="34" charset="0"/>
                <a:cs typeface="Tahoma" pitchFamily="34" charset="0"/>
              </a:rPr>
              <a:t> 8.3.7.5 Provide each Match Referee and Marker with two Score Sheets and</a:t>
            </a:r>
            <a:r>
              <a:rPr lang="en-GB" altLang="en-US" sz="2400" noProof="0" dirty="0" smtClean="0">
                <a:latin typeface="Tahoma" pitchFamily="34" charset="0"/>
                <a:ea typeface="Tahoma" pitchFamily="34" charset="0"/>
                <a:cs typeface="Tahoma" pitchFamily="34" charset="0"/>
              </a:rPr>
              <a:t> </a:t>
            </a:r>
            <a:r>
              <a:rPr lang="en-GB" altLang="en-US" sz="2400" i="1" noProof="0" dirty="0" smtClean="0">
                <a:latin typeface="Tahoma" pitchFamily="34" charset="0"/>
                <a:ea typeface="Tahoma" pitchFamily="34" charset="0"/>
                <a:cs typeface="Tahoma" pitchFamily="34" charset="0"/>
              </a:rPr>
              <a:t>two pens.</a:t>
            </a:r>
            <a:r>
              <a:rPr lang="en-GB" altLang="en-US" sz="2400" noProof="0" dirty="0" smtClean="0">
                <a:latin typeface="Tahoma" pitchFamily="34" charset="0"/>
                <a:ea typeface="Tahoma" pitchFamily="34" charset="0"/>
                <a:cs typeface="Tahoma" pitchFamily="34" charset="0"/>
              </a:rPr>
              <a:t> </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1619672" y="476672"/>
            <a:ext cx="5638800" cy="5080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55299" name="Rectangle 3"/>
          <p:cNvSpPr>
            <a:spLocks noGrp="1" noChangeArrowheads="1"/>
          </p:cNvSpPr>
          <p:nvPr>
            <p:ph type="body" idx="4294967295"/>
          </p:nvPr>
        </p:nvSpPr>
        <p:spPr>
          <a:xfrm>
            <a:off x="800100" y="1844824"/>
            <a:ext cx="7505700" cy="3717776"/>
          </a:xfrm>
          <a:prstGeom prst="rect">
            <a:avLst/>
          </a:prstGeom>
        </p:spPr>
        <p:txBody>
          <a:bodyPr/>
          <a:lstStyle/>
          <a:p>
            <a:pPr>
              <a:lnSpc>
                <a:spcPct val="90000"/>
              </a:lnSpc>
            </a:pPr>
            <a:r>
              <a:rPr lang="en-GB" altLang="en-US" sz="2400" i="1" noProof="0" smtClean="0">
                <a:latin typeface="Tahoma" pitchFamily="34" charset="0"/>
                <a:ea typeface="Tahoma" pitchFamily="34" charset="0"/>
                <a:cs typeface="Tahoma" pitchFamily="34" charset="0"/>
              </a:rPr>
              <a:t> 8.3.7.2 A First Aid kit, located as close to the courts as possible, in case of</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emergency or accidents. </a:t>
            </a:r>
          </a:p>
          <a:p>
            <a:pPr>
              <a:lnSpc>
                <a:spcPct val="90000"/>
              </a:lnSpc>
            </a:pPr>
            <a:r>
              <a:rPr lang="en-GB" altLang="en-US" sz="2400" noProof="0" smtClean="0">
                <a:latin typeface="Tahoma" pitchFamily="34" charset="0"/>
                <a:ea typeface="Tahoma" pitchFamily="34" charset="0"/>
                <a:cs typeface="Tahoma" pitchFamily="34" charset="0"/>
              </a:rPr>
              <a:t> Inform Referees re First Aid kit and medical services.</a:t>
            </a:r>
          </a:p>
          <a:p>
            <a:pPr>
              <a:lnSpc>
                <a:spcPct val="90000"/>
              </a:lnSpc>
            </a:pPr>
            <a:r>
              <a:rPr lang="en-GB" altLang="en-US" sz="2400" i="1" noProof="0" smtClean="0">
                <a:latin typeface="Tahoma" pitchFamily="34" charset="0"/>
                <a:ea typeface="Tahoma" pitchFamily="34" charset="0"/>
                <a:cs typeface="Tahoma" pitchFamily="34" charset="0"/>
              </a:rPr>
              <a:t> 8.3.7.3 Players’ chairs, towels and water supply should be located as close to</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the courts as possible.</a:t>
            </a:r>
            <a:endParaRPr lang="en-GB" altLang="en-US" sz="2400" noProof="0" smtClean="0">
              <a:latin typeface="Tahoma" pitchFamily="34" charset="0"/>
              <a:ea typeface="Tahoma" pitchFamily="34" charset="0"/>
              <a:cs typeface="Tahoma" pitchFamily="34" charset="0"/>
            </a:endParaRPr>
          </a:p>
          <a:p>
            <a:pPr>
              <a:lnSpc>
                <a:spcPct val="90000"/>
              </a:lnSpc>
            </a:pPr>
            <a:r>
              <a:rPr lang="en-GB" altLang="en-US" sz="2400" i="1" noProof="0" smtClean="0">
                <a:latin typeface="Tahoma" pitchFamily="34" charset="0"/>
                <a:ea typeface="Tahoma" pitchFamily="34" charset="0"/>
                <a:cs typeface="Tahoma" pitchFamily="34" charset="0"/>
              </a:rPr>
              <a:t> 8.3.7.4 Towels, water and cups to be available for players throughout each</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match.</a:t>
            </a:r>
          </a:p>
          <a:p>
            <a:pPr>
              <a:lnSpc>
                <a:spcPct val="90000"/>
              </a:lnSpc>
            </a:pPr>
            <a:r>
              <a:rPr lang="en-GB" altLang="en-US" sz="2400" noProof="0" smtClean="0">
                <a:latin typeface="Tahoma" pitchFamily="34" charset="0"/>
                <a:ea typeface="Tahoma" pitchFamily="34" charset="0"/>
                <a:cs typeface="Tahoma" pitchFamily="34" charset="0"/>
              </a:rPr>
              <a:t> (The above are not really TR’s job, but check.)</a:t>
            </a:r>
          </a:p>
          <a:p>
            <a:pPr>
              <a:lnSpc>
                <a:spcPct val="90000"/>
              </a:lnSpc>
            </a:pPr>
            <a:endParaRPr lang="en-GB" altLang="en-US" sz="28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1907704" y="548680"/>
            <a:ext cx="5638800" cy="4445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56323" name="Rectangle 3"/>
          <p:cNvSpPr>
            <a:spLocks noGrp="1" noChangeArrowheads="1"/>
          </p:cNvSpPr>
          <p:nvPr>
            <p:ph type="body" idx="4294967295"/>
          </p:nvPr>
        </p:nvSpPr>
        <p:spPr>
          <a:xfrm>
            <a:off x="1282700" y="1484784"/>
            <a:ext cx="6629400" cy="4154016"/>
          </a:xfrm>
          <a:prstGeom prst="rect">
            <a:avLst/>
          </a:prstGeom>
        </p:spPr>
        <p:txBody>
          <a:bodyPr/>
          <a:lstStyle/>
          <a:p>
            <a:r>
              <a:rPr lang="en-GB" altLang="en-US" sz="2400" noProof="0" smtClean="0">
                <a:latin typeface="Tahoma" pitchFamily="34" charset="0"/>
                <a:ea typeface="Tahoma" pitchFamily="34" charset="0"/>
                <a:cs typeface="Tahoma" pitchFamily="34" charset="0"/>
              </a:rPr>
              <a:t>Court cleaning:</a:t>
            </a:r>
          </a:p>
          <a:p>
            <a:r>
              <a:rPr lang="en-GB" altLang="en-US" sz="2400" i="1" noProof="0" smtClean="0">
                <a:latin typeface="Tahoma" pitchFamily="34" charset="0"/>
                <a:ea typeface="Tahoma" pitchFamily="34" charset="0"/>
                <a:cs typeface="Tahoma" pitchFamily="34" charset="0"/>
              </a:rPr>
              <a:t> 8.3.7.6 Towels and mops to be available to wipe the court floors when a player falls on the court or when too much sweat accumulates on the court floor. Normally, floor cleaning should occur at the start of each session and between games.</a:t>
            </a:r>
            <a:endParaRPr lang="en-GB" altLang="en-US" sz="2400"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 8.3.7.7 Appoint trained courtside personnel to look after court sweeping and wiping, drinking water and towels.</a:t>
            </a:r>
            <a:r>
              <a:rPr lang="en-GB" altLang="en-US" sz="2400" noProof="0" smtClean="0">
                <a:latin typeface="Tahoma" pitchFamily="34" charset="0"/>
                <a:ea typeface="Tahoma" pitchFamily="34" charset="0"/>
                <a:cs typeface="Tahoma" pitchFamily="34" charset="0"/>
              </a:rPr>
              <a:t> </a:t>
            </a:r>
          </a:p>
          <a:p>
            <a:r>
              <a:rPr lang="en-GB" altLang="en-US" sz="2400" noProof="0" smtClean="0">
                <a:latin typeface="Tahoma" pitchFamily="34" charset="0"/>
                <a:ea typeface="Tahoma" pitchFamily="34" charset="0"/>
                <a:cs typeface="Tahoma" pitchFamily="34" charset="0"/>
              </a:rPr>
              <a:t>(Consult with TD and/or Venue Controller.)</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763688" y="548680"/>
            <a:ext cx="5638800" cy="5588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57347" name="Rectangle 3"/>
          <p:cNvSpPr>
            <a:spLocks noGrp="1" noChangeArrowheads="1"/>
          </p:cNvSpPr>
          <p:nvPr>
            <p:ph type="body" idx="4294967295"/>
          </p:nvPr>
        </p:nvSpPr>
        <p:spPr>
          <a:xfrm>
            <a:off x="1257300" y="1700808"/>
            <a:ext cx="6629400" cy="3937992"/>
          </a:xfrm>
          <a:prstGeom prst="rect">
            <a:avLst/>
          </a:prstGeom>
        </p:spPr>
        <p:txBody>
          <a:bodyPr/>
          <a:lstStyle/>
          <a:p>
            <a:r>
              <a:rPr lang="en-GB" altLang="en-US" sz="2400" noProof="0" smtClean="0">
                <a:latin typeface="Tahoma" pitchFamily="34" charset="0"/>
                <a:ea typeface="Tahoma" pitchFamily="34" charset="0"/>
                <a:cs typeface="Tahoma" pitchFamily="34" charset="0"/>
              </a:rPr>
              <a:t>Referees’ Meetings:</a:t>
            </a:r>
          </a:p>
          <a:p>
            <a:endParaRPr lang="en-GB" altLang="en-US" sz="2400"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 8.3.15 Arrange a daily meeting with the [..] officials prior to each session of the Tournament. It is suggested that 30 minutes be allotted for such daily meetings. It may also be necessary to call a meeting at the end of play to discuss situations that have occurred during play that day.</a:t>
            </a:r>
            <a:r>
              <a:rPr lang="en-GB" altLang="en-US" sz="2400" noProof="0" smtClean="0">
                <a:latin typeface="Tahoma" pitchFamily="34" charset="0"/>
                <a:ea typeface="Tahoma" pitchFamily="34" charset="0"/>
                <a:cs typeface="Tahoma" pitchFamily="34" charset="0"/>
              </a:rPr>
              <a:t> </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1691680" y="404664"/>
            <a:ext cx="5638800" cy="4699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58371" name="Rectangle 3"/>
          <p:cNvSpPr>
            <a:spLocks noGrp="1" noChangeArrowheads="1"/>
          </p:cNvSpPr>
          <p:nvPr>
            <p:ph type="body" idx="4294967295"/>
          </p:nvPr>
        </p:nvSpPr>
        <p:spPr>
          <a:xfrm>
            <a:off x="1257300" y="1844824"/>
            <a:ext cx="6629400" cy="3895576"/>
          </a:xfrm>
          <a:prstGeom prst="rect">
            <a:avLst/>
          </a:prstGeom>
        </p:spPr>
        <p:txBody>
          <a:bodyPr/>
          <a:lstStyle/>
          <a:p>
            <a:r>
              <a:rPr lang="en-GB" altLang="en-US" sz="2400" i="1" noProof="0" smtClean="0">
                <a:latin typeface="Tahoma" pitchFamily="34" charset="0"/>
                <a:ea typeface="Tahoma" pitchFamily="34" charset="0"/>
                <a:cs typeface="Tahoma" pitchFamily="34" charset="0"/>
              </a:rPr>
              <a:t> 8.3.11 Ensure that all officials have been provided with the appropriate identification</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in order to facilitate their freedom of movement at the Tournament.</a:t>
            </a:r>
            <a:r>
              <a:rPr lang="en-GB" altLang="en-US" sz="2400" noProof="0" smtClean="0">
                <a:latin typeface="Tahoma" pitchFamily="34" charset="0"/>
                <a:ea typeface="Tahoma" pitchFamily="34" charset="0"/>
                <a:cs typeface="Tahoma" pitchFamily="34" charset="0"/>
              </a:rPr>
              <a:t> </a:t>
            </a:r>
          </a:p>
          <a:p>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8.3.10 Liaise with the WSF Assessor, if appointed, and decide on the assignment of</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the officials.</a:t>
            </a:r>
          </a:p>
          <a:p>
            <a:endParaRPr lang="en-GB" altLang="en-US" sz="2400" i="1"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 </a:t>
            </a:r>
            <a:r>
              <a:rPr lang="en-GB" altLang="en-US" sz="2400" noProof="0" smtClean="0">
                <a:latin typeface="Tahoma" pitchFamily="34" charset="0"/>
                <a:ea typeface="Tahoma" pitchFamily="34" charset="0"/>
                <a:cs typeface="Tahoma" pitchFamily="34" charset="0"/>
              </a:rPr>
              <a:t>See “50 Things for the TR to say”.</a:t>
            </a:r>
          </a:p>
          <a:p>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1907704" y="548680"/>
            <a:ext cx="5638800" cy="482600"/>
          </a:xfrm>
        </p:spPr>
        <p:txBody>
          <a:bodyPr/>
          <a:lstStyle/>
          <a:p>
            <a:r>
              <a:rPr lang="en-GB" altLang="en-US" noProof="0" dirty="0" smtClean="0">
                <a:latin typeface="Tahoma" pitchFamily="34" charset="0"/>
                <a:ea typeface="Tahoma" pitchFamily="34" charset="0"/>
                <a:cs typeface="Tahoma" pitchFamily="34" charset="0"/>
              </a:rPr>
              <a:t>T</a:t>
            </a:r>
            <a:r>
              <a:rPr lang="en-GB" altLang="en-US" sz="3600" noProof="0" dirty="0" smtClean="0">
                <a:latin typeface="Tahoma" pitchFamily="34" charset="0"/>
                <a:ea typeface="Tahoma" pitchFamily="34" charset="0"/>
                <a:cs typeface="Tahoma" pitchFamily="34" charset="0"/>
              </a:rPr>
              <a:t>R Guidelines</a:t>
            </a:r>
            <a:endParaRPr lang="en-GB" altLang="en-US" sz="3600" noProof="0" dirty="0" smtClean="0">
              <a:latin typeface="Tahoma" pitchFamily="34" charset="0"/>
              <a:ea typeface="Tahoma" pitchFamily="34" charset="0"/>
              <a:cs typeface="Tahoma" pitchFamily="34" charset="0"/>
            </a:endParaRPr>
          </a:p>
        </p:txBody>
      </p:sp>
      <p:sp>
        <p:nvSpPr>
          <p:cNvPr id="59395" name="Rectangle 3"/>
          <p:cNvSpPr>
            <a:spLocks noGrp="1" noChangeArrowheads="1"/>
          </p:cNvSpPr>
          <p:nvPr>
            <p:ph type="body" idx="4294967295"/>
          </p:nvPr>
        </p:nvSpPr>
        <p:spPr>
          <a:xfrm>
            <a:off x="711200" y="1700808"/>
            <a:ext cx="7721600" cy="3963392"/>
          </a:xfrm>
          <a:prstGeom prst="rect">
            <a:avLst/>
          </a:prstGeom>
        </p:spPr>
        <p:txBody>
          <a:bodyPr/>
          <a:lstStyle/>
          <a:p>
            <a:pPr>
              <a:lnSpc>
                <a:spcPct val="90000"/>
              </a:lnSpc>
            </a:pPr>
            <a:r>
              <a:rPr lang="en-GB" altLang="en-US" sz="2400" i="1" noProof="0" smtClean="0">
                <a:latin typeface="Tahoma" pitchFamily="34" charset="0"/>
                <a:ea typeface="Tahoma" pitchFamily="34" charset="0"/>
                <a:cs typeface="Tahoma" pitchFamily="34" charset="0"/>
              </a:rPr>
              <a:t> </a:t>
            </a:r>
            <a:r>
              <a:rPr lang="en-GB" altLang="en-US" sz="2000" i="1" noProof="0" smtClean="0">
                <a:latin typeface="Tahoma" pitchFamily="34" charset="0"/>
                <a:ea typeface="Tahoma" pitchFamily="34" charset="0"/>
                <a:cs typeface="Tahoma" pitchFamily="34" charset="0"/>
              </a:rPr>
              <a:t>8.3.16 Schedule the Match officials for each day of the Tournament. It is</a:t>
            </a:r>
            <a:r>
              <a:rPr lang="en-GB" altLang="en-US" sz="2000" noProof="0" smtClean="0">
                <a:latin typeface="Tahoma" pitchFamily="34" charset="0"/>
                <a:ea typeface="Tahoma" pitchFamily="34" charset="0"/>
                <a:cs typeface="Tahoma" pitchFamily="34" charset="0"/>
              </a:rPr>
              <a:t> </a:t>
            </a:r>
            <a:r>
              <a:rPr lang="en-GB" altLang="en-US" sz="2000" i="1" noProof="0" smtClean="0">
                <a:latin typeface="Tahoma" pitchFamily="34" charset="0"/>
                <a:ea typeface="Tahoma" pitchFamily="34" charset="0"/>
                <a:cs typeface="Tahoma" pitchFamily="34" charset="0"/>
              </a:rPr>
              <a:t>recommended that in arranging the schedule, the following points be</a:t>
            </a:r>
            <a:r>
              <a:rPr lang="en-GB" altLang="en-US" sz="2000" noProof="0" smtClean="0">
                <a:latin typeface="Tahoma" pitchFamily="34" charset="0"/>
                <a:ea typeface="Tahoma" pitchFamily="34" charset="0"/>
                <a:cs typeface="Tahoma" pitchFamily="34" charset="0"/>
              </a:rPr>
              <a:t> </a:t>
            </a:r>
            <a:r>
              <a:rPr lang="en-GB" altLang="en-US" sz="2000" i="1" noProof="0" smtClean="0">
                <a:latin typeface="Tahoma" pitchFamily="34" charset="0"/>
                <a:ea typeface="Tahoma" pitchFamily="34" charset="0"/>
                <a:cs typeface="Tahoma" pitchFamily="34" charset="0"/>
              </a:rPr>
              <a:t>considered:</a:t>
            </a:r>
          </a:p>
          <a:p>
            <a:pPr>
              <a:lnSpc>
                <a:spcPct val="90000"/>
              </a:lnSpc>
            </a:pPr>
            <a:r>
              <a:rPr lang="en-GB" altLang="en-US" sz="2000" i="1" noProof="0" smtClean="0">
                <a:latin typeface="Tahoma" pitchFamily="34" charset="0"/>
                <a:ea typeface="Tahoma" pitchFamily="34" charset="0"/>
                <a:cs typeface="Tahoma" pitchFamily="34" charset="0"/>
              </a:rPr>
              <a:t> 8.3.16.4 Where possible, Match Officials should not be required to officiate</a:t>
            </a:r>
            <a:r>
              <a:rPr lang="en-GB" altLang="en-US" sz="2000" noProof="0" smtClean="0">
                <a:latin typeface="Tahoma" pitchFamily="34" charset="0"/>
                <a:ea typeface="Tahoma" pitchFamily="34" charset="0"/>
                <a:cs typeface="Tahoma" pitchFamily="34" charset="0"/>
              </a:rPr>
              <a:t> </a:t>
            </a:r>
            <a:r>
              <a:rPr lang="en-GB" altLang="en-US" sz="2000" i="1" noProof="0" smtClean="0">
                <a:latin typeface="Tahoma" pitchFamily="34" charset="0"/>
                <a:ea typeface="Tahoma" pitchFamily="34" charset="0"/>
                <a:cs typeface="Tahoma" pitchFamily="34" charset="0"/>
              </a:rPr>
              <a:t>two matches without a rest interval of at least 60 minutes.</a:t>
            </a:r>
          </a:p>
          <a:p>
            <a:pPr>
              <a:lnSpc>
                <a:spcPct val="90000"/>
              </a:lnSpc>
            </a:pPr>
            <a:r>
              <a:rPr lang="en-GB" altLang="en-US" sz="2000" i="1" noProof="0" smtClean="0">
                <a:latin typeface="Tahoma" pitchFamily="34" charset="0"/>
                <a:ea typeface="Tahoma" pitchFamily="34" charset="0"/>
                <a:cs typeface="Tahoma" pitchFamily="34" charset="0"/>
              </a:rPr>
              <a:t> </a:t>
            </a:r>
            <a:r>
              <a:rPr lang="en-GB" altLang="en-US" sz="2000" noProof="0" smtClean="0">
                <a:latin typeface="Tahoma" pitchFamily="34" charset="0"/>
                <a:ea typeface="Tahoma" pitchFamily="34" charset="0"/>
                <a:cs typeface="Tahoma" pitchFamily="34" charset="0"/>
              </a:rPr>
              <a:t>For the 3-Referee System, if there are more than 2 matches per court, you need 5 referees per court.</a:t>
            </a:r>
          </a:p>
          <a:p>
            <a:pPr>
              <a:lnSpc>
                <a:spcPct val="90000"/>
              </a:lnSpc>
            </a:pPr>
            <a:r>
              <a:rPr lang="en-GB" altLang="en-US" sz="2000" i="1" noProof="0" smtClean="0">
                <a:latin typeface="Tahoma" pitchFamily="34" charset="0"/>
                <a:ea typeface="Tahoma" pitchFamily="34" charset="0"/>
                <a:cs typeface="Tahoma" pitchFamily="34" charset="0"/>
              </a:rPr>
              <a:t> 8.3.16.1 That officials for the Quarter-Finals, Semi-Finals and Finals should</a:t>
            </a:r>
            <a:r>
              <a:rPr lang="en-GB" altLang="en-US" sz="2000" noProof="0" smtClean="0">
                <a:latin typeface="Tahoma" pitchFamily="34" charset="0"/>
                <a:ea typeface="Tahoma" pitchFamily="34" charset="0"/>
                <a:cs typeface="Tahoma" pitchFamily="34" charset="0"/>
              </a:rPr>
              <a:t> </a:t>
            </a:r>
            <a:r>
              <a:rPr lang="en-GB" altLang="en-US" sz="2000" i="1" noProof="0" smtClean="0">
                <a:latin typeface="Tahoma" pitchFamily="34" charset="0"/>
                <a:ea typeface="Tahoma" pitchFamily="34" charset="0"/>
                <a:cs typeface="Tahoma" pitchFamily="34" charset="0"/>
              </a:rPr>
              <a:t>have officiated a minimum of two matches prior to the Quarter-Finals.</a:t>
            </a:r>
            <a:endParaRPr lang="en-GB" altLang="en-US" sz="2000" noProof="0" smtClean="0">
              <a:latin typeface="Tahoma" pitchFamily="34" charset="0"/>
              <a:ea typeface="Tahoma" pitchFamily="34" charset="0"/>
              <a:cs typeface="Tahoma" pitchFamily="34" charset="0"/>
            </a:endParaRPr>
          </a:p>
          <a:p>
            <a:pPr>
              <a:lnSpc>
                <a:spcPct val="90000"/>
              </a:lnSpc>
            </a:pPr>
            <a:r>
              <a:rPr lang="en-GB" altLang="en-US" sz="2000" i="1" noProof="0" smtClean="0">
                <a:latin typeface="Tahoma" pitchFamily="34" charset="0"/>
                <a:ea typeface="Tahoma" pitchFamily="34" charset="0"/>
                <a:cs typeface="Tahoma" pitchFamily="34" charset="0"/>
              </a:rPr>
              <a:t> 8.3.16.2 Where possible, Match Referees should not officiate the same player</a:t>
            </a:r>
            <a:r>
              <a:rPr lang="en-GB" altLang="en-US" sz="2000" noProof="0" smtClean="0">
                <a:latin typeface="Tahoma" pitchFamily="34" charset="0"/>
                <a:ea typeface="Tahoma" pitchFamily="34" charset="0"/>
                <a:cs typeface="Tahoma" pitchFamily="34" charset="0"/>
              </a:rPr>
              <a:t> </a:t>
            </a:r>
            <a:r>
              <a:rPr lang="en-GB" altLang="en-US" sz="2000" i="1" noProof="0" smtClean="0">
                <a:latin typeface="Tahoma" pitchFamily="34" charset="0"/>
                <a:ea typeface="Tahoma" pitchFamily="34" charset="0"/>
                <a:cs typeface="Tahoma" pitchFamily="34" charset="0"/>
              </a:rPr>
              <a:t>in consecutive rounds.</a:t>
            </a:r>
            <a:endParaRPr lang="en-GB" altLang="en-US" sz="2000" noProof="0" smtClean="0">
              <a:latin typeface="Tahoma" pitchFamily="34" charset="0"/>
              <a:ea typeface="Tahoma" pitchFamily="34" charset="0"/>
              <a:cs typeface="Tahoma" pitchFamily="34" charset="0"/>
            </a:endParaRPr>
          </a:p>
          <a:p>
            <a:pPr>
              <a:lnSpc>
                <a:spcPct val="90000"/>
              </a:lnSpc>
              <a:buFontTx/>
              <a:buNone/>
            </a:pPr>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691680" y="548680"/>
            <a:ext cx="5638800" cy="4826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60419" name="Rectangle 3"/>
          <p:cNvSpPr>
            <a:spLocks noGrp="1" noChangeArrowheads="1"/>
          </p:cNvSpPr>
          <p:nvPr>
            <p:ph type="body" idx="4294967295"/>
          </p:nvPr>
        </p:nvSpPr>
        <p:spPr>
          <a:xfrm>
            <a:off x="1346200" y="1772816"/>
            <a:ext cx="6629400" cy="4018384"/>
          </a:xfrm>
          <a:prstGeom prst="rect">
            <a:avLst/>
          </a:prstGeom>
        </p:spPr>
        <p:txBody>
          <a:bodyPr/>
          <a:lstStyle/>
          <a:p>
            <a:r>
              <a:rPr lang="en-GB" altLang="en-US" sz="2400" i="1" noProof="0" smtClean="0">
                <a:latin typeface="Tahoma" pitchFamily="34" charset="0"/>
                <a:ea typeface="Tahoma" pitchFamily="34" charset="0"/>
                <a:cs typeface="Tahoma" pitchFamily="34" charset="0"/>
              </a:rPr>
              <a:t>8.3.16.3 Where possible, the Match Referee for the final should have refereed</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both players previously in that event, but not during the semi-finals. The Referee of the final should have also been given the opportunity</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to referee at least one previous match on the court to be used for the</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final.</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1979712" y="548680"/>
            <a:ext cx="5638800" cy="508000"/>
          </a:xfrm>
        </p:spPr>
        <p:txBody>
          <a:bodyPr/>
          <a:lstStyle/>
          <a:p>
            <a:r>
              <a:rPr lang="en-GB" altLang="en-US" noProof="0" smtClean="0">
                <a:latin typeface="Tahoma" pitchFamily="34" charset="0"/>
                <a:ea typeface="Tahoma" pitchFamily="34" charset="0"/>
                <a:cs typeface="Tahoma" pitchFamily="34" charset="0"/>
              </a:rPr>
              <a:t>TR Guidelines</a:t>
            </a:r>
            <a:endParaRPr lang="en-GB" altLang="en-US" noProof="0" smtClean="0">
              <a:latin typeface="Tahoma" pitchFamily="34" charset="0"/>
              <a:ea typeface="Tahoma" pitchFamily="34" charset="0"/>
              <a:cs typeface="Tahoma" pitchFamily="34" charset="0"/>
            </a:endParaRPr>
          </a:p>
        </p:txBody>
      </p:sp>
      <p:sp>
        <p:nvSpPr>
          <p:cNvPr id="61443" name="Rectangle 3"/>
          <p:cNvSpPr>
            <a:spLocks noGrp="1" noChangeArrowheads="1"/>
          </p:cNvSpPr>
          <p:nvPr>
            <p:ph type="body" idx="4294967295"/>
          </p:nvPr>
        </p:nvSpPr>
        <p:spPr>
          <a:xfrm>
            <a:off x="1295400" y="1346200"/>
            <a:ext cx="6629400" cy="4343400"/>
          </a:xfrm>
          <a:prstGeom prst="rect">
            <a:avLst/>
          </a:prstGeom>
        </p:spPr>
        <p:txBody>
          <a:bodyPr/>
          <a:lstStyle/>
          <a:p>
            <a:pPr>
              <a:buFontTx/>
              <a:buNone/>
            </a:pPr>
            <a:r>
              <a:rPr lang="en-GB" altLang="en-US" sz="2400" i="1" noProof="0" smtClean="0">
                <a:latin typeface="Tahoma" pitchFamily="34" charset="0"/>
                <a:ea typeface="Tahoma" pitchFamily="34" charset="0"/>
                <a:cs typeface="Tahoma" pitchFamily="34" charset="0"/>
              </a:rPr>
              <a:t> </a:t>
            </a:r>
          </a:p>
          <a:p>
            <a:r>
              <a:rPr lang="en-GB" altLang="en-US" sz="2400" i="1" noProof="0" smtClean="0">
                <a:latin typeface="Tahoma" pitchFamily="34" charset="0"/>
                <a:ea typeface="Tahoma" pitchFamily="34" charset="0"/>
                <a:cs typeface="Tahoma" pitchFamily="34" charset="0"/>
              </a:rPr>
              <a:t>8.3.16.6 Where possible, Referees for International Team events should be</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from countries other than those of the competing teams.</a:t>
            </a:r>
            <a:r>
              <a:rPr lang="en-GB" altLang="en-US" sz="2400" noProof="0" smtClean="0">
                <a:latin typeface="Tahoma" pitchFamily="34" charset="0"/>
                <a:ea typeface="Tahoma" pitchFamily="34" charset="0"/>
                <a:cs typeface="Tahoma" pitchFamily="34" charset="0"/>
              </a:rPr>
              <a:t> </a:t>
            </a:r>
          </a:p>
          <a:p>
            <a:endParaRPr lang="en-GB" altLang="en-US" sz="2400" noProof="0" smtClean="0">
              <a:latin typeface="Tahoma" pitchFamily="34" charset="0"/>
              <a:ea typeface="Tahoma" pitchFamily="34" charset="0"/>
              <a:cs typeface="Tahoma" pitchFamily="34" charset="0"/>
            </a:endParaRPr>
          </a:p>
          <a:p>
            <a:r>
              <a:rPr lang="en-GB" altLang="en-US" sz="2400" noProof="0" smtClean="0">
                <a:latin typeface="Tahoma" pitchFamily="34" charset="0"/>
                <a:ea typeface="Tahoma" pitchFamily="34" charset="0"/>
                <a:cs typeface="Tahoma" pitchFamily="34" charset="0"/>
              </a:rPr>
              <a:t> Always attempt to avoid nationality conflicts. (Even the appearance of a conflict of interest must be avoided.)</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1835696" y="692696"/>
            <a:ext cx="5638800" cy="5588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62467" name="Rectangle 3"/>
          <p:cNvSpPr>
            <a:spLocks noGrp="1" noChangeArrowheads="1"/>
          </p:cNvSpPr>
          <p:nvPr>
            <p:ph type="body" idx="4294967295"/>
          </p:nvPr>
        </p:nvSpPr>
        <p:spPr>
          <a:xfrm>
            <a:off x="1358900" y="1765300"/>
            <a:ext cx="6629400" cy="4343400"/>
          </a:xfrm>
          <a:prstGeom prst="rect">
            <a:avLst/>
          </a:prstGeom>
        </p:spPr>
        <p:txBody>
          <a:bodyPr/>
          <a:lstStyle/>
          <a:p>
            <a:endParaRPr lang="en-GB" altLang="en-US" noProof="0" dirty="0" smtClean="0">
              <a:latin typeface="Tahoma" pitchFamily="34" charset="0"/>
              <a:ea typeface="Tahoma" pitchFamily="34" charset="0"/>
              <a:cs typeface="Tahoma" pitchFamily="34" charset="0"/>
            </a:endParaRPr>
          </a:p>
          <a:p>
            <a:r>
              <a:rPr lang="en-GB" altLang="en-US" sz="2400" i="1" noProof="0" dirty="0" smtClean="0">
                <a:latin typeface="Tahoma" pitchFamily="34" charset="0"/>
                <a:ea typeface="Tahoma" pitchFamily="34" charset="0"/>
                <a:cs typeface="Tahoma" pitchFamily="34" charset="0"/>
              </a:rPr>
              <a:t> 8.3.17 Where there is more than one venue, the organisation described above should</a:t>
            </a:r>
            <a:r>
              <a:rPr lang="en-GB" altLang="en-US" sz="2400" noProof="0" dirty="0" smtClean="0">
                <a:latin typeface="Tahoma" pitchFamily="34" charset="0"/>
                <a:ea typeface="Tahoma" pitchFamily="34" charset="0"/>
                <a:cs typeface="Tahoma" pitchFamily="34" charset="0"/>
              </a:rPr>
              <a:t> </a:t>
            </a:r>
            <a:r>
              <a:rPr lang="en-GB" altLang="en-US" sz="2400" i="1" noProof="0" dirty="0" smtClean="0">
                <a:latin typeface="Tahoma" pitchFamily="34" charset="0"/>
                <a:ea typeface="Tahoma" pitchFamily="34" charset="0"/>
                <a:cs typeface="Tahoma" pitchFamily="34" charset="0"/>
              </a:rPr>
              <a:t>be duplicated at each venue and an Assistant TR appointed for each site.</a:t>
            </a:r>
            <a:r>
              <a:rPr lang="en-GB" altLang="en-US" sz="2400" noProof="0" dirty="0" smtClean="0">
                <a:latin typeface="Tahoma" pitchFamily="34" charset="0"/>
                <a:ea typeface="Tahoma" pitchFamily="34" charset="0"/>
                <a:cs typeface="Tahoma" pitchFamily="34" charset="0"/>
              </a:rPr>
              <a:t> </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835696" y="332656"/>
            <a:ext cx="6768752" cy="508000"/>
          </a:xfrm>
        </p:spPr>
        <p:txBody>
          <a:bodyPr/>
          <a:lstStyle/>
          <a:p>
            <a:r>
              <a:rPr lang="en-GB" altLang="en-US" sz="3600" noProof="0" dirty="0" smtClean="0">
                <a:latin typeface="Tahoma" pitchFamily="34" charset="0"/>
                <a:ea typeface="Tahoma" pitchFamily="34" charset="0"/>
                <a:cs typeface="Tahoma" pitchFamily="34" charset="0"/>
              </a:rPr>
              <a:t>Leadership Principles</a:t>
            </a:r>
            <a:endParaRPr lang="en-GB" altLang="en-US" sz="3600" noProof="0" dirty="0" smtClean="0">
              <a:latin typeface="Tahoma" pitchFamily="34" charset="0"/>
              <a:ea typeface="Tahoma" pitchFamily="34" charset="0"/>
              <a:cs typeface="Tahoma" pitchFamily="34" charset="0"/>
            </a:endParaRPr>
          </a:p>
        </p:txBody>
      </p:sp>
      <p:sp>
        <p:nvSpPr>
          <p:cNvPr id="8195" name="Rectangle 3"/>
          <p:cNvSpPr>
            <a:spLocks noGrp="1" noChangeArrowheads="1"/>
          </p:cNvSpPr>
          <p:nvPr>
            <p:ph type="body" idx="4294967295"/>
          </p:nvPr>
        </p:nvSpPr>
        <p:spPr>
          <a:xfrm>
            <a:off x="1403648" y="1484784"/>
            <a:ext cx="6629400" cy="4343400"/>
          </a:xfrm>
          <a:prstGeom prst="rect">
            <a:avLst/>
          </a:prstGeom>
        </p:spPr>
        <p:txBody>
          <a:bodyPr/>
          <a:lstStyle/>
          <a:p>
            <a:r>
              <a:rPr lang="en-GB" altLang="en-US" sz="2400" noProof="0" dirty="0" smtClean="0">
                <a:latin typeface="Tahoma" pitchFamily="34" charset="0"/>
                <a:ea typeface="Tahoma" pitchFamily="34" charset="0"/>
                <a:cs typeface="Tahoma" pitchFamily="34" charset="0"/>
              </a:rPr>
              <a:t>Lead by example</a:t>
            </a:r>
          </a:p>
          <a:p>
            <a:r>
              <a:rPr lang="en-GB" altLang="en-US" sz="2400" noProof="0" dirty="0" smtClean="0">
                <a:latin typeface="Tahoma" pitchFamily="34" charset="0"/>
                <a:ea typeface="Tahoma" pitchFamily="34" charset="0"/>
                <a:cs typeface="Tahoma" pitchFamily="34" charset="0"/>
              </a:rPr>
              <a:t>Demand excellence (not perfection)</a:t>
            </a:r>
          </a:p>
          <a:p>
            <a:r>
              <a:rPr lang="en-GB" altLang="en-US" sz="2400" noProof="0" dirty="0" smtClean="0">
                <a:latin typeface="Tahoma" pitchFamily="34" charset="0"/>
                <a:ea typeface="Tahoma" pitchFamily="34" charset="0"/>
                <a:cs typeface="Tahoma" pitchFamily="34" charset="0"/>
              </a:rPr>
              <a:t>Show professionalism and expect it</a:t>
            </a:r>
          </a:p>
          <a:p>
            <a:r>
              <a:rPr lang="en-GB" altLang="en-US" sz="2400" noProof="0" dirty="0" smtClean="0">
                <a:latin typeface="Tahoma" pitchFamily="34" charset="0"/>
                <a:ea typeface="Tahoma" pitchFamily="34" charset="0"/>
                <a:cs typeface="Tahoma" pitchFamily="34" charset="0"/>
              </a:rPr>
              <a:t>Praise good performance</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1763688" y="620688"/>
            <a:ext cx="5638800" cy="5207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63491" name="Rectangle 3"/>
          <p:cNvSpPr>
            <a:spLocks noGrp="1" noChangeArrowheads="1"/>
          </p:cNvSpPr>
          <p:nvPr>
            <p:ph type="body" idx="4294967295"/>
          </p:nvPr>
        </p:nvSpPr>
        <p:spPr>
          <a:xfrm>
            <a:off x="1358900" y="1765300"/>
            <a:ext cx="6629400" cy="4343400"/>
          </a:xfrm>
          <a:prstGeom prst="rect">
            <a:avLst/>
          </a:prstGeom>
        </p:spPr>
        <p:txBody>
          <a:bodyPr/>
          <a:lstStyle/>
          <a:p>
            <a:r>
              <a:rPr lang="en-GB" altLang="en-US" sz="2400" i="1" noProof="0" dirty="0" smtClean="0">
                <a:latin typeface="Tahoma" pitchFamily="34" charset="0"/>
                <a:ea typeface="Tahoma" pitchFamily="34" charset="0"/>
                <a:cs typeface="Tahoma" pitchFamily="34" charset="0"/>
              </a:rPr>
              <a:t>8.4 After the Tournament:</a:t>
            </a:r>
          </a:p>
          <a:p>
            <a:pPr>
              <a:buFontTx/>
              <a:buNone/>
            </a:pPr>
            <a:endParaRPr lang="en-GB" altLang="en-US" sz="2400" noProof="0" dirty="0" smtClean="0">
              <a:latin typeface="Tahoma" pitchFamily="34" charset="0"/>
              <a:ea typeface="Tahoma" pitchFamily="34" charset="0"/>
              <a:cs typeface="Tahoma" pitchFamily="34" charset="0"/>
            </a:endParaRPr>
          </a:p>
          <a:p>
            <a:r>
              <a:rPr lang="en-GB" altLang="en-US" sz="2400" i="1" noProof="0" dirty="0" smtClean="0">
                <a:latin typeface="Tahoma" pitchFamily="34" charset="0"/>
                <a:ea typeface="Tahoma" pitchFamily="34" charset="0"/>
                <a:cs typeface="Tahoma" pitchFamily="34" charset="0"/>
              </a:rPr>
              <a:t>8.4.1 Within ten days of the completion of the Tournament, the TR is responsible for</a:t>
            </a:r>
            <a:r>
              <a:rPr lang="en-GB" altLang="en-US" sz="2400" noProof="0" dirty="0" smtClean="0">
                <a:latin typeface="Tahoma" pitchFamily="34" charset="0"/>
                <a:ea typeface="Tahoma" pitchFamily="34" charset="0"/>
                <a:cs typeface="Tahoma" pitchFamily="34" charset="0"/>
              </a:rPr>
              <a:t> </a:t>
            </a:r>
            <a:r>
              <a:rPr lang="en-GB" altLang="en-US" sz="2400" i="1" noProof="0" dirty="0" smtClean="0">
                <a:latin typeface="Tahoma" pitchFamily="34" charset="0"/>
                <a:ea typeface="Tahoma" pitchFamily="34" charset="0"/>
                <a:cs typeface="Tahoma" pitchFamily="34" charset="0"/>
              </a:rPr>
              <a:t>completing and forwarding the following reports to the WSF International</a:t>
            </a:r>
            <a:r>
              <a:rPr lang="en-GB" altLang="en-US" sz="2400" noProof="0" dirty="0" smtClean="0">
                <a:latin typeface="Tahoma" pitchFamily="34" charset="0"/>
                <a:ea typeface="Tahoma" pitchFamily="34" charset="0"/>
                <a:cs typeface="Tahoma" pitchFamily="34" charset="0"/>
              </a:rPr>
              <a:t> </a:t>
            </a:r>
            <a:r>
              <a:rPr lang="en-GB" altLang="en-US" sz="2400" i="1" noProof="0" dirty="0" smtClean="0">
                <a:latin typeface="Tahoma" pitchFamily="34" charset="0"/>
                <a:ea typeface="Tahoma" pitchFamily="34" charset="0"/>
                <a:cs typeface="Tahoma" pitchFamily="34" charset="0"/>
              </a:rPr>
              <a:t>Referee Co-ordinator and where stated, the appropriate Player Associations:</a:t>
            </a:r>
            <a:r>
              <a:rPr lang="en-GB" altLang="en-US" sz="2400" noProof="0" dirty="0" smtClean="0">
                <a:latin typeface="Tahoma" pitchFamily="34" charset="0"/>
                <a:ea typeface="Tahoma" pitchFamily="34" charset="0"/>
                <a:cs typeface="Tahoma" pitchFamily="34" charset="0"/>
              </a:rPr>
              <a:t> </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1835696" y="620688"/>
            <a:ext cx="5638800" cy="546100"/>
          </a:xfrm>
        </p:spPr>
        <p:txBody>
          <a:bodyPr/>
          <a:lstStyle/>
          <a:p>
            <a:r>
              <a:rPr lang="en-GB" altLang="en-US" sz="3600" noProof="0" dirty="0" smtClean="0">
                <a:latin typeface="Tahoma" pitchFamily="34" charset="0"/>
                <a:ea typeface="Tahoma" pitchFamily="34" charset="0"/>
                <a:cs typeface="Tahoma" pitchFamily="34" charset="0"/>
              </a:rPr>
              <a:t>TR Guidelines</a:t>
            </a:r>
            <a:endParaRPr lang="en-GB" altLang="en-US" sz="3600" noProof="0" dirty="0" smtClean="0">
              <a:latin typeface="Tahoma" pitchFamily="34" charset="0"/>
              <a:ea typeface="Tahoma" pitchFamily="34" charset="0"/>
              <a:cs typeface="Tahoma" pitchFamily="34" charset="0"/>
            </a:endParaRPr>
          </a:p>
        </p:txBody>
      </p:sp>
      <p:sp>
        <p:nvSpPr>
          <p:cNvPr id="64515" name="Rectangle 3"/>
          <p:cNvSpPr>
            <a:spLocks noGrp="1" noChangeArrowheads="1"/>
          </p:cNvSpPr>
          <p:nvPr>
            <p:ph type="body" idx="4294967295"/>
          </p:nvPr>
        </p:nvSpPr>
        <p:spPr>
          <a:xfrm>
            <a:off x="1358900" y="1765300"/>
            <a:ext cx="6629400" cy="4343400"/>
          </a:xfrm>
          <a:prstGeom prst="rect">
            <a:avLst/>
          </a:prstGeom>
        </p:spPr>
        <p:txBody>
          <a:bodyPr/>
          <a:lstStyle/>
          <a:p>
            <a:endParaRPr lang="en-GB" altLang="en-US" sz="2400" noProof="0" smtClean="0">
              <a:latin typeface="Tahoma" pitchFamily="34" charset="0"/>
              <a:ea typeface="Tahoma" pitchFamily="34" charset="0"/>
              <a:cs typeface="Tahoma" pitchFamily="34" charset="0"/>
            </a:endParaRPr>
          </a:p>
          <a:p>
            <a:r>
              <a:rPr lang="en-GB" altLang="en-US" sz="2400" noProof="0" smtClean="0">
                <a:latin typeface="Tahoma" pitchFamily="34" charset="0"/>
                <a:ea typeface="Tahoma" pitchFamily="34" charset="0"/>
                <a:cs typeface="Tahoma" pitchFamily="34" charset="0"/>
              </a:rPr>
              <a:t>TR’s Report (within 10 days):</a:t>
            </a:r>
          </a:p>
          <a:p>
            <a:pPr>
              <a:buFontTx/>
              <a:buNone/>
            </a:pPr>
            <a:endParaRPr lang="en-GB" altLang="en-US" sz="2400" noProof="0" smtClean="0">
              <a:latin typeface="Tahoma" pitchFamily="34" charset="0"/>
              <a:ea typeface="Tahoma" pitchFamily="34" charset="0"/>
              <a:cs typeface="Tahoma" pitchFamily="34" charset="0"/>
            </a:endParaRPr>
          </a:p>
          <a:p>
            <a:r>
              <a:rPr lang="en-GB" altLang="en-US" sz="2400" noProof="0" smtClean="0">
                <a:latin typeface="Tahoma" pitchFamily="34" charset="0"/>
                <a:ea typeface="Tahoma" pitchFamily="34" charset="0"/>
                <a:cs typeface="Tahoma" pitchFamily="34" charset="0"/>
              </a:rPr>
              <a:t>1. List of Referees</a:t>
            </a:r>
          </a:p>
          <a:p>
            <a:r>
              <a:rPr lang="en-GB" altLang="en-US" sz="2400" noProof="0" smtClean="0">
                <a:latin typeface="Tahoma" pitchFamily="34" charset="0"/>
                <a:ea typeface="Tahoma" pitchFamily="34" charset="0"/>
                <a:cs typeface="Tahoma" pitchFamily="34" charset="0"/>
              </a:rPr>
              <a:t>2. Rule 17 Violations</a:t>
            </a:r>
          </a:p>
          <a:p>
            <a:r>
              <a:rPr lang="en-GB" altLang="en-US" sz="2400" noProof="0" smtClean="0">
                <a:latin typeface="Tahoma" pitchFamily="34" charset="0"/>
                <a:ea typeface="Tahoma" pitchFamily="34" charset="0"/>
                <a:cs typeface="Tahoma" pitchFamily="34" charset="0"/>
              </a:rPr>
              <a:t>3. Head or facial injuries</a:t>
            </a:r>
          </a:p>
          <a:p>
            <a:r>
              <a:rPr lang="en-GB" altLang="en-US" sz="2400" noProof="0" smtClean="0">
                <a:latin typeface="Tahoma" pitchFamily="34" charset="0"/>
                <a:ea typeface="Tahoma" pitchFamily="34" charset="0"/>
                <a:cs typeface="Tahoma" pitchFamily="34" charset="0"/>
              </a:rPr>
              <a:t>4. General recommendations</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1691680" y="476672"/>
            <a:ext cx="6984776" cy="482600"/>
          </a:xfrm>
        </p:spPr>
        <p:txBody>
          <a:bodyPr/>
          <a:lstStyle/>
          <a:p>
            <a:r>
              <a:rPr lang="en-GB" altLang="en-US" sz="3600" noProof="0" dirty="0" smtClean="0">
                <a:latin typeface="Tahoma" pitchFamily="34" charset="0"/>
                <a:ea typeface="Tahoma" pitchFamily="34" charset="0"/>
                <a:cs typeface="Tahoma" pitchFamily="34" charset="0"/>
              </a:rPr>
              <a:t>Approved Refereeing Systems</a:t>
            </a:r>
            <a:endParaRPr lang="en-GB" altLang="en-US" sz="3600" noProof="0" dirty="0" smtClean="0">
              <a:latin typeface="Tahoma" pitchFamily="34" charset="0"/>
              <a:ea typeface="Tahoma" pitchFamily="34" charset="0"/>
              <a:cs typeface="Tahoma" pitchFamily="34" charset="0"/>
            </a:endParaRPr>
          </a:p>
        </p:txBody>
      </p:sp>
      <p:sp>
        <p:nvSpPr>
          <p:cNvPr id="65539" name="Rectangle 3"/>
          <p:cNvSpPr>
            <a:spLocks noGrp="1" noChangeArrowheads="1"/>
          </p:cNvSpPr>
          <p:nvPr>
            <p:ph type="body" idx="4294967295"/>
          </p:nvPr>
        </p:nvSpPr>
        <p:spPr>
          <a:xfrm>
            <a:off x="1308100" y="1384300"/>
            <a:ext cx="6629400" cy="4343400"/>
          </a:xfrm>
          <a:prstGeom prst="rect">
            <a:avLst/>
          </a:prstGeom>
        </p:spPr>
        <p:txBody>
          <a:bodyPr/>
          <a:lstStyle/>
          <a:p>
            <a:endParaRPr lang="en-GB" altLang="en-US" noProof="0" smtClean="0">
              <a:latin typeface="Tahoma" pitchFamily="34" charset="0"/>
              <a:ea typeface="Tahoma" pitchFamily="34" charset="0"/>
              <a:cs typeface="Tahoma" pitchFamily="34" charset="0"/>
            </a:endParaRPr>
          </a:p>
          <a:p>
            <a:pPr>
              <a:buNone/>
            </a:pPr>
            <a:r>
              <a:rPr lang="en-GB" altLang="en-US" sz="2400" noProof="0" smtClean="0">
                <a:latin typeface="Tahoma" pitchFamily="34" charset="0"/>
                <a:ea typeface="Tahoma" pitchFamily="34" charset="0"/>
                <a:cs typeface="Tahoma" pitchFamily="34" charset="0"/>
              </a:rPr>
              <a:t>1. Marker/Referee:</a:t>
            </a:r>
          </a:p>
          <a:p>
            <a:pPr lvl="2"/>
            <a:r>
              <a:rPr lang="en-GB" altLang="en-US" noProof="0" smtClean="0">
                <a:latin typeface="Tahoma" pitchFamily="34" charset="0"/>
                <a:ea typeface="Tahoma" pitchFamily="34" charset="0"/>
                <a:cs typeface="Tahoma" pitchFamily="34" charset="0"/>
              </a:rPr>
              <a:t>Roles of each official</a:t>
            </a:r>
          </a:p>
          <a:p>
            <a:pPr lvl="2"/>
            <a:r>
              <a:rPr lang="en-GB" altLang="en-US" noProof="0" smtClean="0">
                <a:latin typeface="Tahoma" pitchFamily="34" charset="0"/>
                <a:ea typeface="Tahoma" pitchFamily="34" charset="0"/>
                <a:cs typeface="Tahoma" pitchFamily="34" charset="0"/>
              </a:rPr>
              <a:t>Referee controls </a:t>
            </a:r>
            <a:r>
              <a:rPr lang="en-GB" altLang="en-US" i="1" noProof="0" smtClean="0">
                <a:latin typeface="Tahoma" pitchFamily="34" charset="0"/>
                <a:ea typeface="Tahoma" pitchFamily="34" charset="0"/>
                <a:cs typeface="Tahoma" pitchFamily="34" charset="0"/>
              </a:rPr>
              <a:t>all</a:t>
            </a:r>
            <a:r>
              <a:rPr lang="en-GB" altLang="en-US" noProof="0" smtClean="0">
                <a:latin typeface="Tahoma" pitchFamily="34" charset="0"/>
                <a:ea typeface="Tahoma" pitchFamily="34" charset="0"/>
                <a:cs typeface="Tahoma" pitchFamily="34" charset="0"/>
              </a:rPr>
              <a:t> aspects of match</a:t>
            </a:r>
          </a:p>
          <a:p>
            <a:endParaRPr lang="en-GB" altLang="en-US" sz="2400" noProof="0" smtClean="0">
              <a:latin typeface="Tahoma" pitchFamily="34" charset="0"/>
              <a:ea typeface="Tahoma" pitchFamily="34" charset="0"/>
              <a:cs typeface="Tahoma" pitchFamily="34" charset="0"/>
            </a:endParaRPr>
          </a:p>
          <a:p>
            <a:pPr>
              <a:buNone/>
            </a:pPr>
            <a:r>
              <a:rPr lang="en-GB" altLang="en-US" sz="2400" noProof="0" smtClean="0">
                <a:latin typeface="Tahoma" pitchFamily="34" charset="0"/>
                <a:ea typeface="Tahoma" pitchFamily="34" charset="0"/>
                <a:cs typeface="Tahoma" pitchFamily="34" charset="0"/>
              </a:rPr>
              <a:t>2. Three Referees: See Rules of Squash, Appendix 4</a:t>
            </a:r>
          </a:p>
          <a:p>
            <a:pPr lvl="2"/>
            <a:r>
              <a:rPr lang="en-GB" altLang="en-US" noProof="0" smtClean="0">
                <a:latin typeface="Tahoma" pitchFamily="34" charset="0"/>
                <a:ea typeface="Tahoma" pitchFamily="34" charset="0"/>
                <a:cs typeface="Tahoma" pitchFamily="34" charset="0"/>
              </a:rPr>
              <a:t>Discuss in Referees’ Meeting</a:t>
            </a:r>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1907704" y="620688"/>
            <a:ext cx="5638800" cy="508000"/>
          </a:xfrm>
        </p:spPr>
        <p:txBody>
          <a:bodyPr/>
          <a:lstStyle/>
          <a:p>
            <a:r>
              <a:rPr lang="en-GB" altLang="en-US" sz="3600" noProof="0" dirty="0" smtClean="0">
                <a:latin typeface="Tahoma" pitchFamily="34" charset="0"/>
                <a:ea typeface="Tahoma" pitchFamily="34" charset="0"/>
                <a:cs typeface="Tahoma" pitchFamily="34" charset="0"/>
              </a:rPr>
              <a:t>Three-Referee System</a:t>
            </a:r>
            <a:endParaRPr lang="en-GB" altLang="en-US" sz="3600" noProof="0" dirty="0" smtClean="0">
              <a:latin typeface="Tahoma" pitchFamily="34" charset="0"/>
              <a:ea typeface="Tahoma" pitchFamily="34" charset="0"/>
              <a:cs typeface="Tahoma" pitchFamily="34" charset="0"/>
            </a:endParaRPr>
          </a:p>
        </p:txBody>
      </p:sp>
      <p:sp>
        <p:nvSpPr>
          <p:cNvPr id="66563" name="Rectangle 3"/>
          <p:cNvSpPr>
            <a:spLocks noGrp="1" noChangeArrowheads="1"/>
          </p:cNvSpPr>
          <p:nvPr>
            <p:ph type="body" idx="4294967295"/>
          </p:nvPr>
        </p:nvSpPr>
        <p:spPr>
          <a:xfrm>
            <a:off x="1346200" y="1844824"/>
            <a:ext cx="6629400" cy="3959076"/>
          </a:xfrm>
          <a:prstGeom prst="rect">
            <a:avLst/>
          </a:prstGeom>
        </p:spPr>
        <p:txBody>
          <a:bodyPr/>
          <a:lstStyle/>
          <a:p>
            <a:r>
              <a:rPr lang="en-GB" altLang="en-US" sz="2400" noProof="0" smtClean="0">
                <a:latin typeface="Tahoma" pitchFamily="34" charset="0"/>
                <a:ea typeface="Tahoma" pitchFamily="34" charset="0"/>
                <a:cs typeface="Tahoma" pitchFamily="34" charset="0"/>
              </a:rPr>
              <a:t>Points to emphasise:</a:t>
            </a:r>
          </a:p>
          <a:p>
            <a:endParaRPr lang="en-GB" altLang="en-US" sz="2400" noProof="0" smtClean="0">
              <a:latin typeface="Tahoma" pitchFamily="34" charset="0"/>
              <a:ea typeface="Tahoma" pitchFamily="34" charset="0"/>
              <a:cs typeface="Tahoma" pitchFamily="34" charset="0"/>
            </a:endParaRPr>
          </a:p>
          <a:p>
            <a:pPr>
              <a:buFontTx/>
              <a:buNone/>
            </a:pPr>
            <a:r>
              <a:rPr lang="en-GB" altLang="en-US" sz="2400" noProof="0" smtClean="0">
                <a:latin typeface="Tahoma" pitchFamily="34" charset="0"/>
                <a:ea typeface="Tahoma" pitchFamily="34" charset="0"/>
                <a:cs typeface="Tahoma" pitchFamily="34" charset="0"/>
              </a:rPr>
              <a:t>	Seating of referees</a:t>
            </a:r>
          </a:p>
          <a:p>
            <a:pPr>
              <a:buFontTx/>
              <a:buNone/>
            </a:pPr>
            <a:r>
              <a:rPr lang="en-GB" altLang="en-US" sz="2400" noProof="0" smtClean="0">
                <a:latin typeface="Tahoma" pitchFamily="34" charset="0"/>
                <a:ea typeface="Tahoma" pitchFamily="34" charset="0"/>
                <a:cs typeface="Tahoma" pitchFamily="34" charset="0"/>
              </a:rPr>
              <a:t>	Role of CR in directing play</a:t>
            </a:r>
          </a:p>
          <a:p>
            <a:pPr>
              <a:buFontTx/>
              <a:buNone/>
            </a:pPr>
            <a:r>
              <a:rPr lang="en-GB" altLang="en-US" sz="2400" noProof="0" smtClean="0">
                <a:latin typeface="Tahoma" pitchFamily="34" charset="0"/>
                <a:ea typeface="Tahoma" pitchFamily="34" charset="0"/>
                <a:cs typeface="Tahoma" pitchFamily="34" charset="0"/>
              </a:rPr>
              <a:t>	One SR also keeps score</a:t>
            </a:r>
          </a:p>
          <a:p>
            <a:pPr>
              <a:buFontTx/>
              <a:buNone/>
            </a:pPr>
            <a:r>
              <a:rPr lang="en-GB" altLang="en-US" sz="2400" noProof="0" smtClean="0">
                <a:latin typeface="Tahoma" pitchFamily="34" charset="0"/>
                <a:ea typeface="Tahoma" pitchFamily="34" charset="0"/>
                <a:cs typeface="Tahoma" pitchFamily="34" charset="0"/>
              </a:rPr>
              <a:t>	SRs do not signal during rallies</a:t>
            </a:r>
          </a:p>
          <a:p>
            <a:pPr>
              <a:buFontTx/>
              <a:buNone/>
            </a:pPr>
            <a:r>
              <a:rPr lang="en-GB" altLang="en-US" sz="2400" noProof="0" smtClean="0">
                <a:latin typeface="Tahoma" pitchFamily="34" charset="0"/>
                <a:ea typeface="Tahoma" pitchFamily="34" charset="0"/>
                <a:cs typeface="Tahoma" pitchFamily="34" charset="0"/>
              </a:rPr>
              <a:t>	Signal simultaneously; no looking around!</a:t>
            </a:r>
          </a:p>
          <a:p>
            <a:pPr>
              <a:buFontTx/>
              <a:buNone/>
            </a:pPr>
            <a:r>
              <a:rPr lang="en-GB" altLang="en-US" sz="2400" noProof="0" smtClean="0">
                <a:latin typeface="Tahoma" pitchFamily="34" charset="0"/>
                <a:ea typeface="Tahoma" pitchFamily="34" charset="0"/>
                <a:cs typeface="Tahoma" pitchFamily="34" charset="0"/>
              </a:rPr>
              <a:t>	CR’s role in giving reasons for a decision</a:t>
            </a:r>
          </a:p>
          <a:p>
            <a:pPr>
              <a:buFontTx/>
              <a:buNone/>
            </a:pPr>
            <a:r>
              <a:rPr lang="en-GB" altLang="en-US" noProof="0" smtClean="0">
                <a:latin typeface="Tahoma" pitchFamily="34" charset="0"/>
                <a:ea typeface="Tahoma" pitchFamily="34" charset="0"/>
                <a:cs typeface="Tahoma" pitchFamily="34" charset="0"/>
              </a:rPr>
              <a:t>	</a:t>
            </a:r>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2051720" y="476672"/>
            <a:ext cx="5638800" cy="520700"/>
          </a:xfrm>
        </p:spPr>
        <p:txBody>
          <a:bodyPr/>
          <a:lstStyle/>
          <a:p>
            <a:r>
              <a:rPr lang="en-GB" altLang="en-US" sz="3600" noProof="0" dirty="0" smtClean="0">
                <a:latin typeface="Tahoma" pitchFamily="34" charset="0"/>
                <a:ea typeface="Tahoma" pitchFamily="34" charset="0"/>
                <a:cs typeface="Tahoma" pitchFamily="34" charset="0"/>
              </a:rPr>
              <a:t>Scoring Systems</a:t>
            </a:r>
            <a:endParaRPr lang="en-GB" altLang="en-US" sz="3600" noProof="0" dirty="0" smtClean="0">
              <a:latin typeface="Tahoma" pitchFamily="34" charset="0"/>
              <a:ea typeface="Tahoma" pitchFamily="34" charset="0"/>
              <a:cs typeface="Tahoma" pitchFamily="34" charset="0"/>
            </a:endParaRPr>
          </a:p>
        </p:txBody>
      </p:sp>
      <p:sp>
        <p:nvSpPr>
          <p:cNvPr id="67587" name="Rectangle 3"/>
          <p:cNvSpPr>
            <a:spLocks noGrp="1" noChangeArrowheads="1"/>
          </p:cNvSpPr>
          <p:nvPr>
            <p:ph type="body" idx="4294967295"/>
          </p:nvPr>
        </p:nvSpPr>
        <p:spPr>
          <a:xfrm>
            <a:off x="1358900" y="1765300"/>
            <a:ext cx="6629400" cy="4343400"/>
          </a:xfrm>
          <a:prstGeom prst="rect">
            <a:avLst/>
          </a:prstGeom>
        </p:spPr>
        <p:txBody>
          <a:bodyPr/>
          <a:lstStyle/>
          <a:p>
            <a:r>
              <a:rPr lang="en-GB" altLang="en-US" sz="2400" noProof="0" dirty="0" smtClean="0">
                <a:latin typeface="Tahoma" pitchFamily="34" charset="0"/>
                <a:ea typeface="Tahoma" pitchFamily="34" charset="0"/>
                <a:cs typeface="Tahoma" pitchFamily="34" charset="0"/>
              </a:rPr>
              <a:t>Point-a-rally to 11</a:t>
            </a:r>
          </a:p>
          <a:p>
            <a:endParaRPr lang="en-GB" altLang="en-US" sz="2400" noProof="0" dirty="0" smtClean="0">
              <a:latin typeface="Tahoma" pitchFamily="34" charset="0"/>
              <a:ea typeface="Tahoma" pitchFamily="34" charset="0"/>
              <a:cs typeface="Tahoma" pitchFamily="34" charset="0"/>
            </a:endParaRPr>
          </a:p>
          <a:p>
            <a:r>
              <a:rPr lang="en-GB" altLang="en-US" sz="2400" noProof="0" dirty="0" smtClean="0">
                <a:latin typeface="Tahoma" pitchFamily="34" charset="0"/>
                <a:ea typeface="Tahoma" pitchFamily="34" charset="0"/>
                <a:cs typeface="Tahoma" pitchFamily="34" charset="0"/>
              </a:rPr>
              <a:t>Hand in/Hand out to 9</a:t>
            </a:r>
          </a:p>
          <a:p>
            <a:pPr>
              <a:buFontTx/>
              <a:buNone/>
            </a:pPr>
            <a:endParaRPr lang="en-GB" altLang="en-US" sz="2400" noProof="0" dirty="0" smtClean="0">
              <a:latin typeface="Tahoma" pitchFamily="34" charset="0"/>
              <a:ea typeface="Tahoma" pitchFamily="34" charset="0"/>
              <a:cs typeface="Tahoma" pitchFamily="34" charset="0"/>
            </a:endParaRPr>
          </a:p>
          <a:p>
            <a:r>
              <a:rPr lang="en-GB" altLang="en-US" sz="2400" noProof="0" dirty="0" smtClean="0">
                <a:latin typeface="Tahoma" pitchFamily="34" charset="0"/>
                <a:ea typeface="Tahoma" pitchFamily="34" charset="0"/>
                <a:cs typeface="Tahoma" pitchFamily="34" charset="0"/>
              </a:rPr>
              <a:t>Point-a-rally to 15</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1763688" y="692696"/>
            <a:ext cx="5638800" cy="546100"/>
          </a:xfrm>
        </p:spPr>
        <p:txBody>
          <a:bodyPr/>
          <a:lstStyle/>
          <a:p>
            <a:r>
              <a:rPr lang="en-GB" altLang="en-US" sz="3600" noProof="0" dirty="0" smtClean="0">
                <a:latin typeface="Tahoma" pitchFamily="34" charset="0"/>
                <a:ea typeface="Tahoma" pitchFamily="34" charset="0"/>
                <a:cs typeface="Tahoma" pitchFamily="34" charset="0"/>
              </a:rPr>
              <a:t>Variations to the Rules</a:t>
            </a:r>
            <a:endParaRPr lang="en-GB" altLang="en-US" sz="3600" noProof="0" dirty="0" smtClean="0">
              <a:latin typeface="Tahoma" pitchFamily="34" charset="0"/>
              <a:ea typeface="Tahoma" pitchFamily="34" charset="0"/>
              <a:cs typeface="Tahoma" pitchFamily="34" charset="0"/>
            </a:endParaRPr>
          </a:p>
        </p:txBody>
      </p:sp>
      <p:sp>
        <p:nvSpPr>
          <p:cNvPr id="68611" name="Rectangle 3"/>
          <p:cNvSpPr>
            <a:spLocks noGrp="1" noChangeArrowheads="1"/>
          </p:cNvSpPr>
          <p:nvPr>
            <p:ph type="body" idx="4294967295"/>
          </p:nvPr>
        </p:nvSpPr>
        <p:spPr>
          <a:xfrm>
            <a:off x="1320800" y="1219200"/>
            <a:ext cx="6629400" cy="4343400"/>
          </a:xfrm>
          <a:prstGeom prst="rect">
            <a:avLst/>
          </a:prstGeom>
        </p:spPr>
        <p:txBody>
          <a:bodyPr/>
          <a:lstStyle/>
          <a:p>
            <a:endParaRPr lang="en-GB" altLang="en-US" noProof="0" dirty="0" smtClean="0">
              <a:latin typeface="Tahoma" pitchFamily="34" charset="0"/>
              <a:ea typeface="Tahoma" pitchFamily="34" charset="0"/>
              <a:cs typeface="Tahoma" pitchFamily="34" charset="0"/>
            </a:endParaRPr>
          </a:p>
          <a:p>
            <a:r>
              <a:rPr lang="en-GB" altLang="en-US" sz="2400" noProof="0" dirty="0" smtClean="0">
                <a:latin typeface="Tahoma" pitchFamily="34" charset="0"/>
                <a:ea typeface="Tahoma" pitchFamily="34" charset="0"/>
                <a:cs typeface="Tahoma" pitchFamily="34" charset="0"/>
              </a:rPr>
              <a:t>PSA: </a:t>
            </a:r>
          </a:p>
          <a:p>
            <a:pPr lvl="1"/>
            <a:r>
              <a:rPr lang="en-GB" altLang="en-US" sz="2400" noProof="0" dirty="0" smtClean="0">
                <a:latin typeface="Tahoma" pitchFamily="34" charset="0"/>
                <a:ea typeface="Tahoma" pitchFamily="34" charset="0"/>
                <a:cs typeface="Tahoma" pitchFamily="34" charset="0"/>
              </a:rPr>
              <a:t>1. 17-inch tin</a:t>
            </a:r>
          </a:p>
          <a:p>
            <a:pPr lvl="1"/>
            <a:r>
              <a:rPr lang="en-GB" altLang="en-US" sz="2400" noProof="0" dirty="0" smtClean="0">
                <a:latin typeface="Tahoma" pitchFamily="34" charset="0"/>
                <a:ea typeface="Tahoma" pitchFamily="34" charset="0"/>
                <a:cs typeface="Tahoma" pitchFamily="34" charset="0"/>
              </a:rPr>
              <a:t>2. Two-minute intervals</a:t>
            </a:r>
          </a:p>
          <a:p>
            <a:pPr lvl="1"/>
            <a:r>
              <a:rPr lang="en-GB" altLang="en-US" sz="2400" noProof="0" dirty="0" smtClean="0">
                <a:latin typeface="Tahoma" pitchFamily="34" charset="0"/>
                <a:ea typeface="Tahoma" pitchFamily="34" charset="0"/>
                <a:cs typeface="Tahoma" pitchFamily="34" charset="0"/>
              </a:rPr>
              <a:t>3. Glass court/white ball: player may request ball change at beginning of game 3.</a:t>
            </a:r>
          </a:p>
          <a:p>
            <a:pPr lvl="1"/>
            <a:r>
              <a:rPr lang="en-GB" altLang="en-US" sz="2400" noProof="0" dirty="0" smtClean="0">
                <a:latin typeface="Tahoma" pitchFamily="34" charset="0"/>
                <a:ea typeface="Tahoma" pitchFamily="34" charset="0"/>
                <a:cs typeface="Tahoma" pitchFamily="34" charset="0"/>
              </a:rPr>
              <a:t>TV Clothing Rule</a:t>
            </a:r>
          </a:p>
          <a:p>
            <a:endParaRPr lang="en-GB" altLang="en-US" sz="2400" noProof="0" dirty="0" smtClean="0">
              <a:latin typeface="Tahoma" pitchFamily="34" charset="0"/>
              <a:ea typeface="Tahoma" pitchFamily="34" charset="0"/>
              <a:cs typeface="Tahoma" pitchFamily="34" charset="0"/>
            </a:endParaRPr>
          </a:p>
          <a:p>
            <a:r>
              <a:rPr lang="en-GB" altLang="en-US" sz="2400" noProof="0" dirty="0" smtClean="0">
                <a:latin typeface="Tahoma" pitchFamily="34" charset="0"/>
                <a:ea typeface="Tahoma" pitchFamily="34" charset="0"/>
                <a:cs typeface="Tahoma" pitchFamily="34" charset="0"/>
              </a:rPr>
              <a:t>WSA: Two-minute intervals</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idx="4294967295"/>
          </p:nvPr>
        </p:nvSpPr>
        <p:spPr>
          <a:xfrm>
            <a:off x="1691680" y="548680"/>
            <a:ext cx="5638800" cy="546100"/>
          </a:xfrm>
        </p:spPr>
        <p:txBody>
          <a:bodyPr/>
          <a:lstStyle/>
          <a:p>
            <a:r>
              <a:rPr lang="en-GB" altLang="en-US" noProof="0" smtClean="0">
                <a:latin typeface="Tahoma" pitchFamily="34" charset="0"/>
                <a:ea typeface="Tahoma" pitchFamily="34" charset="0"/>
                <a:cs typeface="Tahoma" pitchFamily="34" charset="0"/>
              </a:rPr>
              <a:t>CWG Rules</a:t>
            </a:r>
            <a:endParaRPr lang="en-GB" altLang="en-US" noProof="0" smtClean="0">
              <a:latin typeface="Tahoma" pitchFamily="34" charset="0"/>
              <a:ea typeface="Tahoma" pitchFamily="34" charset="0"/>
              <a:cs typeface="Tahoma" pitchFamily="34" charset="0"/>
            </a:endParaRPr>
          </a:p>
        </p:txBody>
      </p:sp>
      <p:sp>
        <p:nvSpPr>
          <p:cNvPr id="69635" name="Rectangle 3"/>
          <p:cNvSpPr>
            <a:spLocks noGrp="1" noChangeArrowheads="1"/>
          </p:cNvSpPr>
          <p:nvPr>
            <p:ph type="body" idx="4294967295"/>
          </p:nvPr>
        </p:nvSpPr>
        <p:spPr>
          <a:xfrm>
            <a:off x="1320800" y="1219200"/>
            <a:ext cx="6629400" cy="4343400"/>
          </a:xfrm>
        </p:spPr>
        <p:txBody>
          <a:bodyPr/>
          <a:lstStyle/>
          <a:p>
            <a:endParaRPr lang="en-GB" altLang="en-US" noProof="0" smtClean="0">
              <a:latin typeface="Tahoma" pitchFamily="34" charset="0"/>
              <a:ea typeface="Tahoma" pitchFamily="34" charset="0"/>
              <a:cs typeface="Tahoma" pitchFamily="34" charset="0"/>
            </a:endParaRPr>
          </a:p>
          <a:p>
            <a:r>
              <a:rPr lang="en-GB" altLang="en-US" sz="2400" noProof="0" smtClean="0">
                <a:latin typeface="Tahoma" pitchFamily="34" charset="0"/>
                <a:ea typeface="Tahoma" pitchFamily="34" charset="0"/>
                <a:cs typeface="Tahoma" pitchFamily="34" charset="0"/>
              </a:rPr>
              <a:t>For both Men’s and Women’s Singles:</a:t>
            </a:r>
          </a:p>
          <a:p>
            <a:endParaRPr lang="en-GB" altLang="en-US" sz="2400" noProof="0" smtClean="0">
              <a:latin typeface="Tahoma" pitchFamily="34" charset="0"/>
              <a:ea typeface="Tahoma" pitchFamily="34" charset="0"/>
              <a:cs typeface="Tahoma" pitchFamily="34" charset="0"/>
            </a:endParaRPr>
          </a:p>
          <a:p>
            <a:r>
              <a:rPr lang="en-GB" altLang="en-US" sz="2400" noProof="0" smtClean="0">
                <a:latin typeface="Tahoma" pitchFamily="34" charset="0"/>
                <a:ea typeface="Tahoma" pitchFamily="34" charset="0"/>
                <a:cs typeface="Tahoma" pitchFamily="34" charset="0"/>
              </a:rPr>
              <a:t>Standard Rules of Squash:</a:t>
            </a:r>
          </a:p>
          <a:p>
            <a:endParaRPr lang="en-GB" altLang="en-US" sz="2400" noProof="0" smtClean="0">
              <a:latin typeface="Tahoma" pitchFamily="34" charset="0"/>
              <a:ea typeface="Tahoma" pitchFamily="34" charset="0"/>
              <a:cs typeface="Tahoma" pitchFamily="34" charset="0"/>
            </a:endParaRPr>
          </a:p>
          <a:p>
            <a:pPr lvl="1"/>
            <a:r>
              <a:rPr lang="en-GB" altLang="en-US" sz="2400" noProof="0" smtClean="0">
                <a:latin typeface="Tahoma" pitchFamily="34" charset="0"/>
                <a:ea typeface="Tahoma" pitchFamily="34" charset="0"/>
                <a:cs typeface="Tahoma" pitchFamily="34" charset="0"/>
              </a:rPr>
              <a:t>PAR-11 Scoring</a:t>
            </a:r>
          </a:p>
          <a:p>
            <a:pPr lvl="1"/>
            <a:r>
              <a:rPr lang="en-GB" altLang="en-US" sz="2400" noProof="0" smtClean="0">
                <a:latin typeface="Tahoma" pitchFamily="34" charset="0"/>
                <a:ea typeface="Tahoma" pitchFamily="34" charset="0"/>
                <a:cs typeface="Tahoma" pitchFamily="34" charset="0"/>
              </a:rPr>
              <a:t>90 seconds between games</a:t>
            </a:r>
          </a:p>
          <a:p>
            <a:endParaRPr lang="en-GB" altLang="en-US" sz="2400" noProof="0" smtClean="0">
              <a:latin typeface="Tahoma" pitchFamily="34" charset="0"/>
              <a:ea typeface="Tahoma" pitchFamily="34" charset="0"/>
              <a:cs typeface="Tahoma" pitchFamily="34" charset="0"/>
            </a:endParaRPr>
          </a:p>
          <a:p>
            <a:pPr lvl="1">
              <a:buFontTx/>
              <a:buNone/>
            </a:pPr>
            <a:r>
              <a:rPr lang="en-GB" altLang="en-US" sz="2400" i="1" noProof="0" smtClean="0">
                <a:latin typeface="Tahoma" pitchFamily="34" charset="0"/>
                <a:ea typeface="Tahoma" pitchFamily="34" charset="0"/>
                <a:cs typeface="Tahoma" pitchFamily="34" charset="0"/>
              </a:rPr>
              <a:t>But</a:t>
            </a:r>
            <a:r>
              <a:rPr lang="en-GB" altLang="en-US" sz="2400" noProof="0" smtClean="0">
                <a:latin typeface="Tahoma" pitchFamily="34" charset="0"/>
                <a:ea typeface="Tahoma" pitchFamily="34" charset="0"/>
                <a:cs typeface="Tahoma" pitchFamily="34" charset="0"/>
              </a:rPr>
              <a:t> 17-inch tin for the Men’s Singles</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835696" y="548680"/>
            <a:ext cx="5638800" cy="533400"/>
          </a:xfrm>
        </p:spPr>
        <p:txBody>
          <a:bodyPr/>
          <a:lstStyle/>
          <a:p>
            <a:r>
              <a:rPr lang="en-GB" altLang="en-US" noProof="0" smtClean="0">
                <a:latin typeface="Tahoma" pitchFamily="34" charset="0"/>
                <a:ea typeface="Tahoma" pitchFamily="34" charset="0"/>
                <a:cs typeface="Tahoma" pitchFamily="34" charset="0"/>
              </a:rPr>
              <a:t>Personnel and Budget</a:t>
            </a:r>
            <a:endParaRPr lang="en-GB" altLang="en-US" noProof="0" smtClean="0">
              <a:latin typeface="Tahoma" pitchFamily="34" charset="0"/>
              <a:ea typeface="Tahoma" pitchFamily="34" charset="0"/>
              <a:cs typeface="Tahoma" pitchFamily="34" charset="0"/>
            </a:endParaRPr>
          </a:p>
        </p:txBody>
      </p:sp>
      <p:sp>
        <p:nvSpPr>
          <p:cNvPr id="70659" name="Rectangle 3"/>
          <p:cNvSpPr>
            <a:spLocks noGrp="1" noChangeArrowheads="1"/>
          </p:cNvSpPr>
          <p:nvPr>
            <p:ph type="body" idx="4294967295"/>
          </p:nvPr>
        </p:nvSpPr>
        <p:spPr>
          <a:xfrm>
            <a:off x="1397000" y="1772816"/>
            <a:ext cx="6629400" cy="3904084"/>
          </a:xfrm>
          <a:prstGeom prst="rect">
            <a:avLst/>
          </a:prstGeom>
        </p:spPr>
        <p:txBody>
          <a:bodyPr/>
          <a:lstStyle/>
          <a:p>
            <a:r>
              <a:rPr lang="en-GB" altLang="en-US" sz="2400" noProof="0" smtClean="0">
                <a:latin typeface="Tahoma" pitchFamily="34" charset="0"/>
                <a:ea typeface="Tahoma" pitchFamily="34" charset="0"/>
                <a:cs typeface="Tahoma" pitchFamily="34" charset="0"/>
              </a:rPr>
              <a:t>Personnel:</a:t>
            </a:r>
          </a:p>
          <a:p>
            <a:pPr lvl="1"/>
            <a:r>
              <a:rPr lang="en-GB" altLang="en-US" sz="2400" noProof="0" smtClean="0">
                <a:latin typeface="Tahoma" pitchFamily="34" charset="0"/>
                <a:ea typeface="Tahoma" pitchFamily="34" charset="0"/>
                <a:cs typeface="Tahoma" pitchFamily="34" charset="0"/>
              </a:rPr>
              <a:t>Size of draw</a:t>
            </a:r>
          </a:p>
          <a:p>
            <a:pPr lvl="1"/>
            <a:r>
              <a:rPr lang="en-GB" altLang="en-US" sz="2400" noProof="0" smtClean="0">
                <a:latin typeface="Tahoma" pitchFamily="34" charset="0"/>
                <a:ea typeface="Tahoma" pitchFamily="34" charset="0"/>
                <a:cs typeface="Tahoma" pitchFamily="34" charset="0"/>
              </a:rPr>
              <a:t>Number of courts</a:t>
            </a:r>
          </a:p>
          <a:p>
            <a:pPr lvl="1"/>
            <a:r>
              <a:rPr lang="en-GB" altLang="en-US" sz="2400" noProof="0" smtClean="0">
                <a:latin typeface="Tahoma" pitchFamily="34" charset="0"/>
                <a:ea typeface="Tahoma" pitchFamily="34" charset="0"/>
                <a:cs typeface="Tahoma" pitchFamily="34" charset="0"/>
              </a:rPr>
              <a:t>How many daily sessions</a:t>
            </a:r>
          </a:p>
          <a:p>
            <a:pPr lvl="1"/>
            <a:r>
              <a:rPr lang="en-GB" altLang="en-US" sz="2400" noProof="0" smtClean="0">
                <a:latin typeface="Tahoma" pitchFamily="34" charset="0"/>
                <a:ea typeface="Tahoma" pitchFamily="34" charset="0"/>
                <a:cs typeface="Tahoma" pitchFamily="34" charset="0"/>
              </a:rPr>
              <a:t>How many days</a:t>
            </a:r>
          </a:p>
          <a:p>
            <a:pPr lvl="1"/>
            <a:endParaRPr lang="en-GB" altLang="en-US" sz="2400" noProof="0" smtClean="0">
              <a:latin typeface="Tahoma" pitchFamily="34" charset="0"/>
              <a:ea typeface="Tahoma" pitchFamily="34" charset="0"/>
              <a:cs typeface="Tahoma" pitchFamily="34" charset="0"/>
            </a:endParaRPr>
          </a:p>
          <a:p>
            <a:pPr lvl="1"/>
            <a:r>
              <a:rPr lang="en-GB" altLang="en-US" sz="2400" noProof="0" smtClean="0">
                <a:latin typeface="Tahoma" pitchFamily="34" charset="0"/>
                <a:ea typeface="Tahoma" pitchFamily="34" charset="0"/>
                <a:cs typeface="Tahoma" pitchFamily="34" charset="0"/>
              </a:rPr>
              <a:t>3-Referee System: 5 Referees per court</a:t>
            </a:r>
          </a:p>
          <a:p>
            <a:pPr lvl="1"/>
            <a:r>
              <a:rPr lang="en-GB" altLang="en-US" sz="2400" noProof="0" smtClean="0">
                <a:latin typeface="Tahoma" pitchFamily="34" charset="0"/>
                <a:ea typeface="Tahoma" pitchFamily="34" charset="0"/>
                <a:cs typeface="Tahoma" pitchFamily="34" charset="0"/>
              </a:rPr>
              <a:t>For Marker/Referee: teams of four per court</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2051720" y="764704"/>
            <a:ext cx="5638800" cy="546100"/>
          </a:xfrm>
        </p:spPr>
        <p:txBody>
          <a:bodyPr/>
          <a:lstStyle/>
          <a:p>
            <a:r>
              <a:rPr lang="en-GB" altLang="en-US" noProof="0" smtClean="0">
                <a:latin typeface="Tahoma" pitchFamily="34" charset="0"/>
                <a:ea typeface="Tahoma" pitchFamily="34" charset="0"/>
                <a:cs typeface="Tahoma" pitchFamily="34" charset="0"/>
              </a:rPr>
              <a:t>Personnel &amp; Budget</a:t>
            </a:r>
            <a:endParaRPr lang="en-GB" altLang="en-US" noProof="0" smtClean="0">
              <a:latin typeface="Tahoma" pitchFamily="34" charset="0"/>
              <a:ea typeface="Tahoma" pitchFamily="34" charset="0"/>
              <a:cs typeface="Tahoma" pitchFamily="34" charset="0"/>
            </a:endParaRPr>
          </a:p>
        </p:txBody>
      </p:sp>
      <p:sp>
        <p:nvSpPr>
          <p:cNvPr id="71683" name="Rectangle 3"/>
          <p:cNvSpPr>
            <a:spLocks noGrp="1" noChangeArrowheads="1"/>
          </p:cNvSpPr>
          <p:nvPr>
            <p:ph type="body" idx="4294967295"/>
          </p:nvPr>
        </p:nvSpPr>
        <p:spPr>
          <a:xfrm>
            <a:off x="1397000" y="1447800"/>
            <a:ext cx="6629400" cy="4343400"/>
          </a:xfrm>
          <a:prstGeom prst="rect">
            <a:avLst/>
          </a:prstGeom>
        </p:spPr>
        <p:txBody>
          <a:bodyPr/>
          <a:lstStyle/>
          <a:p>
            <a:r>
              <a:rPr lang="en-GB" altLang="en-US" noProof="0" smtClean="0">
                <a:latin typeface="Tahoma" pitchFamily="34" charset="0"/>
                <a:ea typeface="Tahoma" pitchFamily="34" charset="0"/>
                <a:cs typeface="Tahoma" pitchFamily="34" charset="0"/>
              </a:rPr>
              <a:t>WSF Requirements:</a:t>
            </a:r>
          </a:p>
          <a:p>
            <a:pPr lvl="1"/>
            <a:r>
              <a:rPr lang="en-GB" altLang="en-US" noProof="0" smtClean="0">
                <a:latin typeface="Tahoma" pitchFamily="34" charset="0"/>
                <a:ea typeface="Tahoma" pitchFamily="34" charset="0"/>
                <a:cs typeface="Tahoma" pitchFamily="34" charset="0"/>
              </a:rPr>
              <a:t>World Championships:</a:t>
            </a:r>
          </a:p>
          <a:p>
            <a:pPr lvl="3"/>
            <a:r>
              <a:rPr lang="en-GB" altLang="en-US" noProof="0" smtClean="0">
                <a:latin typeface="Tahoma" pitchFamily="34" charset="0"/>
                <a:ea typeface="Tahoma" pitchFamily="34" charset="0"/>
                <a:cs typeface="Tahoma" pitchFamily="34" charset="0"/>
              </a:rPr>
              <a:t>Three-Referee System: 6 WR/IR</a:t>
            </a:r>
          </a:p>
          <a:p>
            <a:pPr lvl="3"/>
            <a:r>
              <a:rPr lang="en-GB" altLang="en-US" noProof="0" smtClean="0">
                <a:latin typeface="Tahoma" pitchFamily="34" charset="0"/>
                <a:ea typeface="Tahoma" pitchFamily="34" charset="0"/>
                <a:cs typeface="Tahoma" pitchFamily="34" charset="0"/>
              </a:rPr>
              <a:t>Marker/Referee: 4 WR/IR</a:t>
            </a:r>
          </a:p>
          <a:p>
            <a:r>
              <a:rPr lang="en-GB" altLang="en-US" noProof="0" smtClean="0">
                <a:latin typeface="Tahoma" pitchFamily="34" charset="0"/>
                <a:ea typeface="Tahoma" pitchFamily="34" charset="0"/>
                <a:cs typeface="Tahoma" pitchFamily="34" charset="0"/>
              </a:rPr>
              <a:t>PSA: </a:t>
            </a:r>
          </a:p>
          <a:p>
            <a:pPr lvl="3"/>
            <a:r>
              <a:rPr lang="en-GB" altLang="en-US" noProof="0" smtClean="0">
                <a:latin typeface="Tahoma" pitchFamily="34" charset="0"/>
                <a:ea typeface="Tahoma" pitchFamily="34" charset="0"/>
                <a:cs typeface="Tahoma" pitchFamily="34" charset="0"/>
              </a:rPr>
              <a:t>Super Series: 4 WR/IR</a:t>
            </a:r>
          </a:p>
          <a:p>
            <a:pPr lvl="3"/>
            <a:r>
              <a:rPr lang="en-GB" altLang="en-US" noProof="0" smtClean="0">
                <a:latin typeface="Tahoma" pitchFamily="34" charset="0"/>
                <a:ea typeface="Tahoma" pitchFamily="34" charset="0"/>
                <a:cs typeface="Tahoma" pitchFamily="34" charset="0"/>
              </a:rPr>
              <a:t>International Series &gt;$20,000: 3 WR/IR; &lt;$20, 000: 2 WR/IR</a:t>
            </a:r>
          </a:p>
          <a:p>
            <a:pPr lvl="3"/>
            <a:r>
              <a:rPr lang="en-GB" altLang="en-US" noProof="0" smtClean="0">
                <a:latin typeface="Tahoma" pitchFamily="34" charset="0"/>
                <a:ea typeface="Tahoma" pitchFamily="34" charset="0"/>
                <a:cs typeface="Tahoma" pitchFamily="34" charset="0"/>
              </a:rPr>
              <a:t>Satellite Series: 2 WR/IR</a:t>
            </a:r>
          </a:p>
          <a:p>
            <a:pPr lvl="3">
              <a:buFontTx/>
              <a:buNone/>
            </a:pPr>
            <a:endParaRPr lang="en-GB" altLang="en-US" noProof="0" smtClean="0">
              <a:latin typeface="Tahoma" pitchFamily="34" charset="0"/>
              <a:ea typeface="Tahoma" pitchFamily="34" charset="0"/>
              <a:cs typeface="Tahoma" pitchFamily="34" charset="0"/>
            </a:endParaRPr>
          </a:p>
          <a:p>
            <a:pPr lvl="3">
              <a:buFontTx/>
              <a:buNone/>
            </a:pPr>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1763688" y="620688"/>
            <a:ext cx="5638800" cy="520700"/>
          </a:xfrm>
        </p:spPr>
        <p:txBody>
          <a:bodyPr/>
          <a:lstStyle/>
          <a:p>
            <a:r>
              <a:rPr lang="en-GB" altLang="en-US" noProof="0" smtClean="0">
                <a:latin typeface="Tahoma" pitchFamily="34" charset="0"/>
                <a:ea typeface="Tahoma" pitchFamily="34" charset="0"/>
                <a:cs typeface="Tahoma" pitchFamily="34" charset="0"/>
              </a:rPr>
              <a:t>Personnel &amp; Budget</a:t>
            </a:r>
            <a:endParaRPr lang="en-GB" altLang="en-US" noProof="0" smtClean="0">
              <a:latin typeface="Tahoma" pitchFamily="34" charset="0"/>
              <a:ea typeface="Tahoma" pitchFamily="34" charset="0"/>
              <a:cs typeface="Tahoma" pitchFamily="34" charset="0"/>
            </a:endParaRPr>
          </a:p>
        </p:txBody>
      </p:sp>
      <p:sp>
        <p:nvSpPr>
          <p:cNvPr id="72707" name="Rectangle 3"/>
          <p:cNvSpPr>
            <a:spLocks noGrp="1" noChangeArrowheads="1"/>
          </p:cNvSpPr>
          <p:nvPr>
            <p:ph type="body" idx="4294967295"/>
          </p:nvPr>
        </p:nvSpPr>
        <p:spPr>
          <a:xfrm>
            <a:off x="1384300" y="1485900"/>
            <a:ext cx="6629400" cy="4343400"/>
          </a:xfrm>
          <a:prstGeom prst="rect">
            <a:avLst/>
          </a:prstGeom>
        </p:spPr>
        <p:txBody>
          <a:bodyPr/>
          <a:lstStyle/>
          <a:p>
            <a:r>
              <a:rPr lang="en-GB" altLang="en-US" noProof="0" dirty="0" smtClean="0">
                <a:latin typeface="Tahoma" pitchFamily="34" charset="0"/>
                <a:ea typeface="Tahoma" pitchFamily="34" charset="0"/>
                <a:cs typeface="Tahoma" pitchFamily="34" charset="0"/>
              </a:rPr>
              <a:t>WSA:</a:t>
            </a:r>
          </a:p>
          <a:p>
            <a:pPr lvl="3"/>
            <a:r>
              <a:rPr lang="en-GB" altLang="en-US" noProof="0" dirty="0" smtClean="0">
                <a:latin typeface="Tahoma" pitchFamily="34" charset="0"/>
                <a:ea typeface="Tahoma" pitchFamily="34" charset="0"/>
                <a:cs typeface="Tahoma" pitchFamily="34" charset="0"/>
              </a:rPr>
              <a:t>&gt; $15, 000 : 3 WR/IR</a:t>
            </a:r>
          </a:p>
          <a:p>
            <a:pPr lvl="3"/>
            <a:r>
              <a:rPr lang="en-GB" altLang="en-US" noProof="0" dirty="0" smtClean="0">
                <a:latin typeface="Tahoma" pitchFamily="34" charset="0"/>
                <a:ea typeface="Tahoma" pitchFamily="34" charset="0"/>
                <a:cs typeface="Tahoma" pitchFamily="34" charset="0"/>
              </a:rPr>
              <a:t>&lt; $15, 000: 2 WR/IR</a:t>
            </a:r>
          </a:p>
          <a:p>
            <a:pPr lvl="3"/>
            <a:endParaRPr lang="en-GB" altLang="en-US" noProof="0" dirty="0" smtClean="0">
              <a:latin typeface="Tahoma" pitchFamily="34" charset="0"/>
              <a:ea typeface="Tahoma" pitchFamily="34" charset="0"/>
              <a:cs typeface="Tahoma" pitchFamily="34" charset="0"/>
            </a:endParaRPr>
          </a:p>
          <a:p>
            <a:pPr lvl="3">
              <a:buFontTx/>
              <a:buNone/>
            </a:pPr>
            <a:r>
              <a:rPr lang="en-GB" altLang="en-US" noProof="0" dirty="0" smtClean="0">
                <a:latin typeface="Tahoma" pitchFamily="34" charset="0"/>
                <a:ea typeface="Tahoma" pitchFamily="34" charset="0"/>
                <a:cs typeface="Tahoma" pitchFamily="34" charset="0"/>
              </a:rPr>
              <a:t>If 3-Referee System is used in major events, add two WR/IR.</a:t>
            </a:r>
          </a:p>
          <a:p>
            <a:pPr lvl="3"/>
            <a:endParaRPr lang="en-GB" altLang="en-US" noProof="0" dirty="0" smtClean="0">
              <a:latin typeface="Tahoma" pitchFamily="34" charset="0"/>
              <a:ea typeface="Tahoma" pitchFamily="34" charset="0"/>
              <a:cs typeface="Tahoma" pitchFamily="34" charset="0"/>
            </a:endParaRPr>
          </a:p>
          <a:p>
            <a:pPr lvl="3">
              <a:buFontTx/>
              <a:buNone/>
            </a:pPr>
            <a:endParaRPr lang="en-GB" altLang="en-US"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763688" y="203200"/>
            <a:ext cx="6840760" cy="1137568"/>
          </a:xfrm>
        </p:spPr>
        <p:txBody>
          <a:bodyPr/>
          <a:lstStyle/>
          <a:p>
            <a:r>
              <a:rPr lang="en-GB" altLang="en-US" sz="3600" noProof="0" dirty="0" smtClean="0">
                <a:latin typeface="Tahoma" pitchFamily="34" charset="0"/>
                <a:ea typeface="Tahoma" pitchFamily="34" charset="0"/>
                <a:cs typeface="Tahoma" pitchFamily="34" charset="0"/>
              </a:rPr>
              <a:t>Qualities of a Good Leader (1)</a:t>
            </a:r>
            <a:endParaRPr lang="en-GB" altLang="en-US" sz="3600" noProof="0" dirty="0" smtClean="0">
              <a:latin typeface="Tahoma" pitchFamily="34" charset="0"/>
              <a:ea typeface="Tahoma" pitchFamily="34" charset="0"/>
              <a:cs typeface="Tahoma" pitchFamily="34" charset="0"/>
            </a:endParaRPr>
          </a:p>
        </p:txBody>
      </p:sp>
      <p:sp>
        <p:nvSpPr>
          <p:cNvPr id="9219" name="Rectangle 3"/>
          <p:cNvSpPr>
            <a:spLocks noGrp="1" noChangeArrowheads="1"/>
          </p:cNvSpPr>
          <p:nvPr>
            <p:ph type="body" idx="4294967295"/>
          </p:nvPr>
        </p:nvSpPr>
        <p:spPr>
          <a:xfrm>
            <a:off x="1358900" y="1765300"/>
            <a:ext cx="6629400" cy="4343400"/>
          </a:xfrm>
          <a:prstGeom prst="rect">
            <a:avLst/>
          </a:prstGeom>
        </p:spPr>
        <p:txBody>
          <a:bodyPr/>
          <a:lstStyle/>
          <a:p>
            <a:pPr>
              <a:buFontTx/>
              <a:buNone/>
            </a:pPr>
            <a:endParaRPr lang="en-GB" altLang="en-US" sz="2400" noProof="0" dirty="0" smtClean="0">
              <a:latin typeface="Tahoma" pitchFamily="34" charset="0"/>
              <a:ea typeface="Tahoma" pitchFamily="34" charset="0"/>
              <a:cs typeface="Tahoma" pitchFamily="34" charset="0"/>
            </a:endParaRPr>
          </a:p>
          <a:p>
            <a:r>
              <a:rPr lang="en-GB" altLang="en-US" sz="2400" noProof="0" dirty="0" smtClean="0">
                <a:latin typeface="Tahoma" pitchFamily="34" charset="0"/>
                <a:ea typeface="Tahoma" pitchFamily="34" charset="0"/>
                <a:cs typeface="Tahoma" pitchFamily="34" charset="0"/>
              </a:rPr>
              <a:t>Displays attributes that make people glad to follow. </a:t>
            </a:r>
          </a:p>
          <a:p>
            <a:r>
              <a:rPr lang="en-GB" altLang="en-US" sz="2400" noProof="0" dirty="0" smtClean="0">
                <a:latin typeface="Tahoma" pitchFamily="34" charset="0"/>
                <a:ea typeface="Tahoma" pitchFamily="34" charset="0"/>
                <a:cs typeface="Tahoma" pitchFamily="34" charset="0"/>
              </a:rPr>
              <a:t>Provides a feeling of trust.</a:t>
            </a:r>
          </a:p>
          <a:p>
            <a:r>
              <a:rPr lang="en-GB" altLang="en-US" sz="2400" noProof="0" dirty="0" smtClean="0">
                <a:latin typeface="Tahoma" pitchFamily="34" charset="0"/>
                <a:ea typeface="Tahoma" pitchFamily="34" charset="0"/>
                <a:cs typeface="Tahoma" pitchFamily="34" charset="0"/>
              </a:rPr>
              <a:t>Builds morale.</a:t>
            </a:r>
          </a:p>
          <a:p>
            <a:r>
              <a:rPr lang="en-GB" altLang="en-US" sz="2400" noProof="0" dirty="0" smtClean="0">
                <a:latin typeface="Tahoma" pitchFamily="34" charset="0"/>
                <a:ea typeface="Tahoma" pitchFamily="34" charset="0"/>
                <a:cs typeface="Tahoma" pitchFamily="34" charset="0"/>
              </a:rPr>
              <a:t>Sets goals.</a:t>
            </a:r>
          </a:p>
          <a:p>
            <a:r>
              <a:rPr lang="en-GB" altLang="en-US" sz="2400" noProof="0" dirty="0" smtClean="0">
                <a:latin typeface="Tahoma" pitchFamily="34" charset="0"/>
                <a:ea typeface="Tahoma" pitchFamily="34" charset="0"/>
                <a:cs typeface="Tahoma" pitchFamily="34" charset="0"/>
              </a:rPr>
              <a:t>Establishes a spirit of cooperation and cohesion for achieving those goals.</a:t>
            </a:r>
          </a:p>
          <a:p>
            <a:pPr>
              <a:buFontTx/>
              <a:buNone/>
            </a:pPr>
            <a:endParaRPr lang="en-GB" altLang="en-US"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1835696" y="692696"/>
            <a:ext cx="5638800" cy="508000"/>
          </a:xfrm>
        </p:spPr>
        <p:txBody>
          <a:bodyPr/>
          <a:lstStyle/>
          <a:p>
            <a:r>
              <a:rPr lang="en-GB" altLang="en-US" noProof="0" smtClean="0">
                <a:latin typeface="Tahoma" pitchFamily="34" charset="0"/>
                <a:ea typeface="Tahoma" pitchFamily="34" charset="0"/>
                <a:cs typeface="Tahoma" pitchFamily="34" charset="0"/>
              </a:rPr>
              <a:t>Personnel &amp; Budget</a:t>
            </a:r>
            <a:endParaRPr lang="en-GB" altLang="en-US" noProof="0" smtClean="0">
              <a:latin typeface="Tahoma" pitchFamily="34" charset="0"/>
              <a:ea typeface="Tahoma" pitchFamily="34" charset="0"/>
              <a:cs typeface="Tahoma" pitchFamily="34" charset="0"/>
            </a:endParaRPr>
          </a:p>
        </p:txBody>
      </p:sp>
      <p:sp>
        <p:nvSpPr>
          <p:cNvPr id="73731" name="Rectangle 3"/>
          <p:cNvSpPr>
            <a:spLocks noGrp="1" noChangeArrowheads="1"/>
          </p:cNvSpPr>
          <p:nvPr>
            <p:ph type="body" idx="4294967295"/>
          </p:nvPr>
        </p:nvSpPr>
        <p:spPr>
          <a:xfrm>
            <a:off x="1358900" y="1765300"/>
            <a:ext cx="6629400" cy="4343400"/>
          </a:xfrm>
          <a:prstGeom prst="rect">
            <a:avLst/>
          </a:prstGeom>
        </p:spPr>
        <p:txBody>
          <a:bodyPr/>
          <a:lstStyle/>
          <a:p>
            <a:r>
              <a:rPr lang="en-GB" altLang="en-US" sz="2400" noProof="0" smtClean="0">
                <a:latin typeface="Tahoma" pitchFamily="34" charset="0"/>
                <a:ea typeface="Tahoma" pitchFamily="34" charset="0"/>
                <a:cs typeface="Tahoma" pitchFamily="34" charset="0"/>
              </a:rPr>
              <a:t>Other officials:</a:t>
            </a:r>
          </a:p>
          <a:p>
            <a:pPr lvl="1"/>
            <a:r>
              <a:rPr lang="en-GB" altLang="en-US" sz="2400" noProof="0" smtClean="0">
                <a:latin typeface="Tahoma" pitchFamily="34" charset="0"/>
                <a:ea typeface="Tahoma" pitchFamily="34" charset="0"/>
                <a:cs typeface="Tahoma" pitchFamily="34" charset="0"/>
              </a:rPr>
              <a:t>How many</a:t>
            </a:r>
          </a:p>
          <a:p>
            <a:pPr lvl="1"/>
            <a:r>
              <a:rPr lang="en-GB" altLang="en-US" sz="2400" noProof="0" smtClean="0">
                <a:latin typeface="Tahoma" pitchFamily="34" charset="0"/>
                <a:ea typeface="Tahoma" pitchFamily="34" charset="0"/>
                <a:cs typeface="Tahoma" pitchFamily="34" charset="0"/>
              </a:rPr>
              <a:t>What level (Minimum National)</a:t>
            </a:r>
          </a:p>
          <a:p>
            <a:pPr lvl="1"/>
            <a:r>
              <a:rPr lang="en-GB" altLang="en-US" sz="2400" noProof="0" smtClean="0">
                <a:latin typeface="Tahoma" pitchFamily="34" charset="0"/>
                <a:ea typeface="Tahoma" pitchFamily="34" charset="0"/>
                <a:cs typeface="Tahoma" pitchFamily="34" charset="0"/>
              </a:rPr>
              <a:t>Lower levels Markers only, or SR in early rounds</a:t>
            </a:r>
          </a:p>
          <a:p>
            <a:pPr lvl="1"/>
            <a:endParaRPr lang="en-GB" altLang="en-US" sz="2400" noProof="0" smtClean="0">
              <a:latin typeface="Tahoma" pitchFamily="34" charset="0"/>
              <a:ea typeface="Tahoma" pitchFamily="34" charset="0"/>
              <a:cs typeface="Tahoma" pitchFamily="34" charset="0"/>
            </a:endParaRPr>
          </a:p>
          <a:p>
            <a:pPr lvl="1"/>
            <a:r>
              <a:rPr lang="en-GB" altLang="en-US" sz="2400" noProof="0" smtClean="0">
                <a:latin typeface="Tahoma" pitchFamily="34" charset="0"/>
                <a:ea typeface="Tahoma" pitchFamily="34" charset="0"/>
                <a:cs typeface="Tahoma" pitchFamily="34" charset="0"/>
              </a:rPr>
              <a:t>Importance of referees of similar level in 3-Referee System</a:t>
            </a:r>
          </a:p>
          <a:p>
            <a:pPr lvl="1"/>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1619672" y="476672"/>
            <a:ext cx="5638800" cy="533400"/>
          </a:xfrm>
        </p:spPr>
        <p:txBody>
          <a:bodyPr/>
          <a:lstStyle/>
          <a:p>
            <a:r>
              <a:rPr lang="en-GB" altLang="en-US" noProof="0" smtClean="0">
                <a:latin typeface="Tahoma" pitchFamily="34" charset="0"/>
                <a:ea typeface="Tahoma" pitchFamily="34" charset="0"/>
                <a:cs typeface="Tahoma" pitchFamily="34" charset="0"/>
              </a:rPr>
              <a:t>Personnel &amp; Budget</a:t>
            </a:r>
            <a:endParaRPr lang="en-GB" altLang="en-US" noProof="0" smtClean="0">
              <a:latin typeface="Tahoma" pitchFamily="34" charset="0"/>
              <a:ea typeface="Tahoma" pitchFamily="34" charset="0"/>
              <a:cs typeface="Tahoma" pitchFamily="34" charset="0"/>
            </a:endParaRPr>
          </a:p>
        </p:txBody>
      </p:sp>
      <p:sp>
        <p:nvSpPr>
          <p:cNvPr id="74755" name="Rectangle 3"/>
          <p:cNvSpPr>
            <a:spLocks noGrp="1" noChangeArrowheads="1"/>
          </p:cNvSpPr>
          <p:nvPr>
            <p:ph type="body" idx="4294967295"/>
          </p:nvPr>
        </p:nvSpPr>
        <p:spPr>
          <a:xfrm>
            <a:off x="546100" y="1916832"/>
            <a:ext cx="8166100" cy="3798168"/>
          </a:xfrm>
          <a:prstGeom prst="rect">
            <a:avLst/>
          </a:prstGeom>
        </p:spPr>
        <p:txBody>
          <a:bodyPr/>
          <a:lstStyle/>
          <a:p>
            <a:pPr>
              <a:lnSpc>
                <a:spcPct val="90000"/>
              </a:lnSpc>
            </a:pPr>
            <a:r>
              <a:rPr lang="en-GB" altLang="en-US" sz="2400" noProof="0" smtClean="0">
                <a:latin typeface="Tahoma" pitchFamily="34" charset="0"/>
                <a:ea typeface="Tahoma" pitchFamily="34" charset="0"/>
                <a:cs typeface="Tahoma" pitchFamily="34" charset="0"/>
              </a:rPr>
              <a:t>It is advisable that the TR be involved from an early stage in the Tournament planning process to ensure that an adequate budget for officials has been included in the overall budget for the event. Hotel accommodation, meals (and late meals), refreshments, uniforms, transportation, supplies (score-sheets, clipboards, pencils, microphones), admission to social events, daily allowances,</a:t>
            </a:r>
            <a:r>
              <a:rPr lang="en-GB" altLang="en-US" sz="2400" noProof="0" smtClean="0">
                <a:solidFill>
                  <a:srgbClr val="FF0000"/>
                </a:solidFill>
                <a:latin typeface="Tahoma" pitchFamily="34" charset="0"/>
                <a:ea typeface="Tahoma" pitchFamily="34" charset="0"/>
                <a:cs typeface="Tahoma" pitchFamily="34" charset="0"/>
              </a:rPr>
              <a:t> </a:t>
            </a:r>
            <a:r>
              <a:rPr lang="en-GB" altLang="en-US" sz="2400" noProof="0" smtClean="0">
                <a:latin typeface="Tahoma" pitchFamily="34" charset="0"/>
                <a:ea typeface="Tahoma" pitchFamily="34" charset="0"/>
                <a:cs typeface="Tahoma" pitchFamily="34" charset="0"/>
              </a:rPr>
              <a:t>etc.: all of these need to be provided, and budgeted for, by the Tournament Committee. </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1619672" y="620688"/>
            <a:ext cx="5638800" cy="508000"/>
          </a:xfrm>
        </p:spPr>
        <p:txBody>
          <a:bodyPr/>
          <a:lstStyle/>
          <a:p>
            <a:r>
              <a:rPr lang="en-GB" altLang="en-US" noProof="0" smtClean="0">
                <a:latin typeface="Tahoma" pitchFamily="34" charset="0"/>
                <a:ea typeface="Tahoma" pitchFamily="34" charset="0"/>
                <a:cs typeface="Tahoma" pitchFamily="34" charset="0"/>
              </a:rPr>
              <a:t>Team Consistency</a:t>
            </a:r>
            <a:endParaRPr lang="en-GB" altLang="en-US" noProof="0" smtClean="0">
              <a:latin typeface="Tahoma" pitchFamily="34" charset="0"/>
              <a:ea typeface="Tahoma" pitchFamily="34" charset="0"/>
              <a:cs typeface="Tahoma" pitchFamily="34" charset="0"/>
            </a:endParaRPr>
          </a:p>
        </p:txBody>
      </p:sp>
      <p:sp>
        <p:nvSpPr>
          <p:cNvPr id="75779" name="Rectangle 3"/>
          <p:cNvSpPr>
            <a:spLocks noGrp="1" noChangeArrowheads="1"/>
          </p:cNvSpPr>
          <p:nvPr>
            <p:ph type="body" idx="4294967295"/>
          </p:nvPr>
        </p:nvSpPr>
        <p:spPr>
          <a:xfrm>
            <a:off x="1422400" y="1511300"/>
            <a:ext cx="6629400" cy="4343400"/>
          </a:xfrm>
          <a:prstGeom prst="rect">
            <a:avLst/>
          </a:prstGeom>
        </p:spPr>
        <p:txBody>
          <a:bodyPr/>
          <a:lstStyle/>
          <a:p>
            <a:r>
              <a:rPr lang="en-GB" altLang="en-US" sz="2400" noProof="0" smtClean="0">
                <a:latin typeface="Tahoma" pitchFamily="34" charset="0"/>
                <a:ea typeface="Tahoma" pitchFamily="34" charset="0"/>
                <a:cs typeface="Tahoma" pitchFamily="34" charset="0"/>
              </a:rPr>
              <a:t>Consistency by a Referee in a match must be accompanied by consistency by all members of the Team.</a:t>
            </a:r>
          </a:p>
          <a:p>
            <a:pPr>
              <a:buFontTx/>
              <a:buNone/>
            </a:pPr>
            <a:endParaRPr lang="en-GB" altLang="en-US" sz="2400" noProof="0" smtClean="0">
              <a:latin typeface="Tahoma" pitchFamily="34" charset="0"/>
              <a:ea typeface="Tahoma" pitchFamily="34" charset="0"/>
              <a:cs typeface="Tahoma" pitchFamily="34" charset="0"/>
            </a:endParaRPr>
          </a:p>
          <a:p>
            <a:r>
              <a:rPr lang="en-GB" altLang="en-US" sz="2400" noProof="0" smtClean="0">
                <a:latin typeface="Tahoma" pitchFamily="34" charset="0"/>
                <a:ea typeface="Tahoma" pitchFamily="34" charset="0"/>
                <a:cs typeface="Tahoma" pitchFamily="34" charset="0"/>
              </a:rPr>
              <a:t>Areas to emphasise:</a:t>
            </a:r>
          </a:p>
          <a:p>
            <a:pPr lvl="1"/>
            <a:r>
              <a:rPr lang="en-GB" altLang="en-US" sz="2400" noProof="0" smtClean="0">
                <a:latin typeface="Tahoma" pitchFamily="34" charset="0"/>
                <a:ea typeface="Tahoma" pitchFamily="34" charset="0"/>
                <a:cs typeface="Tahoma" pitchFamily="34" charset="0"/>
              </a:rPr>
              <a:t>Swing interference</a:t>
            </a:r>
          </a:p>
          <a:p>
            <a:pPr lvl="1"/>
            <a:r>
              <a:rPr lang="en-GB" altLang="en-US" sz="2400" noProof="0" smtClean="0">
                <a:latin typeface="Tahoma" pitchFamily="34" charset="0"/>
                <a:ea typeface="Tahoma" pitchFamily="34" charset="0"/>
                <a:cs typeface="Tahoma" pitchFamily="34" charset="0"/>
              </a:rPr>
              <a:t>Clearing/Blocking</a:t>
            </a:r>
          </a:p>
          <a:p>
            <a:pPr lvl="1"/>
            <a:r>
              <a:rPr lang="en-GB" altLang="en-US" sz="2400" noProof="0" smtClean="0">
                <a:latin typeface="Tahoma" pitchFamily="34" charset="0"/>
                <a:ea typeface="Tahoma" pitchFamily="34" charset="0"/>
                <a:cs typeface="Tahoma" pitchFamily="34" charset="0"/>
              </a:rPr>
              <a:t>Minimal interference</a:t>
            </a:r>
          </a:p>
          <a:p>
            <a:pPr lvl="1"/>
            <a:r>
              <a:rPr lang="en-GB" altLang="en-US" sz="2400" noProof="0" smtClean="0">
                <a:latin typeface="Tahoma" pitchFamily="34" charset="0"/>
                <a:ea typeface="Tahoma" pitchFamily="34" charset="0"/>
                <a:cs typeface="Tahoma" pitchFamily="34" charset="0"/>
              </a:rPr>
              <a:t>Conduct</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1763688" y="620688"/>
            <a:ext cx="5638800" cy="520700"/>
          </a:xfrm>
        </p:spPr>
        <p:txBody>
          <a:bodyPr/>
          <a:lstStyle/>
          <a:p>
            <a:r>
              <a:rPr lang="en-GB" altLang="en-US" noProof="0" smtClean="0">
                <a:latin typeface="Tahoma" pitchFamily="34" charset="0"/>
                <a:ea typeface="Tahoma" pitchFamily="34" charset="0"/>
                <a:cs typeface="Tahoma" pitchFamily="34" charset="0"/>
              </a:rPr>
              <a:t>Team Consistency</a:t>
            </a:r>
            <a:endParaRPr lang="en-GB" altLang="en-US" noProof="0" smtClean="0">
              <a:latin typeface="Tahoma" pitchFamily="34" charset="0"/>
              <a:ea typeface="Tahoma" pitchFamily="34" charset="0"/>
              <a:cs typeface="Tahoma" pitchFamily="34" charset="0"/>
            </a:endParaRPr>
          </a:p>
        </p:txBody>
      </p:sp>
      <p:sp>
        <p:nvSpPr>
          <p:cNvPr id="76803" name="Rectangle 3"/>
          <p:cNvSpPr>
            <a:spLocks noGrp="1" noChangeArrowheads="1"/>
          </p:cNvSpPr>
          <p:nvPr>
            <p:ph type="body" idx="4294967295"/>
          </p:nvPr>
        </p:nvSpPr>
        <p:spPr>
          <a:xfrm>
            <a:off x="1358900" y="1765300"/>
            <a:ext cx="6629400" cy="4343400"/>
          </a:xfrm>
          <a:prstGeom prst="rect">
            <a:avLst/>
          </a:prstGeom>
        </p:spPr>
        <p:txBody>
          <a:bodyPr/>
          <a:lstStyle/>
          <a:p>
            <a:r>
              <a:rPr lang="en-GB" altLang="en-US" sz="2400" noProof="0" smtClean="0">
                <a:latin typeface="Tahoma" pitchFamily="34" charset="0"/>
                <a:ea typeface="Tahoma" pitchFamily="34" charset="0"/>
                <a:cs typeface="Tahoma" pitchFamily="34" charset="0"/>
              </a:rPr>
              <a:t>Need for CR/TR to watch for it</a:t>
            </a:r>
          </a:p>
          <a:p>
            <a:endParaRPr lang="en-GB" altLang="en-US" sz="2400" noProof="0" smtClean="0">
              <a:latin typeface="Tahoma" pitchFamily="34" charset="0"/>
              <a:ea typeface="Tahoma" pitchFamily="34" charset="0"/>
              <a:cs typeface="Tahoma" pitchFamily="34" charset="0"/>
            </a:endParaRPr>
          </a:p>
          <a:p>
            <a:r>
              <a:rPr lang="en-GB" altLang="en-US" sz="2400" noProof="0" smtClean="0">
                <a:latin typeface="Tahoma" pitchFamily="34" charset="0"/>
                <a:ea typeface="Tahoma" pitchFamily="34" charset="0"/>
                <a:cs typeface="Tahoma" pitchFamily="34" charset="0"/>
              </a:rPr>
              <a:t>Need to discuss this daily</a:t>
            </a:r>
          </a:p>
          <a:p>
            <a:pPr>
              <a:buFontTx/>
              <a:buNone/>
            </a:pPr>
            <a:endParaRPr lang="en-GB" altLang="en-US" sz="2400" noProof="0" smtClean="0">
              <a:latin typeface="Tahoma" pitchFamily="34" charset="0"/>
              <a:ea typeface="Tahoma" pitchFamily="34" charset="0"/>
              <a:cs typeface="Tahoma" pitchFamily="34" charset="0"/>
            </a:endParaRPr>
          </a:p>
          <a:p>
            <a:r>
              <a:rPr lang="en-GB" altLang="en-US" sz="2400" noProof="0" smtClean="0">
                <a:latin typeface="Tahoma" pitchFamily="34" charset="0"/>
                <a:ea typeface="Tahoma" pitchFamily="34" charset="0"/>
                <a:cs typeface="Tahoma" pitchFamily="34" charset="0"/>
              </a:rPr>
              <a:t>Need to talk to individuals (in confidence)</a:t>
            </a:r>
          </a:p>
          <a:p>
            <a:pPr>
              <a:buFontTx/>
              <a:buNone/>
            </a:pPr>
            <a:endParaRPr lang="en-GB" altLang="en-US" noProof="0" smtClean="0">
              <a:latin typeface="Tahoma" pitchFamily="34" charset="0"/>
              <a:ea typeface="Tahoma" pitchFamily="34" charset="0"/>
              <a:cs typeface="Tahoma" pitchFamily="34" charset="0"/>
            </a:endParaRPr>
          </a:p>
          <a:p>
            <a:pPr>
              <a:buFontTx/>
              <a:buNone/>
            </a:pPr>
            <a:endParaRPr lang="en-GB" altLang="en-US" noProof="0" smtClean="0">
              <a:latin typeface="Tahoma" pitchFamily="34" charset="0"/>
              <a:ea typeface="Tahoma" pitchFamily="34" charset="0"/>
              <a:cs typeface="Tahoma" pitchFamily="34" charset="0"/>
            </a:endParaRPr>
          </a:p>
          <a:p>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1619672" y="620688"/>
            <a:ext cx="5638800" cy="508000"/>
          </a:xfrm>
        </p:spPr>
        <p:txBody>
          <a:bodyPr/>
          <a:lstStyle/>
          <a:p>
            <a:r>
              <a:rPr lang="en-GB" altLang="en-US" noProof="0" smtClean="0">
                <a:latin typeface="Tahoma" pitchFamily="34" charset="0"/>
                <a:ea typeface="Tahoma" pitchFamily="34" charset="0"/>
                <a:cs typeface="Tahoma" pitchFamily="34" charset="0"/>
              </a:rPr>
              <a:t>Rule 17: Conduct</a:t>
            </a:r>
            <a:endParaRPr lang="en-GB" altLang="en-US" noProof="0" smtClean="0">
              <a:latin typeface="Tahoma" pitchFamily="34" charset="0"/>
              <a:ea typeface="Tahoma" pitchFamily="34" charset="0"/>
              <a:cs typeface="Tahoma" pitchFamily="34" charset="0"/>
            </a:endParaRPr>
          </a:p>
        </p:txBody>
      </p:sp>
      <p:sp>
        <p:nvSpPr>
          <p:cNvPr id="77827" name="Rectangle 3"/>
          <p:cNvSpPr>
            <a:spLocks noGrp="1" noChangeArrowheads="1"/>
          </p:cNvSpPr>
          <p:nvPr>
            <p:ph type="body" idx="4294967295"/>
          </p:nvPr>
        </p:nvSpPr>
        <p:spPr>
          <a:xfrm>
            <a:off x="1409700" y="2060848"/>
            <a:ext cx="6629400" cy="3946252"/>
          </a:xfrm>
          <a:prstGeom prst="rect">
            <a:avLst/>
          </a:prstGeom>
        </p:spPr>
        <p:txBody>
          <a:bodyPr/>
          <a:lstStyle/>
          <a:p>
            <a:r>
              <a:rPr lang="en-GB" altLang="en-US" sz="2400" noProof="0" smtClean="0">
                <a:latin typeface="Tahoma" pitchFamily="34" charset="0"/>
                <a:ea typeface="Tahoma" pitchFamily="34" charset="0"/>
                <a:cs typeface="Tahoma" pitchFamily="34" charset="0"/>
              </a:rPr>
              <a:t>Need for team consistency</a:t>
            </a:r>
          </a:p>
          <a:p>
            <a:r>
              <a:rPr lang="en-GB" altLang="en-US" sz="2400" noProof="0" smtClean="0">
                <a:latin typeface="Tahoma" pitchFamily="34" charset="0"/>
                <a:ea typeface="Tahoma" pitchFamily="34" charset="0"/>
                <a:cs typeface="Tahoma" pitchFamily="34" charset="0"/>
              </a:rPr>
              <a:t>Need for CR/TR to discuss in first meeting</a:t>
            </a:r>
          </a:p>
          <a:p>
            <a:r>
              <a:rPr lang="en-GB" altLang="en-US" sz="2400" noProof="0" smtClean="0">
                <a:latin typeface="Tahoma" pitchFamily="34" charset="0"/>
                <a:ea typeface="Tahoma" pitchFamily="34" charset="0"/>
                <a:cs typeface="Tahoma" pitchFamily="34" charset="0"/>
              </a:rPr>
              <a:t>All Referees must be familiar with the “Guidelines on the Application of Rule 15”</a:t>
            </a:r>
          </a:p>
          <a:p>
            <a:r>
              <a:rPr lang="en-GB" altLang="en-US" sz="2400" noProof="0" smtClean="0">
                <a:latin typeface="Tahoma" pitchFamily="34" charset="0"/>
                <a:ea typeface="Tahoma" pitchFamily="34" charset="0"/>
                <a:cs typeface="Tahoma" pitchFamily="34" charset="0"/>
              </a:rPr>
              <a:t>CR/TR must monitor on a daily basis</a:t>
            </a:r>
          </a:p>
          <a:p>
            <a:pPr>
              <a:buFontTx/>
              <a:buNone/>
            </a:pPr>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1691680" y="476672"/>
            <a:ext cx="5638800" cy="558800"/>
          </a:xfrm>
        </p:spPr>
        <p:txBody>
          <a:bodyPr/>
          <a:lstStyle/>
          <a:p>
            <a:r>
              <a:rPr lang="en-GB" altLang="en-US" noProof="0" smtClean="0">
                <a:latin typeface="Tahoma" pitchFamily="34" charset="0"/>
                <a:ea typeface="Tahoma" pitchFamily="34" charset="0"/>
                <a:cs typeface="Tahoma" pitchFamily="34" charset="0"/>
              </a:rPr>
              <a:t>Rule 17: Conduct</a:t>
            </a:r>
            <a:endParaRPr lang="en-GB" altLang="en-US" noProof="0" smtClean="0">
              <a:latin typeface="Tahoma" pitchFamily="34" charset="0"/>
              <a:ea typeface="Tahoma" pitchFamily="34" charset="0"/>
              <a:cs typeface="Tahoma" pitchFamily="34" charset="0"/>
            </a:endParaRPr>
          </a:p>
        </p:txBody>
      </p:sp>
      <p:sp>
        <p:nvSpPr>
          <p:cNvPr id="78851" name="Rectangle 3"/>
          <p:cNvSpPr>
            <a:spLocks noGrp="1" noChangeArrowheads="1"/>
          </p:cNvSpPr>
          <p:nvPr>
            <p:ph type="body" idx="4294967295"/>
          </p:nvPr>
        </p:nvSpPr>
        <p:spPr>
          <a:xfrm>
            <a:off x="1409700" y="1485900"/>
            <a:ext cx="6629400" cy="4343400"/>
          </a:xfrm>
          <a:prstGeom prst="rect">
            <a:avLst/>
          </a:prstGeom>
        </p:spPr>
        <p:txBody>
          <a:bodyPr/>
          <a:lstStyle/>
          <a:p>
            <a:r>
              <a:rPr lang="en-GB" altLang="en-US" sz="2400" noProof="0" smtClean="0">
                <a:latin typeface="Tahoma" pitchFamily="34" charset="0"/>
                <a:ea typeface="Tahoma" pitchFamily="34" charset="0"/>
                <a:cs typeface="Tahoma" pitchFamily="34" charset="0"/>
              </a:rPr>
              <a:t>Minor and Major offences</a:t>
            </a:r>
          </a:p>
          <a:p>
            <a:endParaRPr lang="en-GB" altLang="en-US" sz="2400" noProof="0" smtClean="0">
              <a:latin typeface="Tahoma" pitchFamily="34" charset="0"/>
              <a:ea typeface="Tahoma" pitchFamily="34" charset="0"/>
              <a:cs typeface="Tahoma" pitchFamily="34" charset="0"/>
            </a:endParaRPr>
          </a:p>
          <a:p>
            <a:pPr lvl="1"/>
            <a:r>
              <a:rPr lang="en-GB" altLang="en-US" sz="2400" noProof="0" smtClean="0">
                <a:latin typeface="Tahoma" pitchFamily="34" charset="0"/>
                <a:ea typeface="Tahoma" pitchFamily="34" charset="0"/>
                <a:cs typeface="Tahoma" pitchFamily="34" charset="0"/>
              </a:rPr>
              <a:t>Racket &amp; Ball Abuse</a:t>
            </a:r>
          </a:p>
          <a:p>
            <a:pPr lvl="1"/>
            <a:r>
              <a:rPr lang="en-GB" altLang="en-US" sz="2400" noProof="0" smtClean="0">
                <a:latin typeface="Tahoma" pitchFamily="34" charset="0"/>
                <a:ea typeface="Tahoma" pitchFamily="34" charset="0"/>
                <a:cs typeface="Tahoma" pitchFamily="34" charset="0"/>
              </a:rPr>
              <a:t>Verbal Abuse &amp; Dissent</a:t>
            </a:r>
          </a:p>
          <a:p>
            <a:pPr lvl="1"/>
            <a:r>
              <a:rPr lang="en-GB" altLang="en-US" sz="2400" noProof="0" smtClean="0">
                <a:latin typeface="Tahoma" pitchFamily="34" charset="0"/>
                <a:ea typeface="Tahoma" pitchFamily="34" charset="0"/>
                <a:cs typeface="Tahoma" pitchFamily="34" charset="0"/>
              </a:rPr>
              <a:t>Physical Contact</a:t>
            </a:r>
          </a:p>
          <a:p>
            <a:pPr lvl="1"/>
            <a:endParaRPr lang="en-GB" altLang="en-US" sz="2400" noProof="0" smtClean="0">
              <a:latin typeface="Tahoma" pitchFamily="34" charset="0"/>
              <a:ea typeface="Tahoma" pitchFamily="34" charset="0"/>
              <a:cs typeface="Tahoma" pitchFamily="34" charset="0"/>
            </a:endParaRPr>
          </a:p>
          <a:p>
            <a:pPr lvl="1"/>
            <a:r>
              <a:rPr lang="en-GB" altLang="en-US" sz="2400" noProof="0" smtClean="0">
                <a:latin typeface="Tahoma" pitchFamily="34" charset="0"/>
                <a:ea typeface="Tahoma" pitchFamily="34" charset="0"/>
                <a:cs typeface="Tahoma" pitchFamily="34" charset="0"/>
              </a:rPr>
              <a:t>Repeated and excessive offences</a:t>
            </a:r>
          </a:p>
          <a:p>
            <a:endParaRPr lang="en-GB" altLang="en-US" noProof="0" smtClean="0">
              <a:latin typeface="Tahoma" pitchFamily="34" charset="0"/>
              <a:ea typeface="Tahoma" pitchFamily="34" charset="0"/>
              <a:cs typeface="Tahoma" pitchFamily="34" charset="0"/>
            </a:endParaRPr>
          </a:p>
          <a:p>
            <a:endParaRPr lang="en-GB" altLang="en-US" noProof="0" smtClean="0">
              <a:latin typeface="Tahoma" pitchFamily="34" charset="0"/>
              <a:ea typeface="Tahoma" pitchFamily="34" charset="0"/>
              <a:cs typeface="Tahoma" pitchFamily="34" charset="0"/>
            </a:endParaRPr>
          </a:p>
          <a:p>
            <a:pPr>
              <a:buFontTx/>
              <a:buNone/>
            </a:pPr>
            <a:endParaRPr lang="en-GB" altLang="en-US" noProof="0" smtClean="0">
              <a:latin typeface="Tahoma" pitchFamily="34" charset="0"/>
              <a:ea typeface="Tahoma" pitchFamily="34" charset="0"/>
              <a:cs typeface="Tahoma" pitchFamily="34" charset="0"/>
            </a:endParaRPr>
          </a:p>
          <a:p>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1763688" y="476672"/>
            <a:ext cx="5638800" cy="533400"/>
          </a:xfrm>
        </p:spPr>
        <p:txBody>
          <a:bodyPr/>
          <a:lstStyle/>
          <a:p>
            <a:r>
              <a:rPr lang="en-GB" altLang="en-US" noProof="0" smtClean="0">
                <a:latin typeface="Tahoma" pitchFamily="34" charset="0"/>
                <a:ea typeface="Tahoma" pitchFamily="34" charset="0"/>
                <a:cs typeface="Tahoma" pitchFamily="34" charset="0"/>
              </a:rPr>
              <a:t>Conduct Reporting </a:t>
            </a:r>
            <a:endParaRPr lang="en-GB" altLang="en-US" noProof="0" smtClean="0">
              <a:latin typeface="Tahoma" pitchFamily="34" charset="0"/>
              <a:ea typeface="Tahoma" pitchFamily="34" charset="0"/>
              <a:cs typeface="Tahoma" pitchFamily="34" charset="0"/>
            </a:endParaRPr>
          </a:p>
        </p:txBody>
      </p:sp>
      <p:sp>
        <p:nvSpPr>
          <p:cNvPr id="79875" name="Rectangle 3"/>
          <p:cNvSpPr>
            <a:spLocks noGrp="1" noChangeArrowheads="1"/>
          </p:cNvSpPr>
          <p:nvPr>
            <p:ph type="body" idx="4294967295"/>
          </p:nvPr>
        </p:nvSpPr>
        <p:spPr>
          <a:xfrm>
            <a:off x="673100" y="2132856"/>
            <a:ext cx="7950200" cy="3772644"/>
          </a:xfrm>
          <a:prstGeom prst="rect">
            <a:avLst/>
          </a:prstGeom>
        </p:spPr>
        <p:txBody>
          <a:bodyPr/>
          <a:lstStyle/>
          <a:p>
            <a:r>
              <a:rPr lang="en-GB" altLang="en-US" sz="2400" i="1" noProof="0" dirty="0" smtClean="0">
                <a:latin typeface="Tahoma" pitchFamily="34" charset="0"/>
                <a:ea typeface="Tahoma" pitchFamily="34" charset="0"/>
                <a:cs typeface="Tahoma" pitchFamily="34" charset="0"/>
              </a:rPr>
              <a:t>12.2 Conduct on Court Violation Reporting Process</a:t>
            </a:r>
            <a:endParaRPr lang="en-GB" altLang="en-US" sz="2400" noProof="0" dirty="0" smtClean="0">
              <a:latin typeface="Tahoma" pitchFamily="34" charset="0"/>
              <a:ea typeface="Tahoma" pitchFamily="34" charset="0"/>
              <a:cs typeface="Tahoma" pitchFamily="34" charset="0"/>
            </a:endParaRPr>
          </a:p>
          <a:p>
            <a:r>
              <a:rPr lang="en-GB" altLang="en-US" sz="2400" i="1" noProof="0" dirty="0" smtClean="0">
                <a:latin typeface="Tahoma" pitchFamily="34" charset="0"/>
                <a:ea typeface="Tahoma" pitchFamily="34" charset="0"/>
                <a:cs typeface="Tahoma" pitchFamily="34" charset="0"/>
              </a:rPr>
              <a:t>When a conduct penalty (other than a warning) is imposed against a player, the Match Referee and the TR must report the incident using the appropriate form to the appropriate governing body. The WSF, PSA and WSA</a:t>
            </a:r>
            <a:r>
              <a:rPr lang="en-GB" altLang="en-US" sz="2400" i="1" baseline="0" noProof="0" dirty="0" smtClean="0">
                <a:latin typeface="Tahoma" pitchFamily="34" charset="0"/>
                <a:ea typeface="Tahoma" pitchFamily="34" charset="0"/>
                <a:cs typeface="Tahoma" pitchFamily="34" charset="0"/>
              </a:rPr>
              <a:t> </a:t>
            </a:r>
            <a:r>
              <a:rPr lang="en-GB" altLang="en-US" sz="2400" i="1" noProof="0" dirty="0" smtClean="0">
                <a:latin typeface="Tahoma" pitchFamily="34" charset="0"/>
                <a:ea typeface="Tahoma" pitchFamily="34" charset="0"/>
                <a:cs typeface="Tahoma" pitchFamily="34" charset="0"/>
              </a:rPr>
              <a:t>each have their own form to report such incidents in events sanctioned by them.</a:t>
            </a:r>
            <a:r>
              <a:rPr lang="en-GB" altLang="en-US" sz="2400" noProof="0" dirty="0" smtClean="0">
                <a:latin typeface="Tahoma" pitchFamily="34" charset="0"/>
                <a:ea typeface="Tahoma" pitchFamily="34" charset="0"/>
                <a:cs typeface="Tahoma" pitchFamily="34" charset="0"/>
              </a:rPr>
              <a:t> </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1763688" y="692696"/>
            <a:ext cx="5638800" cy="508000"/>
          </a:xfrm>
        </p:spPr>
        <p:txBody>
          <a:bodyPr/>
          <a:lstStyle/>
          <a:p>
            <a:r>
              <a:rPr lang="en-GB" altLang="en-US" noProof="0" smtClean="0">
                <a:latin typeface="Tahoma" pitchFamily="34" charset="0"/>
                <a:ea typeface="Tahoma" pitchFamily="34" charset="0"/>
                <a:cs typeface="Tahoma" pitchFamily="34" charset="0"/>
              </a:rPr>
              <a:t>Conduct Reporting</a:t>
            </a:r>
            <a:endParaRPr lang="en-GB" altLang="en-US" noProof="0" smtClean="0">
              <a:latin typeface="Tahoma" pitchFamily="34" charset="0"/>
              <a:ea typeface="Tahoma" pitchFamily="34" charset="0"/>
              <a:cs typeface="Tahoma" pitchFamily="34" charset="0"/>
            </a:endParaRPr>
          </a:p>
        </p:txBody>
      </p:sp>
      <p:sp>
        <p:nvSpPr>
          <p:cNvPr id="80899" name="Rectangle 3"/>
          <p:cNvSpPr>
            <a:spLocks noGrp="1" noChangeArrowheads="1"/>
          </p:cNvSpPr>
          <p:nvPr>
            <p:ph type="body" idx="4294967295"/>
          </p:nvPr>
        </p:nvSpPr>
        <p:spPr>
          <a:xfrm>
            <a:off x="1397000" y="1435100"/>
            <a:ext cx="6629400" cy="4343400"/>
          </a:xfrm>
          <a:prstGeom prst="rect">
            <a:avLst/>
          </a:prstGeom>
        </p:spPr>
        <p:txBody>
          <a:bodyPr/>
          <a:lstStyle/>
          <a:p>
            <a:endParaRPr lang="en-GB" altLang="en-US" sz="2400"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For PSA Events:</a:t>
            </a:r>
            <a:endParaRPr lang="en-GB" altLang="en-US" sz="2400" noProof="0" smtClean="0">
              <a:latin typeface="Tahoma" pitchFamily="34" charset="0"/>
              <a:ea typeface="Tahoma" pitchFamily="34" charset="0"/>
              <a:cs typeface="Tahoma" pitchFamily="34" charset="0"/>
            </a:endParaRPr>
          </a:p>
          <a:p>
            <a:pPr>
              <a:buFontTx/>
              <a:buNone/>
            </a:pPr>
            <a:endParaRPr lang="en-GB" altLang="en-US" sz="2400"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All reports must be completed on the PSA Conduct Report Form and </a:t>
            </a:r>
            <a:r>
              <a:rPr lang="en-GB" altLang="en-US" sz="2400" b="1" i="1" noProof="0" smtClean="0">
                <a:latin typeface="Tahoma" pitchFamily="34" charset="0"/>
                <a:ea typeface="Tahoma" pitchFamily="34" charset="0"/>
                <a:cs typeface="Tahoma" pitchFamily="34" charset="0"/>
              </a:rPr>
              <a:t>received at</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the PSA Office within 7 days </a:t>
            </a:r>
            <a:r>
              <a:rPr lang="en-GB" altLang="en-US" sz="2400" b="1" i="1" noProof="0" smtClean="0">
                <a:latin typeface="Tahoma" pitchFamily="34" charset="0"/>
                <a:ea typeface="Tahoma" pitchFamily="34" charset="0"/>
                <a:cs typeface="Tahoma" pitchFamily="34" charset="0"/>
              </a:rPr>
              <a:t>of the completion of the event</a:t>
            </a:r>
            <a:r>
              <a:rPr lang="en-GB" altLang="en-US" sz="2400" noProof="0" smtClean="0">
                <a:latin typeface="Tahoma" pitchFamily="34" charset="0"/>
                <a:ea typeface="Tahoma" pitchFamily="34" charset="0"/>
                <a:cs typeface="Tahoma" pitchFamily="34" charset="0"/>
              </a:rPr>
              <a:t>.</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1835696" y="620688"/>
            <a:ext cx="5638800" cy="495300"/>
          </a:xfrm>
        </p:spPr>
        <p:txBody>
          <a:bodyPr/>
          <a:lstStyle/>
          <a:p>
            <a:r>
              <a:rPr lang="en-GB" altLang="en-US" noProof="0" smtClean="0">
                <a:latin typeface="Tahoma" pitchFamily="34" charset="0"/>
                <a:ea typeface="Tahoma" pitchFamily="34" charset="0"/>
                <a:cs typeface="Tahoma" pitchFamily="34" charset="0"/>
              </a:rPr>
              <a:t>Conduct Reporting</a:t>
            </a:r>
            <a:endParaRPr lang="en-GB" altLang="en-US" noProof="0" smtClean="0">
              <a:latin typeface="Tahoma" pitchFamily="34" charset="0"/>
              <a:ea typeface="Tahoma" pitchFamily="34" charset="0"/>
              <a:cs typeface="Tahoma" pitchFamily="34" charset="0"/>
            </a:endParaRPr>
          </a:p>
        </p:txBody>
      </p:sp>
      <p:sp>
        <p:nvSpPr>
          <p:cNvPr id="81923" name="Rectangle 3"/>
          <p:cNvSpPr>
            <a:spLocks noGrp="1" noChangeArrowheads="1"/>
          </p:cNvSpPr>
          <p:nvPr>
            <p:ph type="body" idx="4294967295"/>
          </p:nvPr>
        </p:nvSpPr>
        <p:spPr>
          <a:xfrm>
            <a:off x="1346200" y="1333500"/>
            <a:ext cx="6629400" cy="4343400"/>
          </a:xfrm>
          <a:prstGeom prst="rect">
            <a:avLst/>
          </a:prstGeom>
        </p:spPr>
        <p:txBody>
          <a:bodyPr/>
          <a:lstStyle/>
          <a:p>
            <a:endParaRPr lang="en-GB" altLang="en-US"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For WSA Events:</a:t>
            </a:r>
            <a:endParaRPr lang="en-GB" altLang="en-US" sz="2400" noProof="0" smtClean="0">
              <a:latin typeface="Tahoma" pitchFamily="34" charset="0"/>
              <a:ea typeface="Tahoma" pitchFamily="34" charset="0"/>
              <a:cs typeface="Tahoma" pitchFamily="34" charset="0"/>
            </a:endParaRPr>
          </a:p>
          <a:p>
            <a:endParaRPr lang="en-GB" altLang="en-US" sz="2400" noProof="0" smtClean="0">
              <a:latin typeface="Tahoma" pitchFamily="34" charset="0"/>
              <a:ea typeface="Tahoma" pitchFamily="34" charset="0"/>
              <a:cs typeface="Tahoma" pitchFamily="34" charset="0"/>
            </a:endParaRPr>
          </a:p>
          <a:p>
            <a:r>
              <a:rPr lang="en-GB" altLang="en-US" sz="2400" i="1" noProof="0" smtClean="0">
                <a:latin typeface="Tahoma" pitchFamily="34" charset="0"/>
                <a:ea typeface="Tahoma" pitchFamily="34" charset="0"/>
                <a:cs typeface="Tahoma" pitchFamily="34" charset="0"/>
              </a:rPr>
              <a:t>All reports must be completed on the WSA Conduct Report Form and </a:t>
            </a:r>
            <a:r>
              <a:rPr lang="en-GB" altLang="en-US" sz="2400" b="1" i="1" noProof="0" smtClean="0">
                <a:latin typeface="Tahoma" pitchFamily="34" charset="0"/>
                <a:ea typeface="Tahoma" pitchFamily="34" charset="0"/>
                <a:cs typeface="Tahoma" pitchFamily="34" charset="0"/>
              </a:rPr>
              <a:t>returned</a:t>
            </a:r>
            <a:r>
              <a:rPr lang="en-GB" altLang="en-US" sz="2400" noProof="0" smtClean="0">
                <a:latin typeface="Tahoma" pitchFamily="34" charset="0"/>
                <a:ea typeface="Tahoma" pitchFamily="34" charset="0"/>
                <a:cs typeface="Tahoma" pitchFamily="34" charset="0"/>
              </a:rPr>
              <a:t> </a:t>
            </a:r>
            <a:r>
              <a:rPr lang="en-GB" altLang="en-US" sz="2400" b="1" i="1" noProof="0" smtClean="0">
                <a:latin typeface="Tahoma" pitchFamily="34" charset="0"/>
                <a:ea typeface="Tahoma" pitchFamily="34" charset="0"/>
                <a:cs typeface="Tahoma" pitchFamily="34" charset="0"/>
              </a:rPr>
              <a:t>to </a:t>
            </a:r>
            <a:r>
              <a:rPr lang="en-GB" altLang="en-US" sz="2400" i="1" noProof="0" smtClean="0">
                <a:latin typeface="Tahoma" pitchFamily="34" charset="0"/>
                <a:ea typeface="Tahoma" pitchFamily="34" charset="0"/>
                <a:cs typeface="Tahoma" pitchFamily="34" charset="0"/>
              </a:rPr>
              <a:t>the WSA Office within 7 days </a:t>
            </a:r>
            <a:r>
              <a:rPr lang="en-GB" altLang="en-US" sz="2400" b="1" i="1" noProof="0" smtClean="0">
                <a:latin typeface="Tahoma" pitchFamily="34" charset="0"/>
                <a:ea typeface="Tahoma" pitchFamily="34" charset="0"/>
                <a:cs typeface="Tahoma" pitchFamily="34" charset="0"/>
              </a:rPr>
              <a:t>of the completion of the event</a:t>
            </a:r>
            <a:r>
              <a:rPr lang="en-GB" altLang="en-US" noProof="0" smtClean="0">
                <a:latin typeface="Tahoma" pitchFamily="34" charset="0"/>
                <a:ea typeface="Tahoma" pitchFamily="34" charset="0"/>
                <a:cs typeface="Tahoma" pitchFamily="34" charset="0"/>
              </a:rPr>
              <a:t>.</a:t>
            </a:r>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1691680" y="548680"/>
            <a:ext cx="5638800" cy="520700"/>
          </a:xfrm>
        </p:spPr>
        <p:txBody>
          <a:bodyPr/>
          <a:lstStyle/>
          <a:p>
            <a:r>
              <a:rPr lang="en-GB" altLang="en-US" noProof="0" smtClean="0">
                <a:latin typeface="Tahoma" pitchFamily="34" charset="0"/>
                <a:ea typeface="Tahoma" pitchFamily="34" charset="0"/>
                <a:cs typeface="Tahoma" pitchFamily="34" charset="0"/>
              </a:rPr>
              <a:t>Conduct Reporting</a:t>
            </a:r>
            <a:endParaRPr lang="en-GB" altLang="en-US" noProof="0" smtClean="0">
              <a:latin typeface="Tahoma" pitchFamily="34" charset="0"/>
              <a:ea typeface="Tahoma" pitchFamily="34" charset="0"/>
              <a:cs typeface="Tahoma" pitchFamily="34" charset="0"/>
            </a:endParaRPr>
          </a:p>
        </p:txBody>
      </p:sp>
      <p:sp>
        <p:nvSpPr>
          <p:cNvPr id="82947" name="Rectangle 3"/>
          <p:cNvSpPr>
            <a:spLocks noGrp="1" noChangeArrowheads="1"/>
          </p:cNvSpPr>
          <p:nvPr>
            <p:ph type="body" idx="4294967295"/>
          </p:nvPr>
        </p:nvSpPr>
        <p:spPr>
          <a:xfrm>
            <a:off x="1358900" y="1409700"/>
            <a:ext cx="6629400" cy="4343400"/>
          </a:xfrm>
          <a:prstGeom prst="rect">
            <a:avLst/>
          </a:prstGeom>
        </p:spPr>
        <p:txBody>
          <a:bodyPr/>
          <a:lstStyle/>
          <a:p>
            <a:pPr>
              <a:lnSpc>
                <a:spcPct val="90000"/>
              </a:lnSpc>
            </a:pPr>
            <a:r>
              <a:rPr lang="en-GB" altLang="en-US" sz="2400" i="1" noProof="0" smtClean="0">
                <a:latin typeface="Tahoma" pitchFamily="34" charset="0"/>
                <a:ea typeface="Tahoma" pitchFamily="34" charset="0"/>
                <a:cs typeface="Tahoma" pitchFamily="34" charset="0"/>
              </a:rPr>
              <a:t>Men’s World Open:</a:t>
            </a:r>
            <a:endParaRPr lang="en-GB" altLang="en-US" sz="2400" noProof="0" smtClean="0">
              <a:latin typeface="Tahoma" pitchFamily="34" charset="0"/>
              <a:ea typeface="Tahoma" pitchFamily="34" charset="0"/>
              <a:cs typeface="Tahoma" pitchFamily="34" charset="0"/>
            </a:endParaRPr>
          </a:p>
          <a:p>
            <a:pPr>
              <a:lnSpc>
                <a:spcPct val="90000"/>
              </a:lnSpc>
              <a:buFontTx/>
              <a:buNone/>
            </a:pPr>
            <a:endParaRPr lang="en-GB" altLang="en-US" sz="2400" noProof="0" smtClean="0">
              <a:latin typeface="Tahoma" pitchFamily="34" charset="0"/>
              <a:ea typeface="Tahoma" pitchFamily="34" charset="0"/>
              <a:cs typeface="Tahoma" pitchFamily="34" charset="0"/>
            </a:endParaRPr>
          </a:p>
          <a:p>
            <a:pPr>
              <a:lnSpc>
                <a:spcPct val="90000"/>
              </a:lnSpc>
            </a:pPr>
            <a:r>
              <a:rPr lang="en-GB" altLang="en-US" sz="2400" i="1" noProof="0" smtClean="0">
                <a:latin typeface="Tahoma" pitchFamily="34" charset="0"/>
                <a:ea typeface="Tahoma" pitchFamily="34" charset="0"/>
                <a:cs typeface="Tahoma" pitchFamily="34" charset="0"/>
              </a:rPr>
              <a:t>The WSF owns the Men’s World Open but PSA is licensed to run it. Therefore,</a:t>
            </a:r>
            <a:r>
              <a:rPr lang="en-GB" altLang="en-US" sz="2400" noProof="0" smtClean="0">
                <a:latin typeface="Tahoma" pitchFamily="34" charset="0"/>
                <a:ea typeface="Tahoma" pitchFamily="34" charset="0"/>
                <a:cs typeface="Tahoma" pitchFamily="34" charset="0"/>
              </a:rPr>
              <a:t> </a:t>
            </a:r>
            <a:r>
              <a:rPr lang="en-GB" altLang="en-US" sz="2400" i="1" noProof="0" smtClean="0">
                <a:latin typeface="Tahoma" pitchFamily="34" charset="0"/>
                <a:ea typeface="Tahoma" pitchFamily="34" charset="0"/>
                <a:cs typeface="Tahoma" pitchFamily="34" charset="0"/>
              </a:rPr>
              <a:t>the PSA process must be followed (WSF must be copied).</a:t>
            </a:r>
            <a:r>
              <a:rPr lang="en-GB" altLang="en-US" sz="2400" noProof="0" smtClean="0">
                <a:latin typeface="Tahoma" pitchFamily="34" charset="0"/>
                <a:ea typeface="Tahoma" pitchFamily="34" charset="0"/>
                <a:cs typeface="Tahoma" pitchFamily="34" charset="0"/>
              </a:rPr>
              <a:t> </a:t>
            </a:r>
          </a:p>
          <a:p>
            <a:pPr>
              <a:lnSpc>
                <a:spcPct val="90000"/>
              </a:lnSpc>
            </a:pPr>
            <a:endParaRPr lang="en-GB" altLang="en-US" sz="2400" noProof="0" smtClean="0">
              <a:latin typeface="Tahoma" pitchFamily="34" charset="0"/>
              <a:ea typeface="Tahoma" pitchFamily="34" charset="0"/>
              <a:cs typeface="Tahoma" pitchFamily="34" charset="0"/>
            </a:endParaRPr>
          </a:p>
          <a:p>
            <a:pPr>
              <a:lnSpc>
                <a:spcPct val="90000"/>
              </a:lnSpc>
            </a:pPr>
            <a:r>
              <a:rPr lang="en-GB" altLang="en-US" sz="2400" i="1" noProof="0" smtClean="0">
                <a:latin typeface="Tahoma" pitchFamily="34" charset="0"/>
                <a:ea typeface="Tahoma" pitchFamily="34" charset="0"/>
                <a:cs typeface="Tahoma" pitchFamily="34" charset="0"/>
              </a:rPr>
              <a:t>Women’s World Open:</a:t>
            </a:r>
            <a:endParaRPr lang="en-GB" altLang="en-US" sz="2400" noProof="0" smtClean="0">
              <a:latin typeface="Tahoma" pitchFamily="34" charset="0"/>
              <a:ea typeface="Tahoma" pitchFamily="34" charset="0"/>
              <a:cs typeface="Tahoma" pitchFamily="34" charset="0"/>
            </a:endParaRPr>
          </a:p>
          <a:p>
            <a:pPr>
              <a:lnSpc>
                <a:spcPct val="90000"/>
              </a:lnSpc>
              <a:buFontTx/>
              <a:buNone/>
            </a:pPr>
            <a:endParaRPr lang="en-GB" altLang="en-US" sz="2400" noProof="0" smtClean="0">
              <a:latin typeface="Tahoma" pitchFamily="34" charset="0"/>
              <a:ea typeface="Tahoma" pitchFamily="34" charset="0"/>
              <a:cs typeface="Tahoma" pitchFamily="34" charset="0"/>
            </a:endParaRPr>
          </a:p>
          <a:p>
            <a:pPr>
              <a:lnSpc>
                <a:spcPct val="90000"/>
              </a:lnSpc>
            </a:pPr>
            <a:r>
              <a:rPr lang="en-GB" altLang="en-US" sz="2400" i="1" noProof="0" smtClean="0">
                <a:latin typeface="Tahoma" pitchFamily="34" charset="0"/>
                <a:ea typeface="Tahoma" pitchFamily="34" charset="0"/>
                <a:cs typeface="Tahoma" pitchFamily="34" charset="0"/>
              </a:rPr>
              <a:t>WSF owns and runs the Women’s World Open. Therefore, the WSF process must be followed (WSA must be copied)</a:t>
            </a:r>
            <a:r>
              <a:rPr lang="en-GB" altLang="en-US" sz="2400" noProof="0" smtClean="0">
                <a:latin typeface="Tahoma" pitchFamily="34" charset="0"/>
                <a:ea typeface="Tahoma" pitchFamily="34" charset="0"/>
                <a:cs typeface="Tahoma" pitchFamily="34" charset="0"/>
              </a:rPr>
              <a:t> </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835696" y="404664"/>
            <a:ext cx="6912768" cy="558800"/>
          </a:xfrm>
        </p:spPr>
        <p:txBody>
          <a:bodyPr/>
          <a:lstStyle/>
          <a:p>
            <a:r>
              <a:rPr lang="en-GB" altLang="en-US" sz="3600" noProof="0" dirty="0" smtClean="0">
                <a:latin typeface="Tahoma" pitchFamily="34" charset="0"/>
                <a:ea typeface="Tahoma" pitchFamily="34" charset="0"/>
                <a:cs typeface="Tahoma" pitchFamily="34" charset="0"/>
              </a:rPr>
              <a:t>Qualities of a Good Leader (2)</a:t>
            </a:r>
            <a:endParaRPr lang="en-GB" altLang="en-US" sz="3600" noProof="0" dirty="0" smtClean="0">
              <a:latin typeface="Tahoma" pitchFamily="34" charset="0"/>
              <a:ea typeface="Tahoma" pitchFamily="34" charset="0"/>
              <a:cs typeface="Tahoma" pitchFamily="34" charset="0"/>
            </a:endParaRPr>
          </a:p>
        </p:txBody>
      </p:sp>
      <p:sp>
        <p:nvSpPr>
          <p:cNvPr id="10243" name="Rectangle 3"/>
          <p:cNvSpPr>
            <a:spLocks noGrp="1" noChangeArrowheads="1"/>
          </p:cNvSpPr>
          <p:nvPr>
            <p:ph type="body" idx="4294967295"/>
          </p:nvPr>
        </p:nvSpPr>
        <p:spPr>
          <a:xfrm>
            <a:off x="1155700" y="1320800"/>
            <a:ext cx="6629400" cy="4089400"/>
          </a:xfrm>
          <a:prstGeom prst="rect">
            <a:avLst/>
          </a:prstGeom>
        </p:spPr>
        <p:txBody>
          <a:bodyPr/>
          <a:lstStyle/>
          <a:p>
            <a:endParaRPr lang="en-GB" altLang="en-US" sz="2400" noProof="0" dirty="0" smtClean="0">
              <a:latin typeface="Tahoma" pitchFamily="34" charset="0"/>
              <a:ea typeface="Tahoma" pitchFamily="34" charset="0"/>
              <a:cs typeface="Tahoma" pitchFamily="34" charset="0"/>
            </a:endParaRPr>
          </a:p>
          <a:p>
            <a:r>
              <a:rPr lang="en-GB" altLang="en-US" sz="2400" noProof="0" dirty="0" smtClean="0">
                <a:latin typeface="Tahoma" pitchFamily="34" charset="0"/>
                <a:ea typeface="Tahoma" pitchFamily="34" charset="0"/>
                <a:cs typeface="Tahoma" pitchFamily="34" charset="0"/>
              </a:rPr>
              <a:t>Gains commitment by the team of officials.</a:t>
            </a:r>
          </a:p>
          <a:p>
            <a:r>
              <a:rPr lang="en-GB" altLang="en-US" sz="2400" noProof="0" dirty="0" smtClean="0">
                <a:latin typeface="Tahoma" pitchFamily="34" charset="0"/>
                <a:ea typeface="Tahoma" pitchFamily="34" charset="0"/>
                <a:cs typeface="Tahoma" pitchFamily="34" charset="0"/>
              </a:rPr>
              <a:t>Effectively handles disagreements and conflicts. </a:t>
            </a:r>
          </a:p>
          <a:p>
            <a:r>
              <a:rPr lang="en-GB" altLang="en-US" sz="2400" noProof="0" dirty="0" smtClean="0">
                <a:latin typeface="Tahoma" pitchFamily="34" charset="0"/>
                <a:ea typeface="Tahoma" pitchFamily="34" charset="0"/>
                <a:cs typeface="Tahoma" pitchFamily="34" charset="0"/>
              </a:rPr>
              <a:t>Settles disputes by focusing on solving the problems, without offending individual</a:t>
            </a:r>
            <a:r>
              <a:rPr lang="en-GB" altLang="en-US" sz="2400" noProof="0" dirty="0" smtClean="0">
                <a:solidFill>
                  <a:srgbClr val="FF0000"/>
                </a:solidFill>
                <a:latin typeface="Tahoma" pitchFamily="34" charset="0"/>
                <a:ea typeface="Tahoma" pitchFamily="34" charset="0"/>
                <a:cs typeface="Tahoma" pitchFamily="34" charset="0"/>
              </a:rPr>
              <a:t> </a:t>
            </a:r>
            <a:r>
              <a:rPr lang="en-GB" altLang="en-US" sz="2400" noProof="0" dirty="0" smtClean="0">
                <a:latin typeface="Tahoma" pitchFamily="34" charset="0"/>
                <a:ea typeface="Tahoma" pitchFamily="34" charset="0"/>
                <a:cs typeface="Tahoma" pitchFamily="34" charset="0"/>
              </a:rPr>
              <a:t>egos.</a:t>
            </a:r>
          </a:p>
          <a:p>
            <a:r>
              <a:rPr lang="en-GB" altLang="en-US" sz="2400" noProof="0" dirty="0" smtClean="0">
                <a:latin typeface="Tahoma" pitchFamily="34" charset="0"/>
                <a:ea typeface="Tahoma" pitchFamily="34" charset="0"/>
                <a:cs typeface="Tahoma" pitchFamily="34" charset="0"/>
              </a:rPr>
              <a:t>Takes charge when the situation demands it.</a:t>
            </a:r>
          </a:p>
          <a:p>
            <a:r>
              <a:rPr lang="en-GB" altLang="en-US" sz="2400" noProof="0" dirty="0" smtClean="0">
                <a:latin typeface="Tahoma" pitchFamily="34" charset="0"/>
                <a:ea typeface="Tahoma" pitchFamily="34" charset="0"/>
                <a:cs typeface="Tahoma" pitchFamily="34" charset="0"/>
              </a:rPr>
              <a:t>Makes the right things happen on time</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763688" y="548680"/>
            <a:ext cx="5638800" cy="469900"/>
          </a:xfrm>
        </p:spPr>
        <p:txBody>
          <a:bodyPr/>
          <a:lstStyle/>
          <a:p>
            <a:r>
              <a:rPr lang="en-GB" altLang="en-US" noProof="0" smtClean="0">
                <a:latin typeface="Tahoma" pitchFamily="34" charset="0"/>
                <a:ea typeface="Tahoma" pitchFamily="34" charset="0"/>
                <a:cs typeface="Tahoma" pitchFamily="34" charset="0"/>
              </a:rPr>
              <a:t>Conduct Reporting</a:t>
            </a:r>
            <a:endParaRPr lang="en-GB" altLang="en-US" noProof="0" smtClean="0">
              <a:latin typeface="Tahoma" pitchFamily="34" charset="0"/>
              <a:ea typeface="Tahoma" pitchFamily="34" charset="0"/>
              <a:cs typeface="Tahoma" pitchFamily="34" charset="0"/>
            </a:endParaRPr>
          </a:p>
        </p:txBody>
      </p:sp>
      <p:sp>
        <p:nvSpPr>
          <p:cNvPr id="83971" name="Rectangle 3"/>
          <p:cNvSpPr>
            <a:spLocks noGrp="1" noChangeArrowheads="1"/>
          </p:cNvSpPr>
          <p:nvPr>
            <p:ph type="body" idx="4294967295"/>
          </p:nvPr>
        </p:nvSpPr>
        <p:spPr>
          <a:xfrm>
            <a:off x="1270000" y="1556792"/>
            <a:ext cx="6629400" cy="4056608"/>
          </a:xfrm>
          <a:prstGeom prst="rect">
            <a:avLst/>
          </a:prstGeom>
        </p:spPr>
        <p:txBody>
          <a:bodyPr/>
          <a:lstStyle/>
          <a:p>
            <a:r>
              <a:rPr lang="en-GB" altLang="en-US" sz="2000" noProof="0" smtClean="0">
                <a:latin typeface="Tahoma" pitchFamily="34" charset="0"/>
                <a:ea typeface="Tahoma" pitchFamily="34" charset="0"/>
                <a:cs typeface="Tahoma" pitchFamily="34" charset="0"/>
              </a:rPr>
              <a:t>Other offences:</a:t>
            </a:r>
          </a:p>
          <a:p>
            <a:r>
              <a:rPr lang="en-GB" altLang="en-US" sz="2000" i="1" noProof="0" smtClean="0">
                <a:latin typeface="Tahoma" pitchFamily="34" charset="0"/>
                <a:ea typeface="Tahoma" pitchFamily="34" charset="0"/>
                <a:cs typeface="Tahoma" pitchFamily="34" charset="0"/>
              </a:rPr>
              <a:t>Punctuality: any player not ready to play within ten (10) minutes after the match is</a:t>
            </a:r>
            <a:r>
              <a:rPr lang="en-GB" altLang="en-US" sz="2000" noProof="0" smtClean="0">
                <a:latin typeface="Tahoma" pitchFamily="34" charset="0"/>
                <a:ea typeface="Tahoma" pitchFamily="34" charset="0"/>
                <a:cs typeface="Tahoma" pitchFamily="34" charset="0"/>
              </a:rPr>
              <a:t> </a:t>
            </a:r>
            <a:r>
              <a:rPr lang="en-GB" altLang="en-US" sz="2000" i="1" noProof="0" smtClean="0">
                <a:latin typeface="Tahoma" pitchFamily="34" charset="0"/>
                <a:ea typeface="Tahoma" pitchFamily="34" charset="0"/>
                <a:cs typeface="Tahoma" pitchFamily="34" charset="0"/>
              </a:rPr>
              <a:t>called and where the TR or Tournament Director defaults the player</a:t>
            </a:r>
            <a:endParaRPr lang="en-GB" altLang="en-US" sz="2000" noProof="0" smtClean="0">
              <a:latin typeface="Tahoma" pitchFamily="34" charset="0"/>
              <a:ea typeface="Tahoma" pitchFamily="34" charset="0"/>
              <a:cs typeface="Tahoma" pitchFamily="34" charset="0"/>
            </a:endParaRPr>
          </a:p>
          <a:p>
            <a:r>
              <a:rPr lang="en-GB" altLang="en-US" sz="2000" i="1" noProof="0" smtClean="0">
                <a:latin typeface="Tahoma" pitchFamily="34" charset="0"/>
                <a:ea typeface="Tahoma" pitchFamily="34" charset="0"/>
                <a:cs typeface="Tahoma" pitchFamily="34" charset="0"/>
              </a:rPr>
              <a:t>Dress and Equipment: wearing of unacceptable attire, including sweatshirts, gym</a:t>
            </a:r>
            <a:r>
              <a:rPr lang="en-GB" altLang="en-US" sz="2000" noProof="0" smtClean="0">
                <a:latin typeface="Tahoma" pitchFamily="34" charset="0"/>
                <a:ea typeface="Tahoma" pitchFamily="34" charset="0"/>
                <a:cs typeface="Tahoma" pitchFamily="34" charset="0"/>
              </a:rPr>
              <a:t> </a:t>
            </a:r>
            <a:r>
              <a:rPr lang="en-GB" altLang="en-US" sz="2000" i="1" noProof="0" smtClean="0">
                <a:latin typeface="Tahoma" pitchFamily="34" charset="0"/>
                <a:ea typeface="Tahoma" pitchFamily="34" charset="0"/>
                <a:cs typeface="Tahoma" pitchFamily="34" charset="0"/>
              </a:rPr>
              <a:t>shorts, running shorts, T-shirts (i.e. shirts without collar for men) and failing to</a:t>
            </a:r>
            <a:r>
              <a:rPr lang="en-GB" altLang="en-US" sz="2000" noProof="0" smtClean="0">
                <a:latin typeface="Tahoma" pitchFamily="34" charset="0"/>
                <a:ea typeface="Tahoma" pitchFamily="34" charset="0"/>
                <a:cs typeface="Tahoma" pitchFamily="34" charset="0"/>
              </a:rPr>
              <a:t> </a:t>
            </a:r>
            <a:r>
              <a:rPr lang="en-GB" altLang="en-US" sz="2000" i="1" noProof="0" smtClean="0">
                <a:latin typeface="Tahoma" pitchFamily="34" charset="0"/>
                <a:ea typeface="Tahoma" pitchFamily="34" charset="0"/>
                <a:cs typeface="Tahoma" pitchFamily="34" charset="0"/>
              </a:rPr>
              <a:t>comply with an order from the TR to change.</a:t>
            </a:r>
            <a:endParaRPr lang="en-GB" altLang="en-US" sz="2000" noProof="0" smtClean="0">
              <a:latin typeface="Tahoma" pitchFamily="34" charset="0"/>
              <a:ea typeface="Tahoma" pitchFamily="34" charset="0"/>
              <a:cs typeface="Tahoma" pitchFamily="34" charset="0"/>
            </a:endParaRPr>
          </a:p>
          <a:p>
            <a:r>
              <a:rPr lang="en-GB" altLang="en-US" sz="2000" i="1" noProof="0" smtClean="0">
                <a:latin typeface="Tahoma" pitchFamily="34" charset="0"/>
                <a:ea typeface="Tahoma" pitchFamily="34" charset="0"/>
                <a:cs typeface="Tahoma" pitchFamily="34" charset="0"/>
              </a:rPr>
              <a:t>Leaving Court: leaving the court area during a match without the permission of</a:t>
            </a:r>
            <a:r>
              <a:rPr lang="en-GB" altLang="en-US" sz="2000" noProof="0" smtClean="0">
                <a:latin typeface="Tahoma" pitchFamily="34" charset="0"/>
                <a:ea typeface="Tahoma" pitchFamily="34" charset="0"/>
                <a:cs typeface="Tahoma" pitchFamily="34" charset="0"/>
              </a:rPr>
              <a:t> </a:t>
            </a:r>
            <a:r>
              <a:rPr lang="en-GB" altLang="en-US" sz="2000" i="1" noProof="0" smtClean="0">
                <a:latin typeface="Tahoma" pitchFamily="34" charset="0"/>
                <a:ea typeface="Tahoma" pitchFamily="34" charset="0"/>
                <a:cs typeface="Tahoma" pitchFamily="34" charset="0"/>
              </a:rPr>
              <a:t>the Referee</a:t>
            </a:r>
            <a:endParaRPr lang="en-GB" altLang="en-US" sz="2000" noProof="0" smtClean="0">
              <a:latin typeface="Tahoma" pitchFamily="34" charset="0"/>
              <a:ea typeface="Tahoma" pitchFamily="34" charset="0"/>
              <a:cs typeface="Tahoma" pitchFamily="34" charset="0"/>
            </a:endParaRPr>
          </a:p>
          <a:p>
            <a:r>
              <a:rPr lang="en-GB" altLang="en-US" sz="2000" i="1" noProof="0" smtClean="0">
                <a:latin typeface="Tahoma" pitchFamily="34" charset="0"/>
                <a:ea typeface="Tahoma" pitchFamily="34" charset="0"/>
                <a:cs typeface="Tahoma" pitchFamily="34" charset="0"/>
              </a:rPr>
              <a:t>Best Efforts: failing to use best efforts to win a match</a:t>
            </a:r>
            <a:endParaRPr lang="en-GB" altLang="en-US" sz="2000" noProof="0" smtClean="0">
              <a:latin typeface="Tahoma" pitchFamily="34" charset="0"/>
              <a:ea typeface="Tahoma" pitchFamily="34" charset="0"/>
              <a:cs typeface="Tahoma" pitchFamily="34" charset="0"/>
            </a:endParaRPr>
          </a:p>
          <a:p>
            <a:r>
              <a:rPr lang="en-GB" altLang="en-US" sz="2000" i="1" noProof="0" smtClean="0">
                <a:latin typeface="Tahoma" pitchFamily="34" charset="0"/>
                <a:ea typeface="Tahoma" pitchFamily="34" charset="0"/>
                <a:cs typeface="Tahoma" pitchFamily="34" charset="0"/>
              </a:rPr>
              <a:t>Failure to complete a match unless reasonably unable to do so.</a:t>
            </a:r>
            <a:r>
              <a:rPr lang="en-GB" altLang="en-US" sz="2000" noProof="0" smtClean="0">
                <a:latin typeface="Tahoma" pitchFamily="34" charset="0"/>
                <a:ea typeface="Tahoma" pitchFamily="34" charset="0"/>
                <a:cs typeface="Tahoma" pitchFamily="34" charset="0"/>
              </a:rPr>
              <a:t> </a:t>
            </a:r>
            <a:endParaRPr lang="en-GB" altLang="en-US" sz="20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1619672" y="620688"/>
            <a:ext cx="5638800" cy="495300"/>
          </a:xfrm>
        </p:spPr>
        <p:txBody>
          <a:bodyPr/>
          <a:lstStyle/>
          <a:p>
            <a:r>
              <a:rPr lang="en-GB" altLang="en-US" noProof="0" smtClean="0">
                <a:latin typeface="Tahoma" pitchFamily="34" charset="0"/>
                <a:ea typeface="Tahoma" pitchFamily="34" charset="0"/>
                <a:cs typeface="Tahoma" pitchFamily="34" charset="0"/>
              </a:rPr>
              <a:t>TR’s Checklist</a:t>
            </a:r>
            <a:endParaRPr lang="en-GB" altLang="en-US" noProof="0" smtClean="0">
              <a:latin typeface="Tahoma" pitchFamily="34" charset="0"/>
              <a:ea typeface="Tahoma" pitchFamily="34" charset="0"/>
              <a:cs typeface="Tahoma" pitchFamily="34" charset="0"/>
            </a:endParaRPr>
          </a:p>
        </p:txBody>
      </p:sp>
      <p:sp>
        <p:nvSpPr>
          <p:cNvPr id="84995" name="Rectangle 3"/>
          <p:cNvSpPr>
            <a:spLocks noGrp="1" noChangeArrowheads="1"/>
          </p:cNvSpPr>
          <p:nvPr>
            <p:ph type="body" idx="4294967295"/>
          </p:nvPr>
        </p:nvSpPr>
        <p:spPr>
          <a:xfrm>
            <a:off x="1358900" y="1549400"/>
            <a:ext cx="6629400" cy="4343400"/>
          </a:xfrm>
          <a:prstGeom prst="rect">
            <a:avLst/>
          </a:prstGeom>
        </p:spPr>
        <p:txBody>
          <a:bodyPr/>
          <a:lstStyle/>
          <a:p>
            <a:r>
              <a:rPr lang="en-GB" altLang="en-US" noProof="0" smtClean="0">
                <a:latin typeface="Tahoma" pitchFamily="34" charset="0"/>
                <a:ea typeface="Tahoma" pitchFamily="34" charset="0"/>
                <a:cs typeface="Tahoma" pitchFamily="34" charset="0"/>
              </a:rPr>
              <a:t>See hand-out (50 things for CR/TR to say)</a:t>
            </a:r>
          </a:p>
          <a:p>
            <a:pPr>
              <a:buFontTx/>
              <a:buNone/>
            </a:pPr>
            <a:endParaRPr lang="en-GB" altLang="en-US" noProof="0" smtClean="0">
              <a:latin typeface="Tahoma" pitchFamily="34" charset="0"/>
              <a:ea typeface="Tahoma" pitchFamily="34" charset="0"/>
              <a:cs typeface="Tahoma" pitchFamily="34" charset="0"/>
            </a:endParaRPr>
          </a:p>
          <a:p>
            <a:r>
              <a:rPr lang="en-GB" altLang="en-US" noProof="0" smtClean="0">
                <a:latin typeface="Tahoma" pitchFamily="34" charset="0"/>
                <a:ea typeface="Tahoma" pitchFamily="34" charset="0"/>
                <a:cs typeface="Tahoma" pitchFamily="34" charset="0"/>
              </a:rPr>
              <a:t>Emphasise:</a:t>
            </a:r>
          </a:p>
          <a:p>
            <a:pPr lvl="1"/>
            <a:r>
              <a:rPr lang="en-GB" altLang="en-US" noProof="0" smtClean="0">
                <a:latin typeface="Tahoma" pitchFamily="34" charset="0"/>
                <a:ea typeface="Tahoma" pitchFamily="34" charset="0"/>
                <a:cs typeface="Tahoma" pitchFamily="34" charset="0"/>
              </a:rPr>
              <a:t>Professionalism</a:t>
            </a:r>
          </a:p>
          <a:p>
            <a:pPr lvl="1"/>
            <a:r>
              <a:rPr lang="en-GB" altLang="en-US" noProof="0" smtClean="0">
                <a:latin typeface="Tahoma" pitchFamily="34" charset="0"/>
                <a:ea typeface="Tahoma" pitchFamily="34" charset="0"/>
                <a:cs typeface="Tahoma" pitchFamily="34" charset="0"/>
              </a:rPr>
              <a:t>Punctuality</a:t>
            </a:r>
          </a:p>
          <a:p>
            <a:pPr lvl="1"/>
            <a:r>
              <a:rPr lang="en-GB" altLang="en-US" noProof="0" smtClean="0">
                <a:latin typeface="Tahoma" pitchFamily="34" charset="0"/>
                <a:ea typeface="Tahoma" pitchFamily="34" charset="0"/>
                <a:cs typeface="Tahoma" pitchFamily="34" charset="0"/>
              </a:rPr>
              <a:t>Dress</a:t>
            </a:r>
          </a:p>
          <a:p>
            <a:pPr lvl="1">
              <a:buFontTx/>
              <a:buNone/>
            </a:pPr>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1907704" y="548680"/>
            <a:ext cx="5638800" cy="482600"/>
          </a:xfrm>
        </p:spPr>
        <p:txBody>
          <a:bodyPr/>
          <a:lstStyle/>
          <a:p>
            <a:r>
              <a:rPr lang="en-GB" altLang="en-US" noProof="0" smtClean="0">
                <a:latin typeface="Tahoma" pitchFamily="34" charset="0"/>
                <a:ea typeface="Tahoma" pitchFamily="34" charset="0"/>
                <a:cs typeface="Tahoma" pitchFamily="34" charset="0"/>
              </a:rPr>
              <a:t>A</a:t>
            </a:r>
            <a:r>
              <a:rPr lang="en-GB" altLang="en-US" sz="3600" noProof="0" smtClean="0">
                <a:latin typeface="Tahoma" pitchFamily="34" charset="0"/>
                <a:ea typeface="Tahoma" pitchFamily="34" charset="0"/>
                <a:cs typeface="Tahoma" pitchFamily="34" charset="0"/>
              </a:rPr>
              <a:t>ssignment of Referees</a:t>
            </a:r>
            <a:endParaRPr lang="en-GB" altLang="en-US" sz="3600" noProof="0" smtClean="0">
              <a:latin typeface="Tahoma" pitchFamily="34" charset="0"/>
              <a:ea typeface="Tahoma" pitchFamily="34" charset="0"/>
              <a:cs typeface="Tahoma" pitchFamily="34" charset="0"/>
            </a:endParaRPr>
          </a:p>
        </p:txBody>
      </p:sp>
      <p:sp>
        <p:nvSpPr>
          <p:cNvPr id="86019" name="Rectangle 3"/>
          <p:cNvSpPr>
            <a:spLocks noGrp="1" noChangeArrowheads="1"/>
          </p:cNvSpPr>
          <p:nvPr>
            <p:ph type="body" idx="4294967295"/>
          </p:nvPr>
        </p:nvSpPr>
        <p:spPr>
          <a:xfrm>
            <a:off x="1473200" y="1916832"/>
            <a:ext cx="6629400" cy="3721968"/>
          </a:xfrm>
          <a:prstGeom prst="rect">
            <a:avLst/>
          </a:prstGeom>
        </p:spPr>
        <p:txBody>
          <a:bodyPr/>
          <a:lstStyle/>
          <a:p>
            <a:pPr>
              <a:lnSpc>
                <a:spcPct val="90000"/>
              </a:lnSpc>
            </a:pPr>
            <a:r>
              <a:rPr lang="en-GB" altLang="en-US" sz="2400" noProof="0" smtClean="0">
                <a:latin typeface="Tahoma" pitchFamily="34" charset="0"/>
                <a:ea typeface="Tahoma" pitchFamily="34" charset="0"/>
                <a:cs typeface="Tahoma" pitchFamily="34" charset="0"/>
              </a:rPr>
              <a:t>Major responsibility of CR/TR</a:t>
            </a:r>
          </a:p>
          <a:p>
            <a:pPr>
              <a:lnSpc>
                <a:spcPct val="90000"/>
              </a:lnSpc>
            </a:pPr>
            <a:r>
              <a:rPr lang="en-GB" altLang="en-US" sz="2400" noProof="0" smtClean="0">
                <a:latin typeface="Tahoma" pitchFamily="34" charset="0"/>
                <a:ea typeface="Tahoma" pitchFamily="34" charset="0"/>
                <a:cs typeface="Tahoma" pitchFamily="34" charset="0"/>
              </a:rPr>
              <a:t>Referees must be assigned to matches appropriate to their ability</a:t>
            </a:r>
          </a:p>
          <a:p>
            <a:pPr>
              <a:lnSpc>
                <a:spcPct val="90000"/>
              </a:lnSpc>
            </a:pPr>
            <a:r>
              <a:rPr lang="en-GB" altLang="en-US" sz="2400" noProof="0" smtClean="0">
                <a:latin typeface="Tahoma" pitchFamily="34" charset="0"/>
                <a:ea typeface="Tahoma" pitchFamily="34" charset="0"/>
                <a:cs typeface="Tahoma" pitchFamily="34" charset="0"/>
              </a:rPr>
              <a:t>Never assign a Referee to a match beyond their competence</a:t>
            </a:r>
          </a:p>
          <a:p>
            <a:pPr>
              <a:lnSpc>
                <a:spcPct val="90000"/>
              </a:lnSpc>
            </a:pPr>
            <a:r>
              <a:rPr lang="en-GB" altLang="en-US" sz="2400" noProof="0" smtClean="0">
                <a:latin typeface="Tahoma" pitchFamily="34" charset="0"/>
                <a:ea typeface="Tahoma" pitchFamily="34" charset="0"/>
                <a:cs typeface="Tahoma" pitchFamily="34" charset="0"/>
              </a:rPr>
              <a:t>If conduct may be a problem, assign an appropriate referee</a:t>
            </a:r>
          </a:p>
          <a:p>
            <a:pPr>
              <a:lnSpc>
                <a:spcPct val="90000"/>
              </a:lnSpc>
            </a:pPr>
            <a:r>
              <a:rPr lang="en-GB" altLang="en-US" sz="2400" noProof="0" smtClean="0">
                <a:latin typeface="Tahoma" pitchFamily="34" charset="0"/>
                <a:ea typeface="Tahoma" pitchFamily="34" charset="0"/>
                <a:cs typeface="Tahoma" pitchFamily="34" charset="0"/>
              </a:rPr>
              <a:t>For 3-Referee System Referees must be of similar ability</a:t>
            </a:r>
          </a:p>
          <a:p>
            <a:pPr>
              <a:lnSpc>
                <a:spcPct val="90000"/>
              </a:lnSpc>
            </a:pPr>
            <a:r>
              <a:rPr lang="en-GB" altLang="en-US" sz="2400" noProof="0" smtClean="0">
                <a:latin typeface="Tahoma" pitchFamily="34" charset="0"/>
                <a:ea typeface="Tahoma" pitchFamily="34" charset="0"/>
                <a:cs typeface="Tahoma" pitchFamily="34" charset="0"/>
              </a:rPr>
              <a:t>Avoid national or other conflicts of interest</a:t>
            </a:r>
          </a:p>
          <a:p>
            <a:pPr>
              <a:lnSpc>
                <a:spcPct val="90000"/>
              </a:lnSpc>
            </a:pPr>
            <a:endParaRPr lang="en-GB" altLang="en-US" sz="28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1835696" y="476672"/>
            <a:ext cx="5638800" cy="533400"/>
          </a:xfrm>
        </p:spPr>
        <p:txBody>
          <a:bodyPr/>
          <a:lstStyle/>
          <a:p>
            <a:r>
              <a:rPr lang="en-GB" altLang="en-US" sz="3600" noProof="0" smtClean="0">
                <a:latin typeface="Tahoma" pitchFamily="34" charset="0"/>
                <a:ea typeface="Tahoma" pitchFamily="34" charset="0"/>
                <a:cs typeface="Tahoma" pitchFamily="34" charset="0"/>
              </a:rPr>
              <a:t>Assignment of Referees</a:t>
            </a:r>
            <a:endParaRPr lang="en-GB" altLang="en-US" sz="3600" noProof="0" smtClean="0">
              <a:latin typeface="Tahoma" pitchFamily="34" charset="0"/>
              <a:ea typeface="Tahoma" pitchFamily="34" charset="0"/>
              <a:cs typeface="Tahoma" pitchFamily="34" charset="0"/>
            </a:endParaRPr>
          </a:p>
        </p:txBody>
      </p:sp>
      <p:sp>
        <p:nvSpPr>
          <p:cNvPr id="87043" name="Rectangle 3"/>
          <p:cNvSpPr>
            <a:spLocks noGrp="1" noChangeArrowheads="1"/>
          </p:cNvSpPr>
          <p:nvPr>
            <p:ph type="body" idx="4294967295"/>
          </p:nvPr>
        </p:nvSpPr>
        <p:spPr>
          <a:xfrm>
            <a:off x="1358900" y="1765300"/>
            <a:ext cx="6629400" cy="4343400"/>
          </a:xfrm>
          <a:prstGeom prst="rect">
            <a:avLst/>
          </a:prstGeom>
        </p:spPr>
        <p:txBody>
          <a:bodyPr/>
          <a:lstStyle/>
          <a:p>
            <a:r>
              <a:rPr lang="en-GB" altLang="en-US" sz="2400" noProof="0" smtClean="0">
                <a:latin typeface="Tahoma" pitchFamily="34" charset="0"/>
                <a:ea typeface="Tahoma" pitchFamily="34" charset="0"/>
                <a:cs typeface="Tahoma" pitchFamily="34" charset="0"/>
              </a:rPr>
              <a:t>Be aware of WSF Regulations re Quarter Finals, etc.</a:t>
            </a:r>
          </a:p>
          <a:p>
            <a:r>
              <a:rPr lang="en-GB" altLang="en-US" sz="2400" noProof="0" smtClean="0">
                <a:latin typeface="Tahoma" pitchFamily="34" charset="0"/>
                <a:ea typeface="Tahoma" pitchFamily="34" charset="0"/>
                <a:cs typeface="Tahoma" pitchFamily="34" charset="0"/>
              </a:rPr>
              <a:t>Close liaison with WSF Assessor</a:t>
            </a:r>
          </a:p>
          <a:p>
            <a:r>
              <a:rPr lang="en-GB" altLang="en-US" sz="2400" noProof="0" smtClean="0">
                <a:latin typeface="Tahoma" pitchFamily="34" charset="0"/>
                <a:ea typeface="Tahoma" pitchFamily="34" charset="0"/>
                <a:cs typeface="Tahoma" pitchFamily="34" charset="0"/>
              </a:rPr>
              <a:t>All assignments are ultimately CR/TR’s responsibility</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1763688" y="548680"/>
            <a:ext cx="5638800" cy="520700"/>
          </a:xfrm>
        </p:spPr>
        <p:txBody>
          <a:bodyPr/>
          <a:lstStyle/>
          <a:p>
            <a:r>
              <a:rPr lang="en-GB" altLang="en-US" noProof="0" smtClean="0">
                <a:latin typeface="Tahoma" pitchFamily="34" charset="0"/>
                <a:ea typeface="Tahoma" pitchFamily="34" charset="0"/>
                <a:cs typeface="Tahoma" pitchFamily="34" charset="0"/>
              </a:rPr>
              <a:t>Assessments</a:t>
            </a:r>
            <a:endParaRPr lang="en-GB" altLang="en-US" noProof="0" smtClean="0">
              <a:latin typeface="Tahoma" pitchFamily="34" charset="0"/>
              <a:ea typeface="Tahoma" pitchFamily="34" charset="0"/>
              <a:cs typeface="Tahoma" pitchFamily="34" charset="0"/>
            </a:endParaRPr>
          </a:p>
        </p:txBody>
      </p:sp>
      <p:sp>
        <p:nvSpPr>
          <p:cNvPr id="88067" name="Rectangle 3"/>
          <p:cNvSpPr>
            <a:spLocks noGrp="1" noChangeArrowheads="1"/>
          </p:cNvSpPr>
          <p:nvPr>
            <p:ph type="body" idx="4294967295"/>
          </p:nvPr>
        </p:nvSpPr>
        <p:spPr>
          <a:xfrm>
            <a:off x="1358900" y="1765300"/>
            <a:ext cx="6629400" cy="4343400"/>
          </a:xfrm>
          <a:prstGeom prst="rect">
            <a:avLst/>
          </a:prstGeom>
        </p:spPr>
        <p:txBody>
          <a:bodyPr/>
          <a:lstStyle/>
          <a:p>
            <a:r>
              <a:rPr lang="en-GB" altLang="en-US" sz="2400" noProof="0" smtClean="0">
                <a:latin typeface="Tahoma" pitchFamily="34" charset="0"/>
                <a:ea typeface="Tahoma" pitchFamily="34" charset="0"/>
                <a:cs typeface="Tahoma" pitchFamily="34" charset="0"/>
              </a:rPr>
              <a:t>Daily liaison with WSF Assessor</a:t>
            </a:r>
          </a:p>
          <a:p>
            <a:r>
              <a:rPr lang="en-GB" altLang="en-US" sz="2400" noProof="0" smtClean="0">
                <a:latin typeface="Tahoma" pitchFamily="34" charset="0"/>
                <a:ea typeface="Tahoma" pitchFamily="34" charset="0"/>
                <a:cs typeface="Tahoma" pitchFamily="34" charset="0"/>
              </a:rPr>
              <a:t>Maximise opportunities</a:t>
            </a:r>
          </a:p>
          <a:p>
            <a:r>
              <a:rPr lang="en-GB" altLang="en-US" sz="2400" i="1" noProof="0" smtClean="0">
                <a:latin typeface="Tahoma" pitchFamily="34" charset="0"/>
                <a:ea typeface="Tahoma" pitchFamily="34" charset="0"/>
                <a:cs typeface="Tahoma" pitchFamily="34" charset="0"/>
              </a:rPr>
              <a:t>But</a:t>
            </a:r>
            <a:r>
              <a:rPr lang="en-GB" altLang="en-US" sz="2400" noProof="0" smtClean="0">
                <a:latin typeface="Tahoma" pitchFamily="34" charset="0"/>
                <a:ea typeface="Tahoma" pitchFamily="34" charset="0"/>
                <a:cs typeface="Tahoma" pitchFamily="34" charset="0"/>
              </a:rPr>
              <a:t> assessment never the primary criterion</a:t>
            </a:r>
          </a:p>
          <a:p>
            <a:r>
              <a:rPr lang="en-GB" altLang="en-US" sz="2400" noProof="0" smtClean="0">
                <a:latin typeface="Tahoma" pitchFamily="34" charset="0"/>
                <a:ea typeface="Tahoma" pitchFamily="34" charset="0"/>
                <a:cs typeface="Tahoma" pitchFamily="34" charset="0"/>
              </a:rPr>
              <a:t>Latter stages important for WSF assessments</a:t>
            </a:r>
            <a:endParaRPr lang="en-GB" altLang="en-US" sz="2400" i="1"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1691680" y="764704"/>
            <a:ext cx="5638800" cy="533400"/>
          </a:xfrm>
        </p:spPr>
        <p:txBody>
          <a:bodyPr/>
          <a:lstStyle/>
          <a:p>
            <a:r>
              <a:rPr lang="en-GB" altLang="en-US" noProof="0" smtClean="0">
                <a:latin typeface="Tahoma" pitchFamily="34" charset="0"/>
                <a:ea typeface="Tahoma" pitchFamily="34" charset="0"/>
                <a:cs typeface="Tahoma" pitchFamily="34" charset="0"/>
              </a:rPr>
              <a:t>Doubles Rules</a:t>
            </a:r>
            <a:endParaRPr lang="en-GB" altLang="en-US" noProof="0" smtClean="0">
              <a:latin typeface="Tahoma" pitchFamily="34" charset="0"/>
              <a:ea typeface="Tahoma" pitchFamily="34" charset="0"/>
              <a:cs typeface="Tahoma" pitchFamily="34" charset="0"/>
            </a:endParaRPr>
          </a:p>
        </p:txBody>
      </p:sp>
      <p:sp>
        <p:nvSpPr>
          <p:cNvPr id="89091" name="Rectangle 3"/>
          <p:cNvSpPr>
            <a:spLocks noGrp="1" noChangeArrowheads="1"/>
          </p:cNvSpPr>
          <p:nvPr>
            <p:ph type="body" idx="4294967295"/>
          </p:nvPr>
        </p:nvSpPr>
        <p:spPr>
          <a:xfrm>
            <a:off x="1524000" y="1409700"/>
            <a:ext cx="6629400" cy="4343400"/>
          </a:xfrm>
          <a:prstGeom prst="rect">
            <a:avLst/>
          </a:prstGeom>
        </p:spPr>
        <p:txBody>
          <a:bodyPr/>
          <a:lstStyle/>
          <a:p>
            <a:endParaRPr lang="en-GB" altLang="en-US" noProof="0" smtClean="0">
              <a:latin typeface="Tahoma" pitchFamily="34" charset="0"/>
              <a:ea typeface="Tahoma" pitchFamily="34" charset="0"/>
              <a:cs typeface="Tahoma" pitchFamily="34" charset="0"/>
            </a:endParaRPr>
          </a:p>
          <a:p>
            <a:endParaRPr lang="en-GB" altLang="en-US" noProof="0" smtClean="0">
              <a:latin typeface="Tahoma" pitchFamily="34" charset="0"/>
              <a:ea typeface="Tahoma" pitchFamily="34" charset="0"/>
              <a:cs typeface="Tahoma" pitchFamily="34" charset="0"/>
            </a:endParaRPr>
          </a:p>
          <a:p>
            <a:r>
              <a:rPr lang="en-GB" altLang="en-US" noProof="0" smtClean="0">
                <a:latin typeface="Tahoma" pitchFamily="34" charset="0"/>
                <a:ea typeface="Tahoma" pitchFamily="34" charset="0"/>
                <a:cs typeface="Tahoma" pitchFamily="34" charset="0"/>
              </a:rPr>
              <a:t>To be covered in special seminar</a:t>
            </a:r>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1619672" y="476672"/>
            <a:ext cx="7200800" cy="558800"/>
          </a:xfrm>
        </p:spPr>
        <p:txBody>
          <a:bodyPr/>
          <a:lstStyle/>
          <a:p>
            <a:r>
              <a:rPr lang="en-GB" altLang="en-US" sz="3600" noProof="0" smtClean="0">
                <a:latin typeface="Tahoma" pitchFamily="34" charset="0"/>
                <a:ea typeface="Tahoma" pitchFamily="34" charset="0"/>
                <a:cs typeface="Tahoma" pitchFamily="34" charset="0"/>
              </a:rPr>
              <a:t>Feedback: During the Event</a:t>
            </a:r>
            <a:endParaRPr lang="en-GB" altLang="en-US" sz="3600" noProof="0" smtClean="0">
              <a:latin typeface="Tahoma" pitchFamily="34" charset="0"/>
              <a:ea typeface="Tahoma" pitchFamily="34" charset="0"/>
              <a:cs typeface="Tahoma" pitchFamily="34" charset="0"/>
            </a:endParaRPr>
          </a:p>
        </p:txBody>
      </p:sp>
      <p:sp>
        <p:nvSpPr>
          <p:cNvPr id="90115" name="Rectangle 3"/>
          <p:cNvSpPr>
            <a:spLocks noGrp="1" noChangeArrowheads="1"/>
          </p:cNvSpPr>
          <p:nvPr>
            <p:ph type="body" idx="4294967295"/>
          </p:nvPr>
        </p:nvSpPr>
        <p:spPr>
          <a:xfrm>
            <a:off x="1371600" y="1844824"/>
            <a:ext cx="6629400" cy="3933676"/>
          </a:xfrm>
          <a:prstGeom prst="rect">
            <a:avLst/>
          </a:prstGeom>
        </p:spPr>
        <p:txBody>
          <a:bodyPr/>
          <a:lstStyle/>
          <a:p>
            <a:pPr marL="0" indent="31750"/>
            <a:r>
              <a:rPr lang="en-GB" altLang="en-US" sz="2400" noProof="0" smtClean="0">
                <a:latin typeface="Tahoma" pitchFamily="34" charset="0"/>
                <a:ea typeface="Tahoma" pitchFamily="34" charset="0"/>
                <a:cs typeface="Tahoma" pitchFamily="34" charset="0"/>
              </a:rPr>
              <a:t> Daily feedback essential</a:t>
            </a:r>
          </a:p>
          <a:p>
            <a:pPr marL="0" indent="31750"/>
            <a:r>
              <a:rPr lang="en-GB" altLang="en-US" sz="2400" noProof="0" smtClean="0">
                <a:latin typeface="Tahoma" pitchFamily="34" charset="0"/>
                <a:ea typeface="Tahoma" pitchFamily="34" charset="0"/>
                <a:cs typeface="Tahoma" pitchFamily="34" charset="0"/>
              </a:rPr>
              <a:t> CR/TR gathers information from:</a:t>
            </a:r>
          </a:p>
          <a:p>
            <a:pPr marL="381000" lvl="1" indent="-6350"/>
            <a:r>
              <a:rPr lang="en-GB" altLang="en-US" sz="2400" noProof="0" smtClean="0">
                <a:latin typeface="Tahoma" pitchFamily="34" charset="0"/>
                <a:ea typeface="Tahoma" pitchFamily="34" charset="0"/>
                <a:cs typeface="Tahoma" pitchFamily="34" charset="0"/>
              </a:rPr>
              <a:t>Personal observation</a:t>
            </a:r>
          </a:p>
          <a:p>
            <a:pPr marL="381000" lvl="1" indent="-6350"/>
            <a:r>
              <a:rPr lang="en-GB" altLang="en-US" sz="2400" noProof="0" smtClean="0">
                <a:latin typeface="Tahoma" pitchFamily="34" charset="0"/>
                <a:ea typeface="Tahoma" pitchFamily="34" charset="0"/>
                <a:cs typeface="Tahoma" pitchFamily="34" charset="0"/>
              </a:rPr>
              <a:t>Assessor(s)</a:t>
            </a:r>
          </a:p>
          <a:p>
            <a:pPr marL="381000" lvl="1" indent="-6350"/>
            <a:r>
              <a:rPr lang="en-GB" altLang="en-US" sz="2400" noProof="0" smtClean="0">
                <a:latin typeface="Tahoma" pitchFamily="34" charset="0"/>
                <a:ea typeface="Tahoma" pitchFamily="34" charset="0"/>
                <a:cs typeface="Tahoma" pitchFamily="34" charset="0"/>
              </a:rPr>
              <a:t>Court Captains</a:t>
            </a:r>
          </a:p>
          <a:p>
            <a:pPr marL="0" indent="31750"/>
            <a:r>
              <a:rPr lang="en-GB" altLang="en-US" sz="2400" noProof="0" smtClean="0">
                <a:latin typeface="Tahoma" pitchFamily="34" charset="0"/>
                <a:ea typeface="Tahoma" pitchFamily="34" charset="0"/>
                <a:cs typeface="Tahoma" pitchFamily="34" charset="0"/>
              </a:rPr>
              <a:t> Compliment good performances</a:t>
            </a:r>
          </a:p>
          <a:p>
            <a:pPr marL="0" indent="31750"/>
            <a:r>
              <a:rPr lang="en-GB" altLang="en-US" sz="2400" noProof="0" smtClean="0">
                <a:latin typeface="Tahoma" pitchFamily="34" charset="0"/>
                <a:ea typeface="Tahoma" pitchFamily="34" charset="0"/>
                <a:cs typeface="Tahoma" pitchFamily="34" charset="0"/>
              </a:rPr>
              <a:t> Individual advice must be confidential</a:t>
            </a:r>
          </a:p>
          <a:p>
            <a:pPr marL="0" indent="31750"/>
            <a:r>
              <a:rPr lang="en-GB" altLang="en-US" sz="2400" noProof="0" smtClean="0">
                <a:latin typeface="Tahoma" pitchFamily="34" charset="0"/>
                <a:ea typeface="Tahoma" pitchFamily="34" charset="0"/>
                <a:cs typeface="Tahoma" pitchFamily="34" charset="0"/>
              </a:rPr>
              <a:t> Look for general principles for entire team</a:t>
            </a:r>
          </a:p>
          <a:p>
            <a:pPr marL="0" indent="31750">
              <a:buFontTx/>
              <a:buNone/>
            </a:pP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1763688" y="620688"/>
            <a:ext cx="5638800" cy="508000"/>
          </a:xfrm>
        </p:spPr>
        <p:txBody>
          <a:bodyPr/>
          <a:lstStyle/>
          <a:p>
            <a:r>
              <a:rPr lang="en-GB" altLang="en-US" sz="3600" noProof="0" smtClean="0">
                <a:latin typeface="Tahoma" pitchFamily="34" charset="0"/>
                <a:ea typeface="Tahoma" pitchFamily="34" charset="0"/>
                <a:cs typeface="Tahoma" pitchFamily="34" charset="0"/>
              </a:rPr>
              <a:t>Feedback: After the Event</a:t>
            </a:r>
            <a:endParaRPr lang="en-GB" altLang="en-US" sz="3600" noProof="0" smtClean="0">
              <a:latin typeface="Tahoma" pitchFamily="34" charset="0"/>
              <a:ea typeface="Tahoma" pitchFamily="34" charset="0"/>
              <a:cs typeface="Tahoma" pitchFamily="34" charset="0"/>
            </a:endParaRPr>
          </a:p>
        </p:txBody>
      </p:sp>
      <p:sp>
        <p:nvSpPr>
          <p:cNvPr id="91139" name="Rectangle 3"/>
          <p:cNvSpPr>
            <a:spLocks noGrp="1" noChangeArrowheads="1"/>
          </p:cNvSpPr>
          <p:nvPr>
            <p:ph type="body" idx="4294967295"/>
          </p:nvPr>
        </p:nvSpPr>
        <p:spPr>
          <a:xfrm>
            <a:off x="1320800" y="1524000"/>
            <a:ext cx="6629400" cy="4343400"/>
          </a:xfrm>
          <a:prstGeom prst="rect">
            <a:avLst/>
          </a:prstGeom>
        </p:spPr>
        <p:txBody>
          <a:bodyPr/>
          <a:lstStyle/>
          <a:p>
            <a:r>
              <a:rPr lang="en-GB" altLang="en-US" sz="2400" noProof="0" smtClean="0">
                <a:latin typeface="Tahoma" pitchFamily="34" charset="0"/>
                <a:ea typeface="Tahoma" pitchFamily="34" charset="0"/>
                <a:cs typeface="Tahoma" pitchFamily="34" charset="0"/>
              </a:rPr>
              <a:t>CR/TR must write a full Report about referee performance</a:t>
            </a:r>
          </a:p>
          <a:p>
            <a:r>
              <a:rPr lang="en-GB" altLang="en-US" sz="2400" noProof="0" smtClean="0">
                <a:latin typeface="Tahoma" pitchFamily="34" charset="0"/>
                <a:ea typeface="Tahoma" pitchFamily="34" charset="0"/>
                <a:cs typeface="Tahoma" pitchFamily="34" charset="0"/>
              </a:rPr>
              <a:t>CR/TR’s Report valuable for referee development and future assignments</a:t>
            </a:r>
          </a:p>
          <a:p>
            <a:r>
              <a:rPr lang="en-GB" altLang="en-US" sz="2400" noProof="0" smtClean="0">
                <a:latin typeface="Tahoma" pitchFamily="34" charset="0"/>
                <a:ea typeface="Tahoma" pitchFamily="34" charset="0"/>
                <a:cs typeface="Tahoma" pitchFamily="34" charset="0"/>
              </a:rPr>
              <a:t>Negative comments must be supported by empirical evidence (see CBTA Programme)</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1619672" y="404664"/>
            <a:ext cx="5638800" cy="533400"/>
          </a:xfrm>
        </p:spPr>
        <p:txBody>
          <a:bodyPr/>
          <a:lstStyle/>
          <a:p>
            <a:r>
              <a:rPr lang="en-GB" altLang="en-US" noProof="0" smtClean="0">
                <a:latin typeface="Tahoma" pitchFamily="34" charset="0"/>
                <a:ea typeface="Tahoma" pitchFamily="34" charset="0"/>
                <a:cs typeface="Tahoma" pitchFamily="34" charset="0"/>
              </a:rPr>
              <a:t>TR’s Report</a:t>
            </a:r>
            <a:endParaRPr lang="en-GB" altLang="en-US" noProof="0" smtClean="0">
              <a:latin typeface="Tahoma" pitchFamily="34" charset="0"/>
              <a:ea typeface="Tahoma" pitchFamily="34" charset="0"/>
              <a:cs typeface="Tahoma" pitchFamily="34" charset="0"/>
            </a:endParaRPr>
          </a:p>
        </p:txBody>
      </p:sp>
      <p:sp>
        <p:nvSpPr>
          <p:cNvPr id="92163" name="Rectangle 3"/>
          <p:cNvSpPr>
            <a:spLocks noGrp="1" noChangeArrowheads="1"/>
          </p:cNvSpPr>
          <p:nvPr>
            <p:ph type="body" idx="4294967295"/>
          </p:nvPr>
        </p:nvSpPr>
        <p:spPr>
          <a:xfrm>
            <a:off x="1358900" y="1765300"/>
            <a:ext cx="6629400" cy="4343400"/>
          </a:xfrm>
          <a:prstGeom prst="rect">
            <a:avLst/>
          </a:prstGeom>
        </p:spPr>
        <p:txBody>
          <a:bodyPr/>
          <a:lstStyle/>
          <a:p>
            <a:r>
              <a:rPr lang="en-GB" altLang="en-US" sz="2400" noProof="0" smtClean="0">
                <a:latin typeface="Tahoma" pitchFamily="34" charset="0"/>
                <a:ea typeface="Tahoma" pitchFamily="34" charset="0"/>
                <a:cs typeface="Tahoma" pitchFamily="34" charset="0"/>
              </a:rPr>
              <a:t>Within ten days</a:t>
            </a:r>
          </a:p>
          <a:p>
            <a:r>
              <a:rPr lang="en-GB" altLang="en-US" sz="2400" noProof="0" smtClean="0">
                <a:latin typeface="Tahoma" pitchFamily="34" charset="0"/>
                <a:ea typeface="Tahoma" pitchFamily="34" charset="0"/>
                <a:cs typeface="Tahoma" pitchFamily="34" charset="0"/>
              </a:rPr>
              <a:t>Full details about event</a:t>
            </a:r>
          </a:p>
          <a:p>
            <a:r>
              <a:rPr lang="en-GB" altLang="en-US" sz="2400" noProof="0" smtClean="0">
                <a:latin typeface="Tahoma" pitchFamily="34" charset="0"/>
                <a:ea typeface="Tahoma" pitchFamily="34" charset="0"/>
                <a:cs typeface="Tahoma" pitchFamily="34" charset="0"/>
              </a:rPr>
              <a:t>Comprehensive report of all aspects of referee requirements and activities</a:t>
            </a:r>
          </a:p>
          <a:p>
            <a:r>
              <a:rPr lang="en-GB" altLang="en-US" sz="2400" noProof="0" smtClean="0">
                <a:latin typeface="Tahoma" pitchFamily="34" charset="0"/>
                <a:ea typeface="Tahoma" pitchFamily="34" charset="0"/>
                <a:cs typeface="Tahoma" pitchFamily="34" charset="0"/>
              </a:rPr>
              <a:t>Both positive and negative features</a:t>
            </a:r>
          </a:p>
          <a:p>
            <a:r>
              <a:rPr lang="en-GB" altLang="en-US" sz="2400" noProof="0" smtClean="0">
                <a:latin typeface="Tahoma" pitchFamily="34" charset="0"/>
                <a:ea typeface="Tahoma" pitchFamily="34" charset="0"/>
                <a:cs typeface="Tahoma" pitchFamily="34" charset="0"/>
              </a:rPr>
              <a:t>Recommendations for future events</a:t>
            </a:r>
          </a:p>
          <a:p>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1907704" y="332656"/>
            <a:ext cx="5638800" cy="533400"/>
          </a:xfrm>
        </p:spPr>
        <p:txBody>
          <a:bodyPr/>
          <a:lstStyle/>
          <a:p>
            <a:r>
              <a:rPr lang="en-GB" altLang="en-US" noProof="0" smtClean="0">
                <a:latin typeface="Tahoma" pitchFamily="34" charset="0"/>
                <a:ea typeface="Tahoma" pitchFamily="34" charset="0"/>
                <a:cs typeface="Tahoma" pitchFamily="34" charset="0"/>
              </a:rPr>
              <a:t>Report to WSF</a:t>
            </a:r>
            <a:endParaRPr lang="en-GB" altLang="en-US" noProof="0" smtClean="0">
              <a:latin typeface="Tahoma" pitchFamily="34" charset="0"/>
              <a:ea typeface="Tahoma" pitchFamily="34" charset="0"/>
              <a:cs typeface="Tahoma" pitchFamily="34" charset="0"/>
            </a:endParaRPr>
          </a:p>
        </p:txBody>
      </p:sp>
      <p:sp>
        <p:nvSpPr>
          <p:cNvPr id="93187" name="Rectangle 3"/>
          <p:cNvSpPr>
            <a:spLocks noGrp="1" noChangeArrowheads="1"/>
          </p:cNvSpPr>
          <p:nvPr>
            <p:ph type="body" idx="4294967295"/>
          </p:nvPr>
        </p:nvSpPr>
        <p:spPr>
          <a:xfrm>
            <a:off x="1206500" y="1244600"/>
            <a:ext cx="6629400" cy="4343400"/>
          </a:xfrm>
          <a:prstGeom prst="rect">
            <a:avLst/>
          </a:prstGeom>
        </p:spPr>
        <p:txBody>
          <a:bodyPr/>
          <a:lstStyle/>
          <a:p>
            <a:pPr algn="ctr">
              <a:lnSpc>
                <a:spcPct val="90000"/>
              </a:lnSpc>
              <a:buFontTx/>
              <a:buNone/>
            </a:pPr>
            <a:r>
              <a:rPr lang="en-GB" altLang="en-US" sz="1200" b="1" u="sng" noProof="0" smtClean="0">
                <a:latin typeface="Tahoma" pitchFamily="34" charset="0"/>
                <a:ea typeface="Tahoma" pitchFamily="34" charset="0"/>
                <a:cs typeface="Tahoma" pitchFamily="34" charset="0"/>
              </a:rPr>
              <a:t>FEEDBACK ON WSF REFEREES / ASSESSORS</a:t>
            </a:r>
            <a:endParaRPr lang="en-GB" altLang="en-US" sz="1200" b="1" noProof="0" smtClean="0">
              <a:latin typeface="Tahoma" pitchFamily="34" charset="0"/>
              <a:ea typeface="Tahoma" pitchFamily="34" charset="0"/>
              <a:cs typeface="Tahoma" pitchFamily="34" charset="0"/>
            </a:endParaRPr>
          </a:p>
          <a:p>
            <a:pPr algn="ctr">
              <a:lnSpc>
                <a:spcPct val="90000"/>
              </a:lnSpc>
              <a:buFontTx/>
              <a:buNone/>
            </a:pPr>
            <a:r>
              <a:rPr lang="en-GB" altLang="en-US" sz="1200" b="1" u="sng" noProof="0" smtClean="0">
                <a:latin typeface="Tahoma" pitchFamily="34" charset="0"/>
                <a:ea typeface="Tahoma" pitchFamily="34" charset="0"/>
                <a:cs typeface="Tahoma" pitchFamily="34" charset="0"/>
              </a:rPr>
              <a:t>USED AT YOUR RECENTLY HELD TOURNAMENT</a:t>
            </a:r>
          </a:p>
          <a:p>
            <a:pPr>
              <a:lnSpc>
                <a:spcPct val="90000"/>
              </a:lnSpc>
            </a:pPr>
            <a:r>
              <a:rPr lang="en-GB" altLang="en-US" sz="1200" noProof="0" smtClean="0">
                <a:latin typeface="Tahoma" pitchFamily="34" charset="0"/>
                <a:ea typeface="Tahoma" pitchFamily="34" charset="0"/>
                <a:cs typeface="Tahoma" pitchFamily="34" charset="0"/>
              </a:rPr>
              <a:t> </a:t>
            </a:r>
          </a:p>
          <a:p>
            <a:pPr>
              <a:lnSpc>
                <a:spcPct val="90000"/>
              </a:lnSpc>
            </a:pPr>
            <a:r>
              <a:rPr lang="en-GB" altLang="en-US" sz="1200" noProof="0" smtClean="0">
                <a:latin typeface="Tahoma" pitchFamily="34" charset="0"/>
                <a:ea typeface="Tahoma" pitchFamily="34" charset="0"/>
                <a:cs typeface="Tahoma" pitchFamily="34" charset="0"/>
              </a:rPr>
              <a:t>Did the WSF Referees arrive in time to be well rested for your event?	</a:t>
            </a:r>
            <a:r>
              <a:rPr lang="en-GB" altLang="en-US" sz="1200" b="1" noProof="0" smtClean="0">
                <a:latin typeface="Tahoma" pitchFamily="34" charset="0"/>
                <a:ea typeface="Tahoma" pitchFamily="34" charset="0"/>
                <a:cs typeface="Tahoma" pitchFamily="34" charset="0"/>
              </a:rPr>
              <a:t>YES </a:t>
            </a:r>
            <a:r>
              <a:rPr lang="en-GB" altLang="en-US" sz="1200" noProof="0" smtClean="0">
                <a:latin typeface="Tahoma" pitchFamily="34" charset="0"/>
                <a:ea typeface="Tahoma" pitchFamily="34" charset="0"/>
                <a:cs typeface="Tahoma" pitchFamily="34" charset="0"/>
              </a:rPr>
              <a:t>   </a:t>
            </a:r>
            <a:r>
              <a:rPr lang="en-GB" altLang="en-US" sz="1200" b="1" noProof="0" smtClean="0">
                <a:latin typeface="Tahoma" pitchFamily="34" charset="0"/>
                <a:ea typeface="Tahoma" pitchFamily="34" charset="0"/>
                <a:cs typeface="Tahoma" pitchFamily="34" charset="0"/>
              </a:rPr>
              <a:t>NO </a:t>
            </a:r>
            <a:endParaRPr lang="en-GB" altLang="en-US" sz="1200" noProof="0" smtClean="0">
              <a:latin typeface="Tahoma" pitchFamily="34" charset="0"/>
              <a:ea typeface="Tahoma" pitchFamily="34" charset="0"/>
              <a:cs typeface="Tahoma" pitchFamily="34" charset="0"/>
            </a:endParaRPr>
          </a:p>
          <a:p>
            <a:pPr>
              <a:lnSpc>
                <a:spcPct val="90000"/>
              </a:lnSpc>
            </a:pPr>
            <a:r>
              <a:rPr lang="en-GB" altLang="en-US" sz="1200" noProof="0" smtClean="0">
                <a:latin typeface="Tahoma" pitchFamily="34" charset="0"/>
                <a:ea typeface="Tahoma" pitchFamily="34" charset="0"/>
                <a:cs typeface="Tahoma" pitchFamily="34" charset="0"/>
              </a:rPr>
              <a:t> </a:t>
            </a:r>
          </a:p>
          <a:p>
            <a:pPr>
              <a:lnSpc>
                <a:spcPct val="90000"/>
              </a:lnSpc>
            </a:pPr>
            <a:r>
              <a:rPr lang="en-GB" altLang="en-US" sz="1200" noProof="0" smtClean="0">
                <a:latin typeface="Tahoma" pitchFamily="34" charset="0"/>
                <a:ea typeface="Tahoma" pitchFamily="34" charset="0"/>
                <a:cs typeface="Tahoma" pitchFamily="34" charset="0"/>
              </a:rPr>
              <a:t>Did the WSF Referees cooperate fully with you and other members of</a:t>
            </a:r>
          </a:p>
          <a:p>
            <a:pPr>
              <a:lnSpc>
                <a:spcPct val="90000"/>
              </a:lnSpc>
            </a:pPr>
            <a:r>
              <a:rPr lang="en-GB" altLang="en-US" sz="1200" noProof="0" smtClean="0">
                <a:latin typeface="Tahoma" pitchFamily="34" charset="0"/>
                <a:ea typeface="Tahoma" pitchFamily="34" charset="0"/>
                <a:cs typeface="Tahoma" pitchFamily="34" charset="0"/>
              </a:rPr>
              <a:t>the organising committee?	</a:t>
            </a:r>
            <a:r>
              <a:rPr lang="en-GB" altLang="en-US" sz="1200" b="1" noProof="0" smtClean="0">
                <a:latin typeface="Tahoma" pitchFamily="34" charset="0"/>
                <a:ea typeface="Tahoma" pitchFamily="34" charset="0"/>
                <a:cs typeface="Tahoma" pitchFamily="34" charset="0"/>
              </a:rPr>
              <a:t>YES </a:t>
            </a:r>
            <a:r>
              <a:rPr lang="en-GB" altLang="en-US" sz="1200" noProof="0" smtClean="0">
                <a:latin typeface="Tahoma" pitchFamily="34" charset="0"/>
                <a:ea typeface="Tahoma" pitchFamily="34" charset="0"/>
                <a:cs typeface="Tahoma" pitchFamily="34" charset="0"/>
              </a:rPr>
              <a:t>   </a:t>
            </a:r>
            <a:r>
              <a:rPr lang="en-GB" altLang="en-US" sz="1200" b="1" noProof="0" smtClean="0">
                <a:latin typeface="Tahoma" pitchFamily="34" charset="0"/>
                <a:ea typeface="Tahoma" pitchFamily="34" charset="0"/>
                <a:cs typeface="Tahoma" pitchFamily="34" charset="0"/>
              </a:rPr>
              <a:t>NO </a:t>
            </a:r>
            <a:endParaRPr lang="en-GB" altLang="en-US" sz="1200" noProof="0" smtClean="0">
              <a:latin typeface="Tahoma" pitchFamily="34" charset="0"/>
              <a:ea typeface="Tahoma" pitchFamily="34" charset="0"/>
              <a:cs typeface="Tahoma" pitchFamily="34" charset="0"/>
            </a:endParaRPr>
          </a:p>
          <a:p>
            <a:pPr>
              <a:lnSpc>
                <a:spcPct val="90000"/>
              </a:lnSpc>
            </a:pPr>
            <a:r>
              <a:rPr lang="en-GB" altLang="en-US" sz="1200" noProof="0" smtClean="0">
                <a:latin typeface="Tahoma" pitchFamily="34" charset="0"/>
                <a:ea typeface="Tahoma" pitchFamily="34" charset="0"/>
                <a:cs typeface="Tahoma" pitchFamily="34" charset="0"/>
              </a:rPr>
              <a:t> </a:t>
            </a:r>
          </a:p>
          <a:p>
            <a:pPr>
              <a:lnSpc>
                <a:spcPct val="90000"/>
              </a:lnSpc>
            </a:pPr>
            <a:r>
              <a:rPr lang="en-GB" altLang="en-US" sz="1200" noProof="0" smtClean="0">
                <a:latin typeface="Tahoma" pitchFamily="34" charset="0"/>
                <a:ea typeface="Tahoma" pitchFamily="34" charset="0"/>
                <a:cs typeface="Tahoma" pitchFamily="34" charset="0"/>
              </a:rPr>
              <a:t>Did the WSF Referees dress appropriately when on duty (event shirt,</a:t>
            </a:r>
          </a:p>
          <a:p>
            <a:pPr>
              <a:lnSpc>
                <a:spcPct val="90000"/>
              </a:lnSpc>
            </a:pPr>
            <a:r>
              <a:rPr lang="en-GB" altLang="en-US" sz="1200" noProof="0" smtClean="0">
                <a:latin typeface="Tahoma" pitchFamily="34" charset="0"/>
                <a:ea typeface="Tahoma" pitchFamily="34" charset="0"/>
                <a:cs typeface="Tahoma" pitchFamily="34" charset="0"/>
              </a:rPr>
              <a:t>WSF shirt/sweater, or WSF blazer &amp; tie)?	</a:t>
            </a:r>
            <a:r>
              <a:rPr lang="en-GB" altLang="en-US" sz="1200" b="1" noProof="0" smtClean="0">
                <a:latin typeface="Tahoma" pitchFamily="34" charset="0"/>
                <a:ea typeface="Tahoma" pitchFamily="34" charset="0"/>
                <a:cs typeface="Tahoma" pitchFamily="34" charset="0"/>
              </a:rPr>
              <a:t>YES </a:t>
            </a:r>
            <a:r>
              <a:rPr lang="en-GB" altLang="en-US" sz="1200" noProof="0" smtClean="0">
                <a:latin typeface="Tahoma" pitchFamily="34" charset="0"/>
                <a:ea typeface="Tahoma" pitchFamily="34" charset="0"/>
                <a:cs typeface="Tahoma" pitchFamily="34" charset="0"/>
              </a:rPr>
              <a:t>   </a:t>
            </a:r>
            <a:r>
              <a:rPr lang="en-GB" altLang="en-US" sz="1200" b="1" noProof="0" smtClean="0">
                <a:latin typeface="Tahoma" pitchFamily="34" charset="0"/>
                <a:ea typeface="Tahoma" pitchFamily="34" charset="0"/>
                <a:cs typeface="Tahoma" pitchFamily="34" charset="0"/>
              </a:rPr>
              <a:t>NO </a:t>
            </a:r>
            <a:endParaRPr lang="en-GB" altLang="en-US" sz="1200" noProof="0" smtClean="0">
              <a:latin typeface="Tahoma" pitchFamily="34" charset="0"/>
              <a:ea typeface="Tahoma" pitchFamily="34" charset="0"/>
              <a:cs typeface="Tahoma" pitchFamily="34" charset="0"/>
            </a:endParaRPr>
          </a:p>
          <a:p>
            <a:pPr>
              <a:lnSpc>
                <a:spcPct val="90000"/>
              </a:lnSpc>
            </a:pPr>
            <a:r>
              <a:rPr lang="en-GB" altLang="en-US" sz="1200" noProof="0" smtClean="0">
                <a:latin typeface="Tahoma" pitchFamily="34" charset="0"/>
                <a:ea typeface="Tahoma" pitchFamily="34" charset="0"/>
                <a:cs typeface="Tahoma" pitchFamily="34" charset="0"/>
              </a:rPr>
              <a:t> </a:t>
            </a:r>
          </a:p>
          <a:p>
            <a:pPr>
              <a:lnSpc>
                <a:spcPct val="90000"/>
              </a:lnSpc>
            </a:pPr>
            <a:r>
              <a:rPr lang="en-GB" altLang="en-US" sz="1200" noProof="0" smtClean="0">
                <a:latin typeface="Tahoma" pitchFamily="34" charset="0"/>
                <a:ea typeface="Tahoma" pitchFamily="34" charset="0"/>
                <a:cs typeface="Tahoma" pitchFamily="34" charset="0"/>
              </a:rPr>
              <a:t>Did the WSF Referees participate in all event functions to which they</a:t>
            </a:r>
          </a:p>
          <a:p>
            <a:pPr>
              <a:lnSpc>
                <a:spcPct val="90000"/>
              </a:lnSpc>
            </a:pPr>
            <a:r>
              <a:rPr lang="en-GB" altLang="en-US" sz="1200" noProof="0" smtClean="0">
                <a:latin typeface="Tahoma" pitchFamily="34" charset="0"/>
                <a:ea typeface="Tahoma" pitchFamily="34" charset="0"/>
                <a:cs typeface="Tahoma" pitchFamily="34" charset="0"/>
              </a:rPr>
              <a:t>were invited?	</a:t>
            </a:r>
            <a:r>
              <a:rPr lang="en-GB" altLang="en-US" sz="1200" b="1" noProof="0" smtClean="0">
                <a:latin typeface="Tahoma" pitchFamily="34" charset="0"/>
                <a:ea typeface="Tahoma" pitchFamily="34" charset="0"/>
                <a:cs typeface="Tahoma" pitchFamily="34" charset="0"/>
              </a:rPr>
              <a:t>YES </a:t>
            </a:r>
            <a:r>
              <a:rPr lang="en-GB" altLang="en-US" sz="1200" noProof="0" smtClean="0">
                <a:latin typeface="Tahoma" pitchFamily="34" charset="0"/>
                <a:ea typeface="Tahoma" pitchFamily="34" charset="0"/>
                <a:cs typeface="Tahoma" pitchFamily="34" charset="0"/>
              </a:rPr>
              <a:t>   </a:t>
            </a:r>
            <a:r>
              <a:rPr lang="en-GB" altLang="en-US" sz="1200" b="1" noProof="0" smtClean="0">
                <a:latin typeface="Tahoma" pitchFamily="34" charset="0"/>
                <a:ea typeface="Tahoma" pitchFamily="34" charset="0"/>
                <a:cs typeface="Tahoma" pitchFamily="34" charset="0"/>
              </a:rPr>
              <a:t>NO </a:t>
            </a:r>
            <a:endParaRPr lang="en-GB" altLang="en-US" sz="1200" noProof="0" smtClean="0">
              <a:latin typeface="Tahoma" pitchFamily="34" charset="0"/>
              <a:ea typeface="Tahoma" pitchFamily="34" charset="0"/>
              <a:cs typeface="Tahoma" pitchFamily="34" charset="0"/>
            </a:endParaRPr>
          </a:p>
          <a:p>
            <a:pPr>
              <a:lnSpc>
                <a:spcPct val="90000"/>
              </a:lnSpc>
            </a:pPr>
            <a:r>
              <a:rPr lang="en-GB" altLang="en-US" sz="1200" noProof="0" smtClean="0">
                <a:latin typeface="Tahoma" pitchFamily="34" charset="0"/>
                <a:ea typeface="Tahoma" pitchFamily="34" charset="0"/>
                <a:cs typeface="Tahoma" pitchFamily="34" charset="0"/>
              </a:rPr>
              <a:t> </a:t>
            </a:r>
          </a:p>
          <a:p>
            <a:pPr>
              <a:lnSpc>
                <a:spcPct val="90000"/>
              </a:lnSpc>
            </a:pPr>
            <a:r>
              <a:rPr lang="en-GB" altLang="en-US" sz="1200" noProof="0" smtClean="0">
                <a:latin typeface="Tahoma" pitchFamily="34" charset="0"/>
                <a:ea typeface="Tahoma" pitchFamily="34" charset="0"/>
                <a:cs typeface="Tahoma" pitchFamily="34" charset="0"/>
              </a:rPr>
              <a:t>If you answered "No" to any of these questions, please elaborate (Use separate sheet if necessary).</a:t>
            </a:r>
          </a:p>
          <a:p>
            <a:pPr>
              <a:lnSpc>
                <a:spcPct val="90000"/>
              </a:lnSpc>
            </a:pPr>
            <a:endParaRPr lang="en-GB" altLang="en-US" sz="1200" noProof="0" smtClean="0">
              <a:latin typeface="Tahoma" pitchFamily="34" charset="0"/>
              <a:ea typeface="Tahoma" pitchFamily="34" charset="0"/>
              <a:cs typeface="Tahoma" pitchFamily="34" charset="0"/>
            </a:endParaRPr>
          </a:p>
          <a:p>
            <a:pPr>
              <a:lnSpc>
                <a:spcPct val="90000"/>
              </a:lnSpc>
            </a:pPr>
            <a:r>
              <a:rPr lang="en-GB" altLang="en-US" sz="1200" noProof="0" smtClean="0">
                <a:latin typeface="Tahoma" pitchFamily="34" charset="0"/>
                <a:ea typeface="Tahoma" pitchFamily="34" charset="0"/>
                <a:cs typeface="Tahoma" pitchFamily="34" charset="0"/>
              </a:rPr>
              <a:t>Was there any disagreement over the reimbursement of expenses?	</a:t>
            </a:r>
            <a:r>
              <a:rPr lang="en-GB" altLang="en-US" sz="1200" b="1" noProof="0" smtClean="0">
                <a:latin typeface="Tahoma" pitchFamily="34" charset="0"/>
                <a:ea typeface="Tahoma" pitchFamily="34" charset="0"/>
                <a:cs typeface="Tahoma" pitchFamily="34" charset="0"/>
              </a:rPr>
              <a:t>YES </a:t>
            </a:r>
            <a:r>
              <a:rPr lang="en-GB" altLang="en-US" sz="1200" noProof="0" smtClean="0">
                <a:latin typeface="Tahoma" pitchFamily="34" charset="0"/>
                <a:ea typeface="Tahoma" pitchFamily="34" charset="0"/>
                <a:cs typeface="Tahoma" pitchFamily="34" charset="0"/>
              </a:rPr>
              <a:t>   </a:t>
            </a:r>
            <a:r>
              <a:rPr lang="en-GB" altLang="en-US" sz="1200" b="1" noProof="0" smtClean="0">
                <a:latin typeface="Tahoma" pitchFamily="34" charset="0"/>
                <a:ea typeface="Tahoma" pitchFamily="34" charset="0"/>
                <a:cs typeface="Tahoma" pitchFamily="34" charset="0"/>
              </a:rPr>
              <a:t>NO </a:t>
            </a:r>
            <a:endParaRPr lang="en-GB" altLang="en-US" sz="1200" noProof="0" smtClean="0">
              <a:latin typeface="Tahoma" pitchFamily="34" charset="0"/>
              <a:ea typeface="Tahoma" pitchFamily="34" charset="0"/>
              <a:cs typeface="Tahoma" pitchFamily="34" charset="0"/>
            </a:endParaRPr>
          </a:p>
          <a:p>
            <a:pPr>
              <a:lnSpc>
                <a:spcPct val="90000"/>
              </a:lnSpc>
            </a:pPr>
            <a:r>
              <a:rPr lang="en-GB" altLang="en-US" sz="1200" noProof="0" smtClean="0">
                <a:latin typeface="Tahoma" pitchFamily="34" charset="0"/>
                <a:ea typeface="Tahoma" pitchFamily="34" charset="0"/>
                <a:cs typeface="Tahoma" pitchFamily="34" charset="0"/>
              </a:rPr>
              <a:t/>
            </a:r>
            <a:br>
              <a:rPr lang="en-GB" altLang="en-US" sz="1200" noProof="0" smtClean="0">
                <a:latin typeface="Tahoma" pitchFamily="34" charset="0"/>
                <a:ea typeface="Tahoma" pitchFamily="34" charset="0"/>
                <a:cs typeface="Tahoma" pitchFamily="34" charset="0"/>
              </a:rPr>
            </a:br>
            <a:r>
              <a:rPr lang="en-GB" altLang="en-US" sz="1200" noProof="0" smtClean="0">
                <a:latin typeface="Tahoma" pitchFamily="34" charset="0"/>
                <a:ea typeface="Tahoma" pitchFamily="34" charset="0"/>
                <a:cs typeface="Tahoma" pitchFamily="34" charset="0"/>
              </a:rPr>
              <a:t>If you answered "Yes" to this question, please elaborate (Use separate sheet if necessary).</a:t>
            </a:r>
          </a:p>
          <a:p>
            <a:pPr>
              <a:lnSpc>
                <a:spcPct val="90000"/>
              </a:lnSpc>
            </a:pPr>
            <a:r>
              <a:rPr lang="en-GB" altLang="en-US" sz="1200" noProof="0" smtClean="0">
                <a:latin typeface="Tahoma" pitchFamily="34" charset="0"/>
                <a:ea typeface="Tahoma" pitchFamily="34" charset="0"/>
                <a:cs typeface="Tahoma" pitchFamily="34" charset="0"/>
              </a:rPr>
              <a:t> </a:t>
            </a:r>
          </a:p>
          <a:p>
            <a:pPr>
              <a:lnSpc>
                <a:spcPct val="90000"/>
              </a:lnSpc>
            </a:pPr>
            <a:r>
              <a:rPr lang="en-GB" altLang="en-US" sz="1200" noProof="0" smtClean="0">
                <a:latin typeface="Tahoma" pitchFamily="34" charset="0"/>
                <a:ea typeface="Tahoma" pitchFamily="34" charset="0"/>
                <a:cs typeface="Tahoma" pitchFamily="34" charset="0"/>
              </a:rPr>
              <a:t>Did you find any of the actions / manners of the Referees particularly useful to you?   If so, please elaborate (Use separate sheet if necessary).</a:t>
            </a:r>
          </a:p>
          <a:p>
            <a:pPr>
              <a:lnSpc>
                <a:spcPct val="90000"/>
              </a:lnSpc>
              <a:buFontTx/>
              <a:buNone/>
            </a:pPr>
            <a:endParaRPr lang="en-GB" altLang="en-US" sz="1200" noProof="0" smtClean="0">
              <a:latin typeface="Tahoma" pitchFamily="34" charset="0"/>
              <a:ea typeface="Tahoma" pitchFamily="34" charset="0"/>
              <a:cs typeface="Tahoma" pitchFamily="34" charset="0"/>
            </a:endParaRPr>
          </a:p>
          <a:p>
            <a:pPr>
              <a:lnSpc>
                <a:spcPct val="90000"/>
              </a:lnSpc>
            </a:pPr>
            <a:endParaRPr lang="en-GB" altLang="en-US" sz="12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1691680" y="274638"/>
            <a:ext cx="6995120" cy="1143000"/>
          </a:xfrm>
        </p:spPr>
        <p:txBody>
          <a:bodyPr/>
          <a:lstStyle/>
          <a:p>
            <a:r>
              <a:rPr lang="en-GB" altLang="en-US" sz="3600" noProof="0" dirty="0" smtClean="0">
                <a:latin typeface="Tahoma" pitchFamily="34" charset="0"/>
                <a:ea typeface="Tahoma" pitchFamily="34" charset="0"/>
                <a:cs typeface="Tahoma" pitchFamily="34" charset="0"/>
              </a:rPr>
              <a:t>Situational Leadership Theory</a:t>
            </a:r>
            <a:endParaRPr lang="en-GB" altLang="en-US" sz="3600" noProof="0" dirty="0" smtClean="0">
              <a:latin typeface="Tahoma" pitchFamily="34" charset="0"/>
              <a:ea typeface="Tahoma" pitchFamily="34" charset="0"/>
              <a:cs typeface="Tahoma" pitchFamily="34" charset="0"/>
            </a:endParaRPr>
          </a:p>
        </p:txBody>
      </p:sp>
      <p:sp>
        <p:nvSpPr>
          <p:cNvPr id="11267" name="Rectangle 3"/>
          <p:cNvSpPr>
            <a:spLocks noGrp="1" noChangeArrowheads="1"/>
          </p:cNvSpPr>
          <p:nvPr>
            <p:ph type="body" idx="4294967295"/>
          </p:nvPr>
        </p:nvSpPr>
        <p:spPr/>
        <p:txBody>
          <a:bodyPr/>
          <a:lstStyle/>
          <a:p>
            <a:r>
              <a:rPr lang="en-GB" altLang="en-US" sz="2400" noProof="0" dirty="0" smtClean="0">
                <a:latin typeface="Tahoma" pitchFamily="34" charset="0"/>
                <a:ea typeface="Tahoma" pitchFamily="34" charset="0"/>
                <a:cs typeface="Tahoma" pitchFamily="34" charset="0"/>
              </a:rPr>
              <a:t>There is no single “best” style of leadership. </a:t>
            </a:r>
          </a:p>
          <a:p>
            <a:r>
              <a:rPr lang="en-GB" altLang="en-US" sz="2400" noProof="0" dirty="0" smtClean="0">
                <a:latin typeface="Tahoma" pitchFamily="34" charset="0"/>
                <a:ea typeface="Tahoma" pitchFamily="34" charset="0"/>
                <a:cs typeface="Tahoma" pitchFamily="34" charset="0"/>
              </a:rPr>
              <a:t>Effective leadership is tailored to the task to be completed.</a:t>
            </a:r>
          </a:p>
          <a:p>
            <a:r>
              <a:rPr lang="en-GB" altLang="en-US" sz="2400" noProof="0" dirty="0" smtClean="0">
                <a:latin typeface="Tahoma" pitchFamily="34" charset="0"/>
                <a:ea typeface="Tahoma" pitchFamily="34" charset="0"/>
                <a:cs typeface="Tahoma" pitchFamily="34" charset="0"/>
              </a:rPr>
              <a:t>The most successful leaders are those that adapt their leadership style to the “maturity” (i.e. knowledge and experience) of the individual or group they are attempting to lead.</a:t>
            </a:r>
          </a:p>
          <a:p>
            <a:r>
              <a:rPr lang="en-GB" altLang="en-US" sz="2400" noProof="0" dirty="0" smtClean="0">
                <a:latin typeface="Tahoma" pitchFamily="34" charset="0"/>
                <a:ea typeface="Tahoma" pitchFamily="34" charset="0"/>
                <a:cs typeface="Tahoma" pitchFamily="34" charset="0"/>
              </a:rPr>
              <a:t>Effective leadership varies, not only with the group being led, but it will also depend on the task that needs to be accomplished.</a:t>
            </a:r>
          </a:p>
          <a:p>
            <a:pPr>
              <a:buFontTx/>
              <a:buNone/>
            </a:pPr>
            <a:endParaRPr lang="en-GB" altLang="en-US" noProof="0" dirty="0" smtClean="0">
              <a:latin typeface="Tahoma" pitchFamily="34" charset="0"/>
              <a:ea typeface="Tahoma" pitchFamily="34" charset="0"/>
              <a:cs typeface="Tahoma" pitchFamily="34" charset="0"/>
            </a:endParaRPr>
          </a:p>
          <a:p>
            <a:pPr>
              <a:buFontTx/>
              <a:buNone/>
            </a:pPr>
            <a:endParaRPr lang="en-GB" altLang="en-US"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1691680" y="620688"/>
            <a:ext cx="5638800" cy="533400"/>
          </a:xfrm>
        </p:spPr>
        <p:txBody>
          <a:bodyPr/>
          <a:lstStyle/>
          <a:p>
            <a:r>
              <a:rPr lang="en-GB" altLang="en-US" sz="3600" noProof="0" smtClean="0">
                <a:latin typeface="Tahoma" pitchFamily="34" charset="0"/>
                <a:ea typeface="Tahoma" pitchFamily="34" charset="0"/>
                <a:cs typeface="Tahoma" pitchFamily="34" charset="0"/>
              </a:rPr>
              <a:t>Commonwealth Games</a:t>
            </a:r>
            <a:endParaRPr lang="en-GB" altLang="en-US" sz="3600" noProof="0" smtClean="0">
              <a:latin typeface="Tahoma" pitchFamily="34" charset="0"/>
              <a:ea typeface="Tahoma" pitchFamily="34" charset="0"/>
              <a:cs typeface="Tahoma" pitchFamily="34" charset="0"/>
            </a:endParaRPr>
          </a:p>
        </p:txBody>
      </p:sp>
      <p:sp>
        <p:nvSpPr>
          <p:cNvPr id="94211" name="Rectangle 3"/>
          <p:cNvSpPr>
            <a:spLocks noGrp="1" noChangeArrowheads="1"/>
          </p:cNvSpPr>
          <p:nvPr>
            <p:ph type="body" idx="4294967295"/>
          </p:nvPr>
        </p:nvSpPr>
        <p:spPr>
          <a:xfrm>
            <a:off x="1358900" y="1765300"/>
            <a:ext cx="6629400" cy="4343400"/>
          </a:xfrm>
          <a:prstGeom prst="rect">
            <a:avLst/>
          </a:prstGeom>
        </p:spPr>
        <p:txBody>
          <a:bodyPr/>
          <a:lstStyle/>
          <a:p>
            <a:endParaRPr lang="en-GB" altLang="en-US" noProof="0" smtClean="0">
              <a:latin typeface="Tahoma" pitchFamily="34" charset="0"/>
              <a:ea typeface="Tahoma" pitchFamily="34" charset="0"/>
              <a:cs typeface="Tahoma" pitchFamily="34" charset="0"/>
            </a:endParaRPr>
          </a:p>
          <a:p>
            <a:r>
              <a:rPr lang="en-GB" altLang="en-US" sz="2400" noProof="0" smtClean="0">
                <a:latin typeface="Tahoma" pitchFamily="34" charset="0"/>
                <a:ea typeface="Tahoma" pitchFamily="34" charset="0"/>
                <a:cs typeface="Tahoma" pitchFamily="34" charset="0"/>
              </a:rPr>
              <a:t>Multi-cultural event and refereeing team </a:t>
            </a:r>
          </a:p>
          <a:p>
            <a:pPr>
              <a:buFontTx/>
              <a:buNone/>
            </a:pPr>
            <a:endParaRPr lang="en-GB" altLang="en-US" sz="2400" noProof="0" smtClean="0">
              <a:latin typeface="Tahoma" pitchFamily="34" charset="0"/>
              <a:ea typeface="Tahoma" pitchFamily="34" charset="0"/>
              <a:cs typeface="Tahoma" pitchFamily="34" charset="0"/>
            </a:endParaRPr>
          </a:p>
          <a:p>
            <a:r>
              <a:rPr lang="en-GB" altLang="en-US" sz="2400" noProof="0" smtClean="0">
                <a:latin typeface="Tahoma" pitchFamily="34" charset="0"/>
                <a:ea typeface="Tahoma" pitchFamily="34" charset="0"/>
                <a:cs typeface="Tahoma" pitchFamily="34" charset="0"/>
              </a:rPr>
              <a:t>See slides on “Communication Skills”</a:t>
            </a:r>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1763688" y="620688"/>
            <a:ext cx="5638800" cy="520700"/>
          </a:xfrm>
        </p:spPr>
        <p:txBody>
          <a:bodyPr/>
          <a:lstStyle/>
          <a:p>
            <a:r>
              <a:rPr lang="en-GB" altLang="en-US" sz="3600" noProof="0" smtClean="0">
                <a:latin typeface="Tahoma" pitchFamily="34" charset="0"/>
                <a:ea typeface="Tahoma" pitchFamily="34" charset="0"/>
                <a:cs typeface="Tahoma" pitchFamily="34" charset="0"/>
              </a:rPr>
              <a:t>Commonwealth Games</a:t>
            </a:r>
            <a:endParaRPr lang="en-GB" altLang="en-US" sz="3600" noProof="0" smtClean="0">
              <a:latin typeface="Tahoma" pitchFamily="34" charset="0"/>
              <a:ea typeface="Tahoma" pitchFamily="34" charset="0"/>
              <a:cs typeface="Tahoma" pitchFamily="34" charset="0"/>
            </a:endParaRPr>
          </a:p>
        </p:txBody>
      </p:sp>
      <p:sp>
        <p:nvSpPr>
          <p:cNvPr id="95235" name="Rectangle 3"/>
          <p:cNvSpPr>
            <a:spLocks noGrp="1" noChangeArrowheads="1"/>
          </p:cNvSpPr>
          <p:nvPr>
            <p:ph type="body" idx="4294967295"/>
          </p:nvPr>
        </p:nvSpPr>
        <p:spPr>
          <a:xfrm>
            <a:off x="1409700" y="1485900"/>
            <a:ext cx="6629400" cy="4343400"/>
          </a:xfrm>
          <a:prstGeom prst="rect">
            <a:avLst/>
          </a:prstGeom>
        </p:spPr>
        <p:txBody>
          <a:bodyPr/>
          <a:lstStyle/>
          <a:p>
            <a:r>
              <a:rPr lang="en-GB" altLang="en-US" sz="2400" noProof="0" smtClean="0">
                <a:latin typeface="Tahoma" pitchFamily="34" charset="0"/>
                <a:ea typeface="Tahoma" pitchFamily="34" charset="0"/>
                <a:cs typeface="Tahoma" pitchFamily="34" charset="0"/>
              </a:rPr>
              <a:t>“Technical Officials”</a:t>
            </a:r>
          </a:p>
          <a:p>
            <a:r>
              <a:rPr lang="en-GB" altLang="en-US" sz="2400" noProof="0" smtClean="0">
                <a:latin typeface="Tahoma" pitchFamily="34" charset="0"/>
                <a:ea typeface="Tahoma" pitchFamily="34" charset="0"/>
                <a:cs typeface="Tahoma" pitchFamily="34" charset="0"/>
              </a:rPr>
              <a:t>Check beforehand:</a:t>
            </a:r>
          </a:p>
          <a:p>
            <a:pPr lvl="1"/>
            <a:r>
              <a:rPr lang="en-GB" altLang="en-US" sz="2400" noProof="0" smtClean="0">
                <a:latin typeface="Tahoma" pitchFamily="34" charset="0"/>
                <a:ea typeface="Tahoma" pitchFamily="34" charset="0"/>
                <a:cs typeface="Tahoma" pitchFamily="34" charset="0"/>
              </a:rPr>
              <a:t>Accommodation: assign people to rooms</a:t>
            </a:r>
          </a:p>
          <a:p>
            <a:pPr lvl="1"/>
            <a:r>
              <a:rPr lang="en-GB" altLang="en-US" sz="2400" noProof="0" smtClean="0">
                <a:latin typeface="Tahoma" pitchFamily="34" charset="0"/>
                <a:ea typeface="Tahoma" pitchFamily="34" charset="0"/>
                <a:cs typeface="Tahoma" pitchFamily="34" charset="0"/>
              </a:rPr>
              <a:t>Transportation</a:t>
            </a:r>
          </a:p>
          <a:p>
            <a:pPr lvl="1"/>
            <a:r>
              <a:rPr lang="en-GB" altLang="en-US" sz="2400" noProof="0" smtClean="0">
                <a:latin typeface="Tahoma" pitchFamily="34" charset="0"/>
                <a:ea typeface="Tahoma" pitchFamily="34" charset="0"/>
                <a:cs typeface="Tahoma" pitchFamily="34" charset="0"/>
              </a:rPr>
              <a:t>Accreditation</a:t>
            </a:r>
          </a:p>
          <a:p>
            <a:pPr lvl="1"/>
            <a:r>
              <a:rPr lang="en-GB" altLang="en-US" sz="2400" noProof="0" smtClean="0">
                <a:latin typeface="Tahoma" pitchFamily="34" charset="0"/>
                <a:ea typeface="Tahoma" pitchFamily="34" charset="0"/>
                <a:cs typeface="Tahoma" pitchFamily="34" charset="0"/>
              </a:rPr>
              <a:t>Uniforms</a:t>
            </a:r>
          </a:p>
          <a:p>
            <a:pPr lvl="1"/>
            <a:r>
              <a:rPr lang="en-GB" altLang="en-US" sz="2400" noProof="0" smtClean="0">
                <a:latin typeface="Tahoma" pitchFamily="34" charset="0"/>
                <a:ea typeface="Tahoma" pitchFamily="34" charset="0"/>
                <a:cs typeface="Tahoma" pitchFamily="34" charset="0"/>
              </a:rPr>
              <a:t>Referee seating, microphones</a:t>
            </a:r>
          </a:p>
          <a:p>
            <a:pPr lvl="1"/>
            <a:r>
              <a:rPr lang="en-GB" altLang="en-US" sz="2400" noProof="0" smtClean="0">
                <a:latin typeface="Tahoma" pitchFamily="34" charset="0"/>
                <a:ea typeface="Tahoma" pitchFamily="34" charset="0"/>
                <a:cs typeface="Tahoma" pitchFamily="34" charset="0"/>
              </a:rPr>
              <a:t>Match scheduling</a:t>
            </a:r>
          </a:p>
          <a:p>
            <a:pPr lvl="1"/>
            <a:r>
              <a:rPr lang="en-GB" altLang="en-US" sz="2400" noProof="0" smtClean="0">
                <a:latin typeface="Tahoma" pitchFamily="34" charset="0"/>
                <a:ea typeface="Tahoma" pitchFamily="34" charset="0"/>
                <a:cs typeface="Tahoma" pitchFamily="34" charset="0"/>
              </a:rPr>
              <a:t>Security</a:t>
            </a:r>
          </a:p>
          <a:p>
            <a:pPr lvl="1"/>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691680" y="620688"/>
            <a:ext cx="5638800" cy="482600"/>
          </a:xfrm>
        </p:spPr>
        <p:txBody>
          <a:bodyPr/>
          <a:lstStyle/>
          <a:p>
            <a:r>
              <a:rPr lang="en-GB" altLang="en-US" sz="3600" noProof="0" smtClean="0">
                <a:latin typeface="Tahoma" pitchFamily="34" charset="0"/>
                <a:ea typeface="Tahoma" pitchFamily="34" charset="0"/>
                <a:cs typeface="Tahoma" pitchFamily="34" charset="0"/>
              </a:rPr>
              <a:t>Commonwealth Games</a:t>
            </a:r>
            <a:endParaRPr lang="en-GB" altLang="en-US" sz="3600" noProof="0" smtClean="0">
              <a:latin typeface="Tahoma" pitchFamily="34" charset="0"/>
              <a:ea typeface="Tahoma" pitchFamily="34" charset="0"/>
              <a:cs typeface="Tahoma" pitchFamily="34" charset="0"/>
            </a:endParaRPr>
          </a:p>
        </p:txBody>
      </p:sp>
      <p:sp>
        <p:nvSpPr>
          <p:cNvPr id="96259" name="Rectangle 3"/>
          <p:cNvSpPr>
            <a:spLocks noGrp="1" noChangeArrowheads="1"/>
          </p:cNvSpPr>
          <p:nvPr>
            <p:ph type="body" idx="4294967295"/>
          </p:nvPr>
        </p:nvSpPr>
        <p:spPr>
          <a:xfrm>
            <a:off x="1358900" y="1549400"/>
            <a:ext cx="6629400" cy="4343400"/>
          </a:xfrm>
          <a:prstGeom prst="rect">
            <a:avLst/>
          </a:prstGeom>
        </p:spPr>
        <p:txBody>
          <a:bodyPr/>
          <a:lstStyle/>
          <a:p>
            <a:r>
              <a:rPr lang="en-GB" altLang="en-US" sz="2400" noProof="0" smtClean="0">
                <a:latin typeface="Tahoma" pitchFamily="34" charset="0"/>
                <a:ea typeface="Tahoma" pitchFamily="34" charset="0"/>
                <a:cs typeface="Tahoma" pitchFamily="34" charset="0"/>
              </a:rPr>
              <a:t>Check beforehand:</a:t>
            </a:r>
          </a:p>
          <a:p>
            <a:pPr lvl="1"/>
            <a:r>
              <a:rPr lang="en-GB" altLang="en-US" sz="2400" noProof="0" smtClean="0">
                <a:latin typeface="Tahoma" pitchFamily="34" charset="0"/>
                <a:ea typeface="Tahoma" pitchFamily="34" charset="0"/>
                <a:cs typeface="Tahoma" pitchFamily="34" charset="0"/>
              </a:rPr>
              <a:t>Refereeing supplies</a:t>
            </a:r>
          </a:p>
          <a:p>
            <a:pPr lvl="1"/>
            <a:r>
              <a:rPr lang="en-GB" altLang="en-US" sz="2400" noProof="0" smtClean="0">
                <a:latin typeface="Tahoma" pitchFamily="34" charset="0"/>
                <a:ea typeface="Tahoma" pitchFamily="34" charset="0"/>
                <a:cs typeface="Tahoma" pitchFamily="34" charset="0"/>
              </a:rPr>
              <a:t>Electronic tin?</a:t>
            </a:r>
          </a:p>
          <a:p>
            <a:pPr lvl="1"/>
            <a:r>
              <a:rPr lang="en-GB" altLang="en-US" sz="2400" noProof="0" smtClean="0">
                <a:latin typeface="Tahoma" pitchFamily="34" charset="0"/>
                <a:ea typeface="Tahoma" pitchFamily="34" charset="0"/>
                <a:cs typeface="Tahoma" pitchFamily="34" charset="0"/>
              </a:rPr>
              <a:t>Match scoresheets</a:t>
            </a:r>
          </a:p>
          <a:p>
            <a:pPr lvl="1"/>
            <a:r>
              <a:rPr lang="en-GB" altLang="en-US" sz="2400" noProof="0" smtClean="0">
                <a:latin typeface="Tahoma" pitchFamily="34" charset="0"/>
                <a:ea typeface="Tahoma" pitchFamily="34" charset="0"/>
                <a:cs typeface="Tahoma" pitchFamily="34" charset="0"/>
              </a:rPr>
              <a:t>Reporting results</a:t>
            </a:r>
          </a:p>
          <a:p>
            <a:pPr lvl="1"/>
            <a:r>
              <a:rPr lang="en-GB" altLang="en-US" sz="2400" noProof="0" smtClean="0">
                <a:latin typeface="Tahoma" pitchFamily="34" charset="0"/>
                <a:ea typeface="Tahoma" pitchFamily="34" charset="0"/>
                <a:cs typeface="Tahoma" pitchFamily="34" charset="0"/>
              </a:rPr>
              <a:t>Medical</a:t>
            </a:r>
          </a:p>
          <a:p>
            <a:pPr lvl="1"/>
            <a:r>
              <a:rPr lang="en-GB" altLang="en-US" sz="2400" noProof="0" smtClean="0">
                <a:latin typeface="Tahoma" pitchFamily="34" charset="0"/>
                <a:ea typeface="Tahoma" pitchFamily="34" charset="0"/>
                <a:cs typeface="Tahoma" pitchFamily="34" charset="0"/>
              </a:rPr>
              <a:t>Referees’ Room</a:t>
            </a:r>
          </a:p>
          <a:p>
            <a:pPr lvl="1"/>
            <a:r>
              <a:rPr lang="en-GB" altLang="en-US" sz="2400" noProof="0" smtClean="0">
                <a:latin typeface="Tahoma" pitchFamily="34" charset="0"/>
                <a:ea typeface="Tahoma" pitchFamily="34" charset="0"/>
                <a:cs typeface="Tahoma" pitchFamily="34" charset="0"/>
              </a:rPr>
              <a:t>Refreshments</a:t>
            </a:r>
          </a:p>
          <a:p>
            <a:pPr lvl="1"/>
            <a:r>
              <a:rPr lang="en-GB" altLang="en-US" sz="2400" noProof="0" smtClean="0">
                <a:latin typeface="Tahoma" pitchFamily="34" charset="0"/>
                <a:ea typeface="Tahoma" pitchFamily="34" charset="0"/>
                <a:cs typeface="Tahoma" pitchFamily="34" charset="0"/>
              </a:rPr>
              <a:t>Entertainment</a:t>
            </a:r>
          </a:p>
          <a:p>
            <a:pPr lvl="1"/>
            <a:endParaRPr lang="en-GB" altLang="en-US" sz="2400"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1691680" y="620688"/>
            <a:ext cx="5638800" cy="533400"/>
          </a:xfrm>
        </p:spPr>
        <p:txBody>
          <a:bodyPr/>
          <a:lstStyle/>
          <a:p>
            <a:r>
              <a:rPr lang="en-GB" altLang="en-US" sz="3600" noProof="0" smtClean="0">
                <a:latin typeface="Tahoma" pitchFamily="34" charset="0"/>
                <a:ea typeface="Tahoma" pitchFamily="34" charset="0"/>
                <a:cs typeface="Tahoma" pitchFamily="34" charset="0"/>
              </a:rPr>
              <a:t>Commonwealth Games</a:t>
            </a:r>
            <a:endParaRPr lang="en-GB" altLang="en-US" sz="3600" noProof="0" smtClean="0">
              <a:latin typeface="Tahoma" pitchFamily="34" charset="0"/>
              <a:ea typeface="Tahoma" pitchFamily="34" charset="0"/>
              <a:cs typeface="Tahoma" pitchFamily="34" charset="0"/>
            </a:endParaRPr>
          </a:p>
        </p:txBody>
      </p:sp>
      <p:sp>
        <p:nvSpPr>
          <p:cNvPr id="97283" name="Rectangle 3"/>
          <p:cNvSpPr>
            <a:spLocks noGrp="1" noChangeArrowheads="1"/>
          </p:cNvSpPr>
          <p:nvPr>
            <p:ph type="body" idx="4294967295"/>
          </p:nvPr>
        </p:nvSpPr>
        <p:spPr>
          <a:xfrm>
            <a:off x="1358900" y="1574800"/>
            <a:ext cx="6629400" cy="4343400"/>
          </a:xfrm>
          <a:prstGeom prst="rect">
            <a:avLst/>
          </a:prstGeom>
        </p:spPr>
        <p:txBody>
          <a:bodyPr/>
          <a:lstStyle/>
          <a:p>
            <a:r>
              <a:rPr lang="en-GB" altLang="en-US" sz="2400" noProof="0" smtClean="0">
                <a:latin typeface="Tahoma" pitchFamily="34" charset="0"/>
                <a:ea typeface="Tahoma" pitchFamily="34" charset="0"/>
                <a:cs typeface="Tahoma" pitchFamily="34" charset="0"/>
              </a:rPr>
              <a:t>During the event:</a:t>
            </a:r>
          </a:p>
          <a:p>
            <a:pPr lvl="1"/>
            <a:r>
              <a:rPr lang="en-GB" altLang="en-US" sz="2400" noProof="0" smtClean="0">
                <a:latin typeface="Tahoma" pitchFamily="34" charset="0"/>
                <a:ea typeface="Tahoma" pitchFamily="34" charset="0"/>
                <a:cs typeface="Tahoma" pitchFamily="34" charset="0"/>
              </a:rPr>
              <a:t>Team managers &amp; coaches</a:t>
            </a:r>
          </a:p>
          <a:p>
            <a:pPr lvl="1"/>
            <a:r>
              <a:rPr lang="en-GB" altLang="en-US" sz="2400" noProof="0" smtClean="0">
                <a:latin typeface="Tahoma" pitchFamily="34" charset="0"/>
                <a:ea typeface="Tahoma" pitchFamily="34" charset="0"/>
                <a:cs typeface="Tahoma" pitchFamily="34" charset="0"/>
              </a:rPr>
              <a:t>Referee meetings</a:t>
            </a:r>
          </a:p>
          <a:p>
            <a:pPr lvl="1"/>
            <a:r>
              <a:rPr lang="en-GB" altLang="en-US" sz="2400" noProof="0" smtClean="0">
                <a:latin typeface="Tahoma" pitchFamily="34" charset="0"/>
                <a:ea typeface="Tahoma" pitchFamily="34" charset="0"/>
                <a:cs typeface="Tahoma" pitchFamily="34" charset="0"/>
              </a:rPr>
              <a:t>Dress code, neatness</a:t>
            </a:r>
          </a:p>
          <a:p>
            <a:pPr lvl="1"/>
            <a:r>
              <a:rPr lang="en-GB" altLang="en-US" sz="2400" noProof="0" smtClean="0">
                <a:latin typeface="Tahoma" pitchFamily="34" charset="0"/>
                <a:ea typeface="Tahoma" pitchFamily="34" charset="0"/>
                <a:cs typeface="Tahoma" pitchFamily="34" charset="0"/>
              </a:rPr>
              <a:t>Assessments</a:t>
            </a:r>
          </a:p>
          <a:p>
            <a:pPr lvl="1"/>
            <a:r>
              <a:rPr lang="en-GB" altLang="en-US" sz="2400" noProof="0" smtClean="0">
                <a:latin typeface="Tahoma" pitchFamily="34" charset="0"/>
                <a:ea typeface="Tahoma" pitchFamily="34" charset="0"/>
                <a:cs typeface="Tahoma" pitchFamily="34" charset="0"/>
              </a:rPr>
              <a:t>Time off (individual)</a:t>
            </a:r>
          </a:p>
          <a:p>
            <a:pPr lvl="1"/>
            <a:r>
              <a:rPr lang="en-GB" altLang="en-US" sz="2400" noProof="0" smtClean="0">
                <a:latin typeface="Tahoma" pitchFamily="34" charset="0"/>
                <a:ea typeface="Tahoma" pitchFamily="34" charset="0"/>
                <a:cs typeface="Tahoma" pitchFamily="34" charset="0"/>
              </a:rPr>
              <a:t>Rest Day activities</a:t>
            </a:r>
          </a:p>
          <a:p>
            <a:pPr lvl="1"/>
            <a:r>
              <a:rPr lang="en-GB" altLang="en-US" sz="2400" noProof="0" smtClean="0">
                <a:latin typeface="Tahoma" pitchFamily="34" charset="0"/>
                <a:ea typeface="Tahoma" pitchFamily="34" charset="0"/>
                <a:cs typeface="Tahoma" pitchFamily="34" charset="0"/>
              </a:rPr>
              <a:t>Other (see hand-out)</a:t>
            </a:r>
          </a:p>
          <a:p>
            <a:pPr lvl="1"/>
            <a:endParaRPr lang="en-GB" altLang="en-US" sz="2400" noProof="0" smtClean="0">
              <a:latin typeface="Tahoma" pitchFamily="34" charset="0"/>
              <a:ea typeface="Tahoma" pitchFamily="34" charset="0"/>
              <a:cs typeface="Tahoma" pitchFamily="34" charset="0"/>
            </a:endParaRPr>
          </a:p>
          <a:p>
            <a:pPr lvl="1"/>
            <a:endParaRPr lang="en-GB" altLang="en-US" sz="2400" noProof="0" smtClean="0">
              <a:latin typeface="Tahoma" pitchFamily="34" charset="0"/>
              <a:ea typeface="Tahoma" pitchFamily="34" charset="0"/>
              <a:cs typeface="Tahoma" pitchFamily="34" charset="0"/>
            </a:endParaRPr>
          </a:p>
          <a:p>
            <a:pPr lvl="1"/>
            <a:endParaRPr lang="en-GB" altLang="en-US" sz="2400" noProof="0" smtClean="0">
              <a:latin typeface="Tahoma" pitchFamily="34" charset="0"/>
              <a:ea typeface="Tahoma" pitchFamily="34" charset="0"/>
              <a:cs typeface="Tahoma" pitchFamily="34" charset="0"/>
            </a:endParaRPr>
          </a:p>
          <a:p>
            <a:pPr lvl="1"/>
            <a:endParaRPr lang="en-GB" altLang="en-US" noProof="0" smtClean="0">
              <a:latin typeface="Tahoma" pitchFamily="34" charset="0"/>
              <a:ea typeface="Tahoma" pitchFamily="34" charset="0"/>
              <a:cs typeface="Tahoma" pitchFamily="34" charset="0"/>
            </a:endParaRPr>
          </a:p>
          <a:p>
            <a:pPr lvl="1"/>
            <a:endParaRPr lang="en-GB" altLang="en-US" noProof="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idx="4294967295"/>
          </p:nvPr>
        </p:nvSpPr>
        <p:spPr/>
        <p:txBody>
          <a:bodyPr/>
          <a:lstStyle/>
          <a:p>
            <a:r>
              <a:rPr lang="en-GB" altLang="en-US" sz="3600" noProof="0" smtClean="0">
                <a:latin typeface="Tahoma" pitchFamily="34" charset="0"/>
                <a:ea typeface="Tahoma" pitchFamily="34" charset="0"/>
                <a:cs typeface="Tahoma" pitchFamily="34" charset="0"/>
              </a:rPr>
              <a:t>Commonwealth Games</a:t>
            </a:r>
            <a:endParaRPr lang="en-GB" altLang="en-US" sz="3600" noProof="0" smtClean="0">
              <a:latin typeface="Tahoma" pitchFamily="34" charset="0"/>
              <a:ea typeface="Tahoma" pitchFamily="34" charset="0"/>
              <a:cs typeface="Tahoma" pitchFamily="34" charset="0"/>
            </a:endParaRPr>
          </a:p>
        </p:txBody>
      </p:sp>
      <p:sp>
        <p:nvSpPr>
          <p:cNvPr id="98307" name="Rectangle 3"/>
          <p:cNvSpPr>
            <a:spLocks noGrp="1" noChangeArrowheads="1"/>
          </p:cNvSpPr>
          <p:nvPr>
            <p:ph type="body" idx="4294967295"/>
          </p:nvPr>
        </p:nvSpPr>
        <p:spPr/>
        <p:txBody>
          <a:bodyPr/>
          <a:lstStyle/>
          <a:p>
            <a:endParaRPr lang="en-GB" altLang="en-US" sz="2400" noProof="0" dirty="0" smtClean="0">
              <a:latin typeface="Tahoma" pitchFamily="34" charset="0"/>
              <a:ea typeface="Tahoma" pitchFamily="34" charset="0"/>
              <a:cs typeface="Tahoma" pitchFamily="34" charset="0"/>
            </a:endParaRPr>
          </a:p>
          <a:p>
            <a:endParaRPr lang="en-GB" altLang="en-US" sz="2400" noProof="0" dirty="0" smtClean="0">
              <a:latin typeface="Tahoma" pitchFamily="34" charset="0"/>
              <a:ea typeface="Tahoma" pitchFamily="34" charset="0"/>
              <a:cs typeface="Tahoma" pitchFamily="34" charset="0"/>
            </a:endParaRPr>
          </a:p>
          <a:p>
            <a:r>
              <a:rPr lang="en-GB" altLang="en-US" sz="2400" noProof="0" dirty="0" smtClean="0">
                <a:latin typeface="Tahoma" pitchFamily="34" charset="0"/>
                <a:ea typeface="Tahoma" pitchFamily="34" charset="0"/>
                <a:cs typeface="Tahoma" pitchFamily="34" charset="0"/>
              </a:rPr>
              <a:t>List of Officials</a:t>
            </a:r>
          </a:p>
          <a:p>
            <a:endParaRPr lang="en-GB" altLang="en-US" sz="2400" noProof="0" dirty="0" smtClean="0">
              <a:latin typeface="Tahoma" pitchFamily="34" charset="0"/>
              <a:ea typeface="Tahoma" pitchFamily="34" charset="0"/>
              <a:cs typeface="Tahoma" pitchFamily="34" charset="0"/>
            </a:endParaRPr>
          </a:p>
          <a:p>
            <a:r>
              <a:rPr lang="en-GB" altLang="en-US" sz="2400" noProof="0" dirty="0" smtClean="0">
                <a:latin typeface="Tahoma" pitchFamily="34" charset="0"/>
                <a:ea typeface="Tahoma" pitchFamily="34" charset="0"/>
                <a:cs typeface="Tahoma" pitchFamily="34" charset="0"/>
              </a:rPr>
              <a:t>Discuss</a:t>
            </a:r>
            <a:endParaRPr lang="en-GB" altLang="en-US" sz="2400" noProof="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owerPoint 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 1</Template>
  <TotalTime>49</TotalTime>
  <Words>4459</Words>
  <Application>Microsoft Office PowerPoint</Application>
  <PresentationFormat>On-screen Show (4:3)</PresentationFormat>
  <Paragraphs>555</Paragraphs>
  <Slides>94</Slides>
  <Notes>0</Notes>
  <HiddenSlides>0</HiddenSlides>
  <MMClips>0</MMClips>
  <ScaleCrop>false</ScaleCrop>
  <HeadingPairs>
    <vt:vector size="4" baseType="variant">
      <vt:variant>
        <vt:lpstr>Theme</vt:lpstr>
      </vt:variant>
      <vt:variant>
        <vt:i4>1</vt:i4>
      </vt:variant>
      <vt:variant>
        <vt:lpstr>Slide Titles</vt:lpstr>
      </vt:variant>
      <vt:variant>
        <vt:i4>94</vt:i4>
      </vt:variant>
    </vt:vector>
  </HeadingPairs>
  <TitlesOfParts>
    <vt:vector size="95" baseType="lpstr">
      <vt:lpstr>PowerPoint 1</vt:lpstr>
      <vt:lpstr>World Squash Federation   Championship/Tournament Referee Training Seminar</vt:lpstr>
      <vt:lpstr>Competencies</vt:lpstr>
      <vt:lpstr>Competencies (2)</vt:lpstr>
      <vt:lpstr>Leadership &amp; Management</vt:lpstr>
      <vt:lpstr>Leadership</vt:lpstr>
      <vt:lpstr>Leadership Principles</vt:lpstr>
      <vt:lpstr>Qualities of a Good Leader (1)</vt:lpstr>
      <vt:lpstr>Qualities of a Good Leader (2)</vt:lpstr>
      <vt:lpstr>Situational Leadership Theory</vt:lpstr>
      <vt:lpstr>Leadership Styles</vt:lpstr>
      <vt:lpstr>Maturity Levels</vt:lpstr>
      <vt:lpstr>Good Management</vt:lpstr>
      <vt:lpstr>Good Management</vt:lpstr>
      <vt:lpstr>General Managerial Skills</vt:lpstr>
      <vt:lpstr>Personal Qualities</vt:lpstr>
      <vt:lpstr>Important Managerial Skills</vt:lpstr>
      <vt:lpstr>Managerial Skills (1)</vt:lpstr>
      <vt:lpstr>Managerial Skills (2)</vt:lpstr>
      <vt:lpstr>Managerial Skills (3)</vt:lpstr>
      <vt:lpstr>Communication Skills</vt:lpstr>
      <vt:lpstr>Improving Communication Skills (1)</vt:lpstr>
      <vt:lpstr>Improving Communication Skills (2)</vt:lpstr>
      <vt:lpstr>Cultural Differences</vt:lpstr>
      <vt:lpstr>WSF Code of Conduct</vt:lpstr>
      <vt:lpstr>WSF Code of Conduct</vt:lpstr>
      <vt:lpstr>WSF Code of Conduct</vt:lpstr>
      <vt:lpstr>Dress Code</vt:lpstr>
      <vt:lpstr>WSF Code of Conduct</vt:lpstr>
      <vt:lpstr>WSF Code of Conduct</vt:lpstr>
      <vt:lpstr>WSF Code of Conduct</vt:lpstr>
      <vt:lpstr>WSF Code of Conduct</vt:lpstr>
      <vt:lpstr>WSF Code of Conduct</vt:lpstr>
      <vt:lpstr>WSF Code of Conduct</vt:lpstr>
      <vt:lpstr>WSF Code of Conduct</vt:lpstr>
      <vt:lpstr>WSF Code of Conduct</vt:lpstr>
      <vt:lpstr>WSF Code of Conduct</vt:lpstr>
      <vt:lpstr>TR Guidelines</vt:lpstr>
      <vt:lpstr>TR Guidelines</vt:lpstr>
      <vt:lpstr>TR Guidelines</vt:lpstr>
      <vt:lpstr>TR Guidelines</vt:lpstr>
      <vt:lpstr>TR Guidelines</vt:lpstr>
      <vt:lpstr>TR Guidelines</vt:lpstr>
      <vt:lpstr>TR Guidelines</vt:lpstr>
      <vt:lpstr>TR Guidelines</vt:lpstr>
      <vt:lpstr>TR Guidelines</vt:lpstr>
      <vt:lpstr>TR Guidelines</vt:lpstr>
      <vt:lpstr>TR Guidelines</vt:lpstr>
      <vt:lpstr>TR Guidelines</vt:lpstr>
      <vt:lpstr>TR Guidelines</vt:lpstr>
      <vt:lpstr>TR Guidelines</vt:lpstr>
      <vt:lpstr>TR Guidelines</vt:lpstr>
      <vt:lpstr>TR Guidelines</vt:lpstr>
      <vt:lpstr>TR Guidelines</vt:lpstr>
      <vt:lpstr>TR Guidelines</vt:lpstr>
      <vt:lpstr>TR Guidelines</vt:lpstr>
      <vt:lpstr>TR Guidelines</vt:lpstr>
      <vt:lpstr>TR Guidelines</vt:lpstr>
      <vt:lpstr>TR Guidelines</vt:lpstr>
      <vt:lpstr>TR Guidelines</vt:lpstr>
      <vt:lpstr>TR Guidelines</vt:lpstr>
      <vt:lpstr>TR Guidelines</vt:lpstr>
      <vt:lpstr>Approved Refereeing Systems</vt:lpstr>
      <vt:lpstr>Three-Referee System</vt:lpstr>
      <vt:lpstr>Scoring Systems</vt:lpstr>
      <vt:lpstr>Variations to the Rules</vt:lpstr>
      <vt:lpstr>CWG Rules</vt:lpstr>
      <vt:lpstr>Personnel and Budget</vt:lpstr>
      <vt:lpstr>Personnel &amp; Budget</vt:lpstr>
      <vt:lpstr>Personnel &amp; Budget</vt:lpstr>
      <vt:lpstr>Personnel &amp; Budget</vt:lpstr>
      <vt:lpstr>Personnel &amp; Budget</vt:lpstr>
      <vt:lpstr>Team Consistency</vt:lpstr>
      <vt:lpstr>Team Consistency</vt:lpstr>
      <vt:lpstr>Rule 17: Conduct</vt:lpstr>
      <vt:lpstr>Rule 17: Conduct</vt:lpstr>
      <vt:lpstr>Conduct Reporting </vt:lpstr>
      <vt:lpstr>Conduct Reporting</vt:lpstr>
      <vt:lpstr>Conduct Reporting</vt:lpstr>
      <vt:lpstr>Conduct Reporting</vt:lpstr>
      <vt:lpstr>Conduct Reporting</vt:lpstr>
      <vt:lpstr>TR’s Checklist</vt:lpstr>
      <vt:lpstr>Assignment of Referees</vt:lpstr>
      <vt:lpstr>Assignment of Referees</vt:lpstr>
      <vt:lpstr>Assessments</vt:lpstr>
      <vt:lpstr>Doubles Rules</vt:lpstr>
      <vt:lpstr>Feedback: During the Event</vt:lpstr>
      <vt:lpstr>Feedback: After the Event</vt:lpstr>
      <vt:lpstr>TR’s Report</vt:lpstr>
      <vt:lpstr>Report to WSF</vt:lpstr>
      <vt:lpstr>Commonwealth Games</vt:lpstr>
      <vt:lpstr>Commonwealth Games</vt:lpstr>
      <vt:lpstr>Commonwealth Games</vt:lpstr>
      <vt:lpstr>Commonwealth Games</vt:lpstr>
      <vt:lpstr>Commonwealth Games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Lorraine Harding</dc:creator>
  <cp:lastModifiedBy>Lorraine Harding</cp:lastModifiedBy>
  <cp:revision>7</cp:revision>
  <dcterms:created xsi:type="dcterms:W3CDTF">2012-05-16T13:38:30Z</dcterms:created>
  <dcterms:modified xsi:type="dcterms:W3CDTF">2013-12-19T15:59:45Z</dcterms:modified>
</cp:coreProperties>
</file>