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9" r:id="rId4"/>
    <p:sldId id="258" r:id="rId5"/>
    <p:sldId id="259" r:id="rId6"/>
    <p:sldId id="260" r:id="rId7"/>
    <p:sldId id="261" r:id="rId8"/>
    <p:sldId id="269" r:id="rId9"/>
    <p:sldId id="271" r:id="rId10"/>
    <p:sldId id="262" r:id="rId11"/>
    <p:sldId id="270" r:id="rId12"/>
    <p:sldId id="263" r:id="rId13"/>
    <p:sldId id="264" r:id="rId14"/>
    <p:sldId id="265" r:id="rId15"/>
    <p:sldId id="266" r:id="rId16"/>
    <p:sldId id="298" r:id="rId17"/>
    <p:sldId id="274" r:id="rId18"/>
    <p:sldId id="275" r:id="rId19"/>
    <p:sldId id="277" r:id="rId20"/>
    <p:sldId id="278" r:id="rId21"/>
    <p:sldId id="279" r:id="rId22"/>
    <p:sldId id="281" r:id="rId23"/>
    <p:sldId id="282" r:id="rId24"/>
    <p:sldId id="283" r:id="rId25"/>
    <p:sldId id="297" r:id="rId26"/>
    <p:sldId id="285" r:id="rId27"/>
    <p:sldId id="286" r:id="rId28"/>
    <p:sldId id="288" r:id="rId29"/>
    <p:sldId id="287" r:id="rId30"/>
    <p:sldId id="296" r:id="rId31"/>
    <p:sldId id="289" r:id="rId32"/>
    <p:sldId id="290" r:id="rId33"/>
    <p:sldId id="291" r:id="rId34"/>
    <p:sldId id="292" r:id="rId35"/>
    <p:sldId id="293" r:id="rId36"/>
    <p:sldId id="29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87" autoAdjust="0"/>
  </p:normalViewPr>
  <p:slideViewPr>
    <p:cSldViewPr>
      <p:cViewPr varScale="1">
        <p:scale>
          <a:sx n="63" d="100"/>
          <a:sy n="63" d="100"/>
        </p:scale>
        <p:origin x="9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44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06712D3-6843-40B0-99DC-64BBBE7E001F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CF21F50-04B7-435F-95ED-0A5E3EEFDE3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Disaster Planning in a Child Care Setting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Laura Varnell M.Ed.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CDF07E-34D5-46DE-8467-E755AE7DA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3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0"/>
    </mc:Choice>
    <mc:Fallback>
      <p:transition spd="slow" advTm="9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centers should have posted and in their parent handbook, the name and location of the place you would relocate to if there is and emergency/disaster.</a:t>
            </a:r>
          </a:p>
          <a:p>
            <a:r>
              <a:rPr lang="en-US" dirty="0"/>
              <a:t>Make sure to include the physical address, phone number, and the major cross streets.</a:t>
            </a:r>
          </a:p>
          <a:p>
            <a:r>
              <a:rPr lang="en-US" dirty="0"/>
              <a:t>Remind parents of this information several times throughout the year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Informing the Parents Before an Emergency/Disaster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4656F4-2261-4458-A337-97BDBD21B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3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23"/>
    </mc:Choice>
    <mc:Fallback>
      <p:transition spd="slow" advTm="111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program’s plan, including care provided to children in all circumstances</a:t>
            </a:r>
          </a:p>
          <a:p>
            <a:pPr lvl="0"/>
            <a:r>
              <a:rPr lang="en-US" dirty="0"/>
              <a:t>The location of relocation</a:t>
            </a:r>
          </a:p>
          <a:p>
            <a:pPr lvl="0"/>
            <a:r>
              <a:rPr lang="en-US" dirty="0"/>
              <a:t>How the center will communicate with them if there is an emergency</a:t>
            </a:r>
          </a:p>
          <a:p>
            <a:pPr lvl="0"/>
            <a:r>
              <a:rPr lang="en-US" dirty="0"/>
              <a:t>The center’s plan for reunification </a:t>
            </a:r>
          </a:p>
          <a:p>
            <a:pPr lvl="0"/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Parents are Educated to Know: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6C7EAC-4BC1-41B6-8249-7D89E1572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4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41"/>
    </mc:Choice>
    <mc:Fallback>
      <p:transition spd="slow" advTm="49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Emergency Numbers:</a:t>
            </a:r>
          </a:p>
          <a:p>
            <a:pPr lvl="1"/>
            <a:r>
              <a:rPr lang="en-US" dirty="0"/>
              <a:t>Parent Contact Numbers</a:t>
            </a:r>
          </a:p>
          <a:p>
            <a:pPr lvl="1"/>
            <a:r>
              <a:rPr lang="en-US" dirty="0"/>
              <a:t>911 (Police, Fire, Medics)</a:t>
            </a:r>
          </a:p>
          <a:p>
            <a:pPr lvl="1"/>
            <a:r>
              <a:rPr lang="en-US" dirty="0"/>
              <a:t>Poisoning Hotline</a:t>
            </a:r>
          </a:p>
          <a:p>
            <a:pPr lvl="1"/>
            <a:r>
              <a:rPr lang="en-US" dirty="0"/>
              <a:t>Licensing</a:t>
            </a:r>
          </a:p>
          <a:p>
            <a:pPr lvl="1"/>
            <a:r>
              <a:rPr lang="en-US" dirty="0"/>
              <a:t>Gas and Electric Company</a:t>
            </a:r>
          </a:p>
          <a:p>
            <a:pPr lvl="1"/>
            <a:r>
              <a:rPr lang="en-US" dirty="0"/>
              <a:t>Insurance Company</a:t>
            </a:r>
          </a:p>
          <a:p>
            <a:pPr lvl="1"/>
            <a:r>
              <a:rPr lang="en-US" dirty="0"/>
              <a:t>Radio or TV Station where you could post information to parents</a:t>
            </a:r>
          </a:p>
          <a:p>
            <a:pPr marL="301943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 Numbers Do I Take with Me if we Relocate?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16C0A0-A5C4-4A6C-801D-24BF3E7ED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10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86"/>
    </mc:Choice>
    <mc:Fallback>
      <p:transition spd="slow" advTm="120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staff should be trained to know:</a:t>
            </a:r>
          </a:p>
          <a:p>
            <a:pPr lvl="1"/>
            <a:r>
              <a:rPr lang="en-US" dirty="0"/>
              <a:t>Where fire extinguishers are located</a:t>
            </a:r>
          </a:p>
          <a:p>
            <a:pPr lvl="1"/>
            <a:r>
              <a:rPr lang="en-US" dirty="0"/>
              <a:t>Gas Shut Off</a:t>
            </a:r>
          </a:p>
          <a:p>
            <a:pPr lvl="1"/>
            <a:r>
              <a:rPr lang="en-US" dirty="0"/>
              <a:t>Electrical Shut Off</a:t>
            </a:r>
          </a:p>
          <a:p>
            <a:pPr lvl="1"/>
            <a:r>
              <a:rPr lang="en-US" dirty="0"/>
              <a:t>Water Valve Shut Off</a:t>
            </a:r>
          </a:p>
          <a:p>
            <a:pPr lvl="1"/>
            <a:r>
              <a:rPr lang="en-US" dirty="0"/>
              <a:t>Location of Carbon Monoxide Detector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In-House Emergencies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94D052-001A-4C1B-8292-57EC80DC4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2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64"/>
    </mc:Choice>
    <mc:Fallback>
      <p:transition spd="slow" advTm="47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b="1" dirty="0"/>
              <a:t> Rolling Suitcase or bag labeled for easy identification, containing: </a:t>
            </a:r>
            <a:endParaRPr lang="en-US" dirty="0"/>
          </a:p>
          <a:p>
            <a:pPr lvl="0"/>
            <a:r>
              <a:rPr lang="en-US" b="1" dirty="0"/>
              <a:t>Emergency forms for students and staff</a:t>
            </a:r>
            <a:endParaRPr lang="en-US" dirty="0"/>
          </a:p>
          <a:p>
            <a:pPr lvl="0"/>
            <a:r>
              <a:rPr lang="en-US" b="1" dirty="0"/>
              <a:t>“Rescue” medications with authorization forms</a:t>
            </a:r>
            <a:endParaRPr lang="en-US" dirty="0"/>
          </a:p>
          <a:p>
            <a:pPr lvl="0"/>
            <a:r>
              <a:rPr lang="en-US" b="1" dirty="0"/>
              <a:t>First Aid Kit</a:t>
            </a:r>
            <a:endParaRPr lang="en-US" dirty="0"/>
          </a:p>
          <a:p>
            <a:pPr lvl="0"/>
            <a:r>
              <a:rPr lang="en-US" b="1" dirty="0"/>
              <a:t>Flashlight &amp; Batteries</a:t>
            </a:r>
            <a:endParaRPr lang="en-US" dirty="0"/>
          </a:p>
          <a:p>
            <a:pPr lvl="0"/>
            <a:r>
              <a:rPr lang="en-US" b="1" dirty="0"/>
              <a:t>Whistle</a:t>
            </a:r>
            <a:endParaRPr lang="en-US" dirty="0"/>
          </a:p>
          <a:p>
            <a:pPr lvl="0"/>
            <a:r>
              <a:rPr lang="en-US" b="1" dirty="0"/>
              <a:t>Bottles or Gallons of water</a:t>
            </a:r>
            <a:endParaRPr lang="en-US" dirty="0"/>
          </a:p>
          <a:p>
            <a:pPr lvl="0"/>
            <a:r>
              <a:rPr lang="en-US" b="1" dirty="0"/>
              <a:t>Age-appropriate snacks/infant formula</a:t>
            </a:r>
            <a:endParaRPr lang="en-US" dirty="0"/>
          </a:p>
          <a:p>
            <a:pPr lvl="0"/>
            <a:r>
              <a:rPr lang="en-US" b="1" dirty="0"/>
              <a:t>Paper cups &amp;/or infant bottles </a:t>
            </a:r>
            <a:endParaRPr lang="en-US" dirty="0"/>
          </a:p>
          <a:p>
            <a:pPr lvl="0"/>
            <a:r>
              <a:rPr lang="en-US" b="1" dirty="0"/>
              <a:t>Tarp or ground cover &amp; emergency blankets</a:t>
            </a:r>
            <a:endParaRPr lang="en-US" dirty="0"/>
          </a:p>
          <a:p>
            <a:pPr lvl="0"/>
            <a:r>
              <a:rPr lang="en-US" b="1" dirty="0"/>
              <a:t>Tissues or toilet paper &amp;/or wipes &amp; diapers, as needed </a:t>
            </a:r>
            <a:endParaRPr lang="en-US" dirty="0"/>
          </a:p>
          <a:p>
            <a:pPr lvl="0"/>
            <a:r>
              <a:rPr lang="en-US" b="1" dirty="0"/>
              <a:t>Plastic bags </a:t>
            </a:r>
            <a:endParaRPr lang="en-US" dirty="0"/>
          </a:p>
          <a:p>
            <a:pPr lvl="0"/>
            <a:r>
              <a:rPr lang="en-US" b="1" dirty="0"/>
              <a:t>Age-appropriate time passers (books, crayons, paper, etc…)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Kit Supplies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66AB70-5E5E-4862-A330-BBD318009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2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730"/>
    </mc:Choice>
    <mc:Fallback>
      <p:transition spd="slow" advTm="194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Note the following:</a:t>
            </a:r>
            <a:endParaRPr lang="en-US" dirty="0"/>
          </a:p>
          <a:p>
            <a:r>
              <a:rPr lang="en-US" i="1" dirty="0"/>
              <a:t>Exact time of call</a:t>
            </a:r>
            <a:endParaRPr lang="en-US" dirty="0"/>
          </a:p>
          <a:p>
            <a:r>
              <a:rPr lang="en-US" dirty="0"/>
              <a:t>E</a:t>
            </a:r>
            <a:r>
              <a:rPr lang="en-US" i="1" dirty="0"/>
              <a:t>xact words of caller</a:t>
            </a:r>
            <a:endParaRPr lang="en-US" dirty="0"/>
          </a:p>
          <a:p>
            <a:r>
              <a:rPr lang="en-US" i="1" dirty="0"/>
              <a:t>Caller’s voice characteristics (tone, male/female, young/old, etc.)</a:t>
            </a:r>
            <a:endParaRPr lang="en-US" dirty="0"/>
          </a:p>
          <a:p>
            <a:r>
              <a:rPr lang="en-US" i="1" dirty="0"/>
              <a:t>Background noise</a:t>
            </a:r>
            <a:endParaRPr lang="en-US" dirty="0"/>
          </a:p>
          <a:p>
            <a:endParaRPr lang="en-US" dirty="0"/>
          </a:p>
          <a:p>
            <a:r>
              <a:rPr lang="en-US" dirty="0"/>
              <a:t>Do not touch any suspicious packages or objects.</a:t>
            </a:r>
          </a:p>
          <a:p>
            <a:r>
              <a:rPr lang="en-US" dirty="0"/>
              <a:t>Avoid running or anything that would cause vibrations in building.</a:t>
            </a:r>
          </a:p>
          <a:p>
            <a:r>
              <a:rPr lang="en-US" dirty="0"/>
              <a:t>Avoid use of cell phones and 2-way radios.</a:t>
            </a:r>
          </a:p>
          <a:p>
            <a:r>
              <a:rPr lang="en-US" dirty="0"/>
              <a:t>Confer with police regarding evacuation.  If evacuation is required, follow </a:t>
            </a:r>
            <a:r>
              <a:rPr lang="en-US" b="1" dirty="0"/>
              <a:t>EVACUATION</a:t>
            </a:r>
            <a:r>
              <a:rPr lang="en-US" dirty="0"/>
              <a:t> procedures.</a:t>
            </a:r>
          </a:p>
          <a:p>
            <a:r>
              <a:rPr lang="en-US" dirty="0"/>
              <a:t>Most Bomb Threats are not called into a child care center but may be called into a local school or business causing the center to go into lockdown or evacuation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Bomb Threats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55D379-2697-4B35-86A7-7EF37DA76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7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143"/>
    </mc:Choice>
    <mc:Fallback>
      <p:transition spd="slow" advTm="26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with local fire department or as company to determine if a gas leak is a possibility- often times it is not in our building but in a </a:t>
            </a:r>
            <a:r>
              <a:rPr lang="en-US"/>
              <a:t>nearby location</a:t>
            </a:r>
          </a:p>
          <a:p>
            <a:r>
              <a:rPr lang="en-US" dirty="0"/>
              <a:t>Take emergency kits and relocate to off-site evacuation place</a:t>
            </a:r>
          </a:p>
          <a:p>
            <a:r>
              <a:rPr lang="en-US" dirty="0"/>
              <a:t>Call parents to pick-up children</a:t>
            </a:r>
          </a:p>
          <a:p>
            <a:r>
              <a:rPr lang="en-US" dirty="0"/>
              <a:t>Make sure that parents know how they will know if program reopens the following day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Evacuations/ Gas Leak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17BCDE-3577-4AE5-85ED-C90132005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2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93"/>
    </mc:Choice>
    <mc:Fallback>
      <p:transition spd="slow" advTm="85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If the person is in building: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dirty="0"/>
              <a:t>Try to isolate the person from children and staff.</a:t>
            </a:r>
          </a:p>
          <a:p>
            <a:pPr marL="0" indent="0">
              <a:buNone/>
            </a:pPr>
            <a:r>
              <a:rPr lang="en-US" dirty="0"/>
              <a:t> Do not try to physically restrain or block the person.</a:t>
            </a:r>
          </a:p>
          <a:p>
            <a:pPr marL="0" indent="0">
              <a:buNone/>
            </a:pPr>
            <a:r>
              <a:rPr lang="en-US" dirty="0"/>
              <a:t> Remain calm and polite; avoid direct confrontation.</a:t>
            </a:r>
          </a:p>
          <a:p>
            <a:pPr marL="0" indent="0">
              <a:buNone/>
            </a:pPr>
            <a:r>
              <a:rPr lang="en-US" dirty="0"/>
              <a:t> Attempt to call or have a staff member call 911.</a:t>
            </a:r>
          </a:p>
          <a:p>
            <a:pPr marL="0" indent="0">
              <a:buNone/>
            </a:pPr>
            <a:r>
              <a:rPr lang="en-US" dirty="0"/>
              <a:t> Have classes go into lockdown mode</a:t>
            </a:r>
          </a:p>
          <a:p>
            <a:pPr marL="0" indent="0">
              <a:buNone/>
            </a:pPr>
            <a:r>
              <a:rPr lang="en-US" dirty="0"/>
              <a:t> Have a “secret” code or word at your center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Dangerous Person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4113CE-D355-4EFF-8F63-C8E216981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6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161"/>
    </mc:Choice>
    <mc:Fallback>
      <p:transition spd="slow" advTm="23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If Children are Outside and </a:t>
            </a:r>
            <a:r>
              <a:rPr lang="en-US" u="sng" dirty="0"/>
              <a:t>dangerous person is outside</a:t>
            </a:r>
            <a:r>
              <a:rPr lang="en-US" dirty="0"/>
              <a:t>: Quickly gather children and return to classrooms and initiate lockdown procedures. If this is not possible, evacuate to designated evacuation site.</a:t>
            </a:r>
          </a:p>
          <a:p>
            <a:r>
              <a:rPr lang="en-US" dirty="0"/>
              <a:t>If dangerous person is outside, quickly have children go into lock down mode and call 911, stay away from all windows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Dangerous Person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72F233-FDE6-4F1D-95DB-914DE4D74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3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46"/>
    </mc:Choice>
    <mc:Fallback>
      <p:transition spd="slow" advTm="68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Activate fire alarm or otherwise alert staff that there is a fire (yell, whistle). </a:t>
            </a:r>
          </a:p>
          <a:p>
            <a:r>
              <a:rPr lang="en-US" dirty="0"/>
              <a:t>Evacuate the building quickly and calmly:</a:t>
            </a:r>
          </a:p>
          <a:p>
            <a:r>
              <a:rPr lang="en-US" dirty="0"/>
              <a:t>If caught in smoke, have everyone drop to hands and knees and crawl to exit.</a:t>
            </a:r>
          </a:p>
          <a:p>
            <a:r>
              <a:rPr lang="en-US" dirty="0"/>
              <a:t>Pull clothing over nose and mouth to use as a filter for breathing.</a:t>
            </a:r>
          </a:p>
          <a:p>
            <a:r>
              <a:rPr lang="en-US" dirty="0"/>
              <a:t>If clothes catch fire, STOP, DROP, &amp; ROLL until fire is out.</a:t>
            </a:r>
          </a:p>
          <a:p>
            <a:r>
              <a:rPr lang="en-US" dirty="0"/>
              <a:t>Take attendance sheets and emergency forms, if immediately available.</a:t>
            </a:r>
          </a:p>
          <a:p>
            <a:r>
              <a:rPr lang="en-US" dirty="0"/>
              <a:t>Have staff person check areas where children may be located or hiding before leaving building.</a:t>
            </a:r>
          </a:p>
          <a:p>
            <a:r>
              <a:rPr lang="en-US" dirty="0"/>
              <a:t>Gather in meeting spot outside and account for all children, staff, and visitors.</a:t>
            </a:r>
          </a:p>
          <a:p>
            <a:r>
              <a:rPr lang="en-US" dirty="0"/>
              <a:t>Call 911 from outside of building.</a:t>
            </a:r>
          </a:p>
          <a:p>
            <a:r>
              <a:rPr lang="en-US" dirty="0"/>
              <a:t>Do not re-enter building until cleared by fire department.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3E4876-060C-4D6A-9A1B-5D9735A16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62"/>
    </mc:Choice>
    <mc:Fallback>
      <p:transition spd="slow" advTm="88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the importance of a disaster and emergency plan in child care setting </a:t>
            </a:r>
          </a:p>
          <a:p>
            <a:r>
              <a:rPr lang="en-US" dirty="0"/>
              <a:t>Discovering what disasters and emergencies you should plan for in a child care center</a:t>
            </a:r>
          </a:p>
          <a:p>
            <a:r>
              <a:rPr lang="en-US" dirty="0"/>
              <a:t>Recognize what emergency/disaster drills your center should practice and how often</a:t>
            </a:r>
          </a:p>
          <a:p>
            <a:r>
              <a:rPr lang="en-US" dirty="0"/>
              <a:t>Recognizing your role in emergencies and disasters</a:t>
            </a:r>
          </a:p>
          <a:p>
            <a:r>
              <a:rPr lang="en-US" dirty="0"/>
              <a:t>Communicating to parents your plan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1E364A-7B93-4CDC-A620-8358B2667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6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93"/>
    </mc:Choice>
    <mc:Fallback>
      <p:transition spd="slow" advTm="38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b="1" dirty="0"/>
              <a:t>If flooding is in area:</a:t>
            </a:r>
            <a:endParaRPr lang="en-US" dirty="0"/>
          </a:p>
          <a:p>
            <a:r>
              <a:rPr lang="en-US" dirty="0"/>
              <a:t>Determine if program should be closed.- how are we notifying parents of any closures?</a:t>
            </a:r>
          </a:p>
          <a:p>
            <a:r>
              <a:rPr lang="en-US" dirty="0"/>
              <a:t>Notify parents/guardians to pick up or not drop off children if program is to be closed.</a:t>
            </a:r>
          </a:p>
          <a:p>
            <a:r>
              <a:rPr lang="en-US" dirty="0"/>
              <a:t>Monitor radio for storm updates and any emergency instructions.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3712FB-2C26-4299-BCEB-3C025AFFE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6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39"/>
    </mc:Choice>
    <mc:Fallback>
      <p:transition spd="slow" advTm="10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If site is in (imminent) danger of being flooded:</a:t>
            </a:r>
            <a:endParaRPr lang="en-US" dirty="0"/>
          </a:p>
          <a:p>
            <a:r>
              <a:rPr lang="en-US" dirty="0"/>
              <a:t>Escort children to designated meeting spot.</a:t>
            </a:r>
          </a:p>
          <a:p>
            <a:r>
              <a:rPr lang="en-US" dirty="0"/>
              <a:t>Search all areas, including bathrooms, closets, playground structures, etc., to ensure that all have left the building.</a:t>
            </a:r>
          </a:p>
          <a:p>
            <a:r>
              <a:rPr lang="en-US" dirty="0"/>
              <a:t>Account for all children, staff, and visitors.</a:t>
            </a:r>
          </a:p>
          <a:p>
            <a:r>
              <a:rPr lang="en-US" dirty="0"/>
              <a:t>Leave note at program site indicating where you are going.</a:t>
            </a:r>
          </a:p>
          <a:p>
            <a:r>
              <a:rPr lang="en-US" dirty="0"/>
              <a:t>EVACUATE to safe location on higher ground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C5E21D-332C-4D38-8002-33132B7A5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1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98"/>
    </mc:Choice>
    <mc:Fallback>
      <p:transition spd="slow" advTm="63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 outdoor play when heat index is at or above 90°F. This includes field trips.</a:t>
            </a:r>
          </a:p>
          <a:p>
            <a:r>
              <a:rPr lang="en-US" dirty="0"/>
              <a:t>Ensure everyone drinks plenty of water.</a:t>
            </a:r>
          </a:p>
          <a:p>
            <a:r>
              <a:rPr lang="en-US" dirty="0"/>
              <a:t>Remove excess layers of clothing. (Encourage parents/guardians to dress children in lightweight, light-colored clothing.)</a:t>
            </a:r>
          </a:p>
          <a:p>
            <a:r>
              <a:rPr lang="en-US" dirty="0"/>
              <a:t>Keep movement to a minimum.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Heatwave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E7BD1E-96D2-4CEB-AC83-20B26B67C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93"/>
    </mc:Choice>
    <mc:Fallback>
      <p:transition spd="slow" advTm="71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Heat Exhaustion:</a:t>
            </a:r>
            <a:endParaRPr lang="en-US" dirty="0"/>
          </a:p>
          <a:p>
            <a:r>
              <a:rPr lang="en-US" dirty="0"/>
              <a:t>cool, moist, pale, or flushed skin</a:t>
            </a:r>
          </a:p>
          <a:p>
            <a:r>
              <a:rPr lang="en-US" dirty="0"/>
              <a:t>heavy sweating</a:t>
            </a:r>
          </a:p>
          <a:p>
            <a:r>
              <a:rPr lang="en-US" dirty="0"/>
              <a:t>headache</a:t>
            </a:r>
          </a:p>
          <a:p>
            <a:r>
              <a:rPr lang="en-US" dirty="0"/>
              <a:t>nausea</a:t>
            </a:r>
          </a:p>
          <a:p>
            <a:r>
              <a:rPr lang="en-US" dirty="0"/>
              <a:t>dizziness</a:t>
            </a:r>
          </a:p>
          <a:p>
            <a:r>
              <a:rPr lang="en-US" dirty="0"/>
              <a:t>exhaustion</a:t>
            </a:r>
          </a:p>
          <a:p>
            <a:r>
              <a:rPr lang="en-US" dirty="0"/>
              <a:t>normal or below normal body temperature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Heatwave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BB6306-500E-4816-BA3F-F983A2083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2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94"/>
    </mc:Choice>
    <mc:Fallback>
      <p:transition spd="slow" advTm="2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Heat Stroke:</a:t>
            </a:r>
            <a:endParaRPr lang="en-US" dirty="0"/>
          </a:p>
          <a:p>
            <a:r>
              <a:rPr lang="en-US" b="1" dirty="0"/>
              <a:t>very</a:t>
            </a:r>
            <a:r>
              <a:rPr lang="en-US" dirty="0"/>
              <a:t> high body temperature (&gt;102ºF axillary)</a:t>
            </a:r>
          </a:p>
          <a:p>
            <a:r>
              <a:rPr lang="en-US" dirty="0"/>
              <a:t>hot, red skin either dry or moist from exercise</a:t>
            </a:r>
          </a:p>
          <a:p>
            <a:r>
              <a:rPr lang="en-US" dirty="0"/>
              <a:t>changes in consciousness</a:t>
            </a:r>
          </a:p>
          <a:p>
            <a:r>
              <a:rPr lang="en-US" dirty="0"/>
              <a:t>weak rapid pulse</a:t>
            </a:r>
          </a:p>
          <a:p>
            <a:r>
              <a:rPr lang="en-US" dirty="0"/>
              <a:t>rapid, shallow breathing</a:t>
            </a:r>
          </a:p>
          <a:p>
            <a:r>
              <a:rPr lang="en-US" dirty="0"/>
              <a:t>vomiting</a:t>
            </a:r>
          </a:p>
          <a:p>
            <a:r>
              <a:rPr lang="en-US" b="1" u="sng" dirty="0"/>
              <a:t>Call 911 immediately</a:t>
            </a:r>
            <a:r>
              <a:rPr lang="en-US" b="1" dirty="0"/>
              <a:t> and take steps to cool person down.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Heatwave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939170-5972-4794-8BD5-3F20A909C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9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47"/>
    </mc:Choice>
    <mc:Fallback>
      <p:transition spd="slow" advTm="42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Determine if your program should open or close early</a:t>
            </a:r>
          </a:p>
          <a:p>
            <a:r>
              <a:rPr lang="en-US" dirty="0"/>
              <a:t>Stay tuned to local news and weather for updates</a:t>
            </a:r>
          </a:p>
          <a:p>
            <a:r>
              <a:rPr lang="en-US" dirty="0"/>
              <a:t>Keep children indoors if air quality is poor</a:t>
            </a:r>
          </a:p>
          <a:p>
            <a:r>
              <a:rPr lang="en-US" dirty="0"/>
              <a:t>Keep a very close eye on children with asthma</a:t>
            </a:r>
          </a:p>
          <a:p>
            <a:r>
              <a:rPr lang="en-US" dirty="0"/>
              <a:t>Ensure that all windows are closed and locked</a:t>
            </a:r>
          </a:p>
          <a:p>
            <a:r>
              <a:rPr lang="en-US" dirty="0"/>
              <a:t>Make sure parents know how they will know if the program closes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082AFD-3986-4426-8880-2D34708FF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483"/>
    </mc:Choice>
    <mc:Fallback>
      <p:transition spd="slow" advTm="11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Lock outside doors and windows. </a:t>
            </a:r>
          </a:p>
          <a:p>
            <a:r>
              <a:rPr lang="en-US" dirty="0"/>
              <a:t>Close and secure interior doors.</a:t>
            </a:r>
          </a:p>
          <a:p>
            <a:r>
              <a:rPr lang="en-US" dirty="0"/>
              <a:t>Close any curtains or blinds.</a:t>
            </a:r>
          </a:p>
          <a:p>
            <a:r>
              <a:rPr lang="en-US" dirty="0"/>
              <a:t>Turn off lights.</a:t>
            </a:r>
          </a:p>
          <a:p>
            <a:r>
              <a:rPr lang="en-US" dirty="0"/>
              <a:t>Keep everyone away from doors and windows. Stay out of sight, preferably sitting on floor.</a:t>
            </a:r>
          </a:p>
          <a:p>
            <a:r>
              <a:rPr lang="en-US" dirty="0"/>
              <a:t>Bring attendance sheets, first aid kits, pacifiers and other comforting items, and books to lockdown area, if possible.</a:t>
            </a:r>
          </a:p>
          <a:p>
            <a:r>
              <a:rPr lang="en-US" dirty="0"/>
              <a:t>Maintain calm atmosphere in room by reading or talking quietly to children.</a:t>
            </a:r>
          </a:p>
          <a:p>
            <a:r>
              <a:rPr lang="en-US" dirty="0"/>
              <a:t>If phone is available in classroom, call 911 to ensure emergency personnel have been notified.</a:t>
            </a:r>
          </a:p>
          <a:p>
            <a:r>
              <a:rPr lang="en-US" dirty="0"/>
              <a:t>Remain in lockdown until situation resolved.</a:t>
            </a:r>
          </a:p>
          <a:p>
            <a:r>
              <a:rPr lang="en-US" dirty="0"/>
              <a:t>Notify parents/guardians about any lockdown, whether practice or real.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LOCKDOWN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3A6967-4A83-45E5-96F7-B677A4EFB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4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28"/>
    </mc:Choice>
    <mc:Fallback>
      <p:transition spd="slow" advTm="7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	</a:t>
            </a:r>
          </a:p>
          <a:p>
            <a:r>
              <a:rPr lang="en-US" dirty="0"/>
              <a:t>Call 911 with:</a:t>
            </a:r>
          </a:p>
          <a:p>
            <a:r>
              <a:rPr lang="en-US" b="1" dirty="0"/>
              <a:t>Child’s name and age</a:t>
            </a:r>
            <a:endParaRPr lang="en-US" dirty="0"/>
          </a:p>
          <a:p>
            <a:r>
              <a:rPr lang="en-US" b="1" dirty="0"/>
              <a:t>Address of program</a:t>
            </a:r>
            <a:endParaRPr lang="en-US" dirty="0"/>
          </a:p>
          <a:p>
            <a:r>
              <a:rPr lang="en-US" b="1" dirty="0"/>
              <a:t>Physical description of child</a:t>
            </a:r>
            <a:endParaRPr lang="en-US" dirty="0"/>
          </a:p>
          <a:p>
            <a:r>
              <a:rPr lang="en-US" b="1" dirty="0"/>
              <a:t>Description of child’s clothing</a:t>
            </a:r>
            <a:endParaRPr lang="en-US" dirty="0"/>
          </a:p>
          <a:p>
            <a:r>
              <a:rPr lang="en-US" b="1" dirty="0"/>
              <a:t>Medical condition of child, if appropriate</a:t>
            </a:r>
            <a:endParaRPr lang="en-US" dirty="0"/>
          </a:p>
          <a:p>
            <a:pPr lvl="0"/>
            <a:r>
              <a:rPr lang="en-US" b="1" dirty="0"/>
              <a:t>Time and location child was last seen</a:t>
            </a:r>
            <a:endParaRPr lang="en-US" dirty="0"/>
          </a:p>
          <a:p>
            <a:pPr lvl="0"/>
            <a:r>
              <a:rPr lang="en-US" b="1" dirty="0"/>
              <a:t>Person with whom child was last seen. </a:t>
            </a:r>
            <a:endParaRPr lang="en-US" dirty="0"/>
          </a:p>
          <a:p>
            <a:r>
              <a:rPr lang="en-US" dirty="0"/>
              <a:t>Have child’s information, including photo, available for police when they arrive.  Parent(s)/guardian(s) should be contacted by police to explain situation.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Kidnapped Child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35440B-2078-4878-AA75-EB7BE982C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1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52"/>
    </mc:Choice>
    <mc:Fallback>
      <p:transition spd="slow" advTm="100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Do not release child to anyone other than parent, guardian, or designated emergency contact.</a:t>
            </a:r>
            <a:endParaRPr lang="en-US" dirty="0"/>
          </a:p>
          <a:p>
            <a:r>
              <a:rPr lang="en-US" b="1" dirty="0"/>
              <a:t>Call 911 if adults or children express concern about a person at or near program site.</a:t>
            </a:r>
            <a:endParaRPr lang="en-US" dirty="0"/>
          </a:p>
          <a:p>
            <a:r>
              <a:rPr lang="en-US" b="1" dirty="0"/>
              <a:t>Encourage parents and guardians to make you aware of any custody disputes, which may put child at risk for kidnapping.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Kidnapping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C4A9C6-C752-4736-909D-A9E7AB453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5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94"/>
    </mc:Choice>
    <mc:Fallback>
      <p:transition spd="slow" advTm="2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900" dirty="0"/>
              <a:t>Search program site, including all places a child may hide- inside and outside</a:t>
            </a:r>
          </a:p>
          <a:p>
            <a:r>
              <a:rPr lang="en-US" sz="2900" dirty="0"/>
              <a:t>Search field trip location and all buses or vans</a:t>
            </a:r>
          </a:p>
          <a:p>
            <a:r>
              <a:rPr lang="en-US" sz="2900" dirty="0"/>
              <a:t>Contact parent(s)/guardian(s) to determine if child is with family.</a:t>
            </a:r>
          </a:p>
          <a:p>
            <a:r>
              <a:rPr lang="en-US" sz="2900" dirty="0"/>
              <a:t>Call 911 with:</a:t>
            </a:r>
          </a:p>
          <a:p>
            <a:r>
              <a:rPr lang="en-US" sz="2900" b="1" dirty="0"/>
              <a:t>Child’s name and age</a:t>
            </a:r>
            <a:endParaRPr lang="en-US" sz="2900" dirty="0"/>
          </a:p>
          <a:p>
            <a:r>
              <a:rPr lang="en-US" sz="2900" b="1" dirty="0"/>
              <a:t>Address of program</a:t>
            </a:r>
            <a:endParaRPr lang="en-US" sz="2900" dirty="0"/>
          </a:p>
          <a:p>
            <a:r>
              <a:rPr lang="en-US" sz="2900" b="1" dirty="0"/>
              <a:t>Physical description of child</a:t>
            </a:r>
            <a:endParaRPr lang="en-US" sz="2900" dirty="0"/>
          </a:p>
          <a:p>
            <a:r>
              <a:rPr lang="en-US" sz="2900" b="1" dirty="0"/>
              <a:t>Description of child’s clothing</a:t>
            </a:r>
            <a:endParaRPr lang="en-US" sz="2900" dirty="0"/>
          </a:p>
          <a:p>
            <a:r>
              <a:rPr lang="en-US" sz="2900" b="1" dirty="0"/>
              <a:t>Medical condition of child, if appropriate</a:t>
            </a:r>
            <a:endParaRPr lang="en-US" sz="2900" dirty="0"/>
          </a:p>
          <a:p>
            <a:r>
              <a:rPr lang="en-US" sz="2900" b="1" dirty="0"/>
              <a:t>Time and location child was last seen</a:t>
            </a:r>
            <a:endParaRPr lang="en-US" sz="2900" dirty="0"/>
          </a:p>
          <a:p>
            <a:r>
              <a:rPr lang="en-US" sz="2900" b="1" dirty="0"/>
              <a:t>Person with whom child was last seen.</a:t>
            </a:r>
            <a:endParaRPr lang="en-US" sz="2900" dirty="0"/>
          </a:p>
          <a:p>
            <a:r>
              <a:rPr lang="en-US" sz="2900" dirty="0"/>
              <a:t>Have child’s information, including photo, available for police when they arrive.</a:t>
            </a:r>
          </a:p>
          <a:p>
            <a:r>
              <a:rPr lang="en-US" sz="2900" dirty="0"/>
              <a:t>Continue to search in and around site for child.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Child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831D83-984D-4D91-B4C6-27BAE52A0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1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81"/>
    </mc:Choice>
    <mc:Fallback>
      <p:transition spd="slow" advTm="90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Laura\Desktop\0a24d2e2ed0fce5869ee6cbac6e8a60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162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4CE9AA-4FDB-48FD-B3C3-C7DBC9C82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9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82"/>
    </mc:Choice>
    <mc:Fallback>
      <p:transition spd="slow" advTm="5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Make sure any child that has a known medical condition or allergy, has a care plan on file that is signed by their Doctor before enrollment or once the need is determined</a:t>
            </a:r>
          </a:p>
          <a:p>
            <a:r>
              <a:rPr lang="en-US" dirty="0"/>
              <a:t>Food or Medical Allergy- determine the source, follow any instructions from the doctor, and call 911</a:t>
            </a:r>
          </a:p>
          <a:p>
            <a:r>
              <a:rPr lang="en-US" dirty="0"/>
              <a:t>Medical Emergency- call 911, try and determine the cause, stay calm, call the parent, and stay with the child until help arrives</a:t>
            </a:r>
          </a:p>
          <a:p>
            <a:r>
              <a:rPr lang="en-US" dirty="0"/>
              <a:t>Call licensing anytime a child has received medical care while at your center for any reason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Issue or Allergy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B11CE5-0D70-4CD5-95A8-789E11B65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5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338"/>
    </mc:Choice>
    <mc:Fallback>
      <p:transition spd="slow" advTm="267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/>
              <a:t>Wash hands well and often.</a:t>
            </a:r>
          </a:p>
          <a:p>
            <a:pPr lvl="0"/>
            <a:r>
              <a:rPr lang="en-US" dirty="0"/>
              <a:t>Remind parents and guardians that emergency contact information must be current and complete.</a:t>
            </a:r>
          </a:p>
          <a:p>
            <a:pPr lvl="0"/>
            <a:r>
              <a:rPr lang="en-US" dirty="0"/>
              <a:t>Enforce illness exclusion policies for children and staff - insist that sick children and staff stay home or go home.</a:t>
            </a:r>
          </a:p>
          <a:p>
            <a:pPr lvl="0"/>
            <a:r>
              <a:rPr lang="en-US" dirty="0"/>
              <a:t>Have and follow a plan to keep ill children away from well children while they are waiting to go home.</a:t>
            </a:r>
          </a:p>
          <a:p>
            <a:r>
              <a:rPr lang="en-US" dirty="0"/>
              <a:t>Keep an illness log of sick children and staff - those sent home and those kept at home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PANDEMIC FLU/CONTAGIOUS DISEASE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3A30A4-870F-4320-97E0-02F7597F8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5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09"/>
    </mc:Choice>
    <mc:Fallback>
      <p:transition spd="slow" advTm="84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Close rooms as necessary due to staff illness (to maintain safe ratios).</a:t>
            </a:r>
          </a:p>
          <a:p>
            <a:pPr lvl="0"/>
            <a:r>
              <a:rPr lang="en-US" dirty="0"/>
              <a:t>Reinforce teaching about good respiratory etiquette:</a:t>
            </a:r>
          </a:p>
          <a:p>
            <a:pPr marL="0" indent="0">
              <a:buNone/>
            </a:pPr>
            <a:r>
              <a:rPr lang="en-US" dirty="0"/>
              <a:t>		▪ Use a tissue (or a sleeve, in a pinch) to catch a              			sneeze or cough.</a:t>
            </a:r>
          </a:p>
          <a:p>
            <a:pPr marL="0" indent="0">
              <a:buNone/>
            </a:pPr>
            <a:r>
              <a:rPr lang="en-US" dirty="0"/>
              <a:t>		▪ Throw used tissues in a hands-free trash can.</a:t>
            </a:r>
          </a:p>
          <a:p>
            <a:pPr marL="0" indent="0">
              <a:buNone/>
            </a:pPr>
            <a:r>
              <a:rPr lang="en-US" dirty="0"/>
              <a:t>		▪ Wash your hands after using a tissue or helping a 			sick child.</a:t>
            </a:r>
          </a:p>
          <a:p>
            <a:pPr lvl="0"/>
            <a:r>
              <a:rPr lang="en-US" dirty="0"/>
              <a:t>Monitor local and state Public Health websites and other news media for  current pandemic flu status information, recommendations, and instructions.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PANDEMIC FLU/CONTAGIOUS DISEASE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68BFCC-B268-42F0-9E64-AACDD60F5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4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25"/>
    </mc:Choice>
    <mc:Fallback>
      <p:transition spd="slow" advTm="43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Determine why power is out.  </a:t>
            </a:r>
            <a:endParaRPr lang="en-US" dirty="0"/>
          </a:p>
          <a:p>
            <a:r>
              <a:rPr lang="en-US" b="1" dirty="0"/>
              <a:t>If severe weather caused outage:</a:t>
            </a:r>
            <a:endParaRPr lang="en-US" dirty="0"/>
          </a:p>
          <a:p>
            <a:r>
              <a:rPr lang="en-US" dirty="0"/>
              <a:t>Take out flashlights. (Do not use candles or any alternate lighting source with a flame.) </a:t>
            </a:r>
          </a:p>
          <a:p>
            <a:r>
              <a:rPr lang="en-US" dirty="0"/>
              <a:t>Account for all children, staff, and visitors.</a:t>
            </a:r>
          </a:p>
          <a:p>
            <a:r>
              <a:rPr lang="en-US" dirty="0"/>
              <a:t>Report power outage to power company on hard-wired phone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not call 911, except to report an emergency.</a:t>
            </a:r>
          </a:p>
          <a:p>
            <a:r>
              <a:rPr lang="en-US" dirty="0"/>
              <a:t>Turn off or disconnect any appliances, electrical equipment, or electronics that were in use.</a:t>
            </a:r>
          </a:p>
          <a:p>
            <a:r>
              <a:rPr lang="en-US" dirty="0"/>
              <a:t>Leave one light on to indicate when power returns.</a:t>
            </a:r>
          </a:p>
          <a:p>
            <a:r>
              <a:rPr lang="en-US" dirty="0"/>
              <a:t>Keep refrigerator and freezer doors closed.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POWER OUTAGE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37CAA7-5B95-4B46-9018-D553BC6BD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6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81"/>
    </mc:Choice>
    <mc:Fallback>
      <p:transition spd="slow" advTm="101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Be aware of any </a:t>
            </a:r>
            <a:r>
              <a:rPr lang="en-US" b="1" dirty="0"/>
              <a:t>STORM WATCH</a:t>
            </a:r>
            <a:r>
              <a:rPr lang="en-US" dirty="0"/>
              <a:t>:</a:t>
            </a:r>
            <a:r>
              <a:rPr lang="en-US" b="1" dirty="0"/>
              <a:t>  </a:t>
            </a:r>
            <a:r>
              <a:rPr lang="en-US" dirty="0"/>
              <a:t>storm may affect area</a:t>
            </a:r>
          </a:p>
          <a:p>
            <a:r>
              <a:rPr lang="en-US" b="1" dirty="0"/>
              <a:t> STORM WARNING</a:t>
            </a:r>
            <a:r>
              <a:rPr lang="en-US" dirty="0"/>
              <a:t>:</a:t>
            </a:r>
            <a:r>
              <a:rPr lang="en-US" b="1" dirty="0"/>
              <a:t>  </a:t>
            </a:r>
            <a:r>
              <a:rPr lang="en-US" dirty="0"/>
              <a:t>storm will soon be in or already is in area</a:t>
            </a:r>
          </a:p>
          <a:p>
            <a:r>
              <a:rPr lang="en-US" dirty="0"/>
              <a:t>Determine if program should be closed.</a:t>
            </a:r>
          </a:p>
          <a:p>
            <a:r>
              <a:rPr lang="en-US" dirty="0"/>
              <a:t>Notify parents/guardians to pick up or not drop off children if program is to be closed.</a:t>
            </a:r>
          </a:p>
          <a:p>
            <a:r>
              <a:rPr lang="en-US" dirty="0"/>
              <a:t>Monitor radio for storm updates and emergency instructions.</a:t>
            </a:r>
          </a:p>
          <a:p>
            <a:r>
              <a:rPr lang="en-US" dirty="0"/>
              <a:t>Use telephone for essential communication only.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SEVERE STORM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BB970D-7F16-41EC-BF9D-1F56452D8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7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32"/>
    </mc:Choice>
    <mc:Fallback>
      <p:transition spd="slow" advTm="9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Gather everyone inside.</a:t>
            </a:r>
          </a:p>
          <a:p>
            <a:r>
              <a:rPr lang="en-US" dirty="0"/>
              <a:t> Close doors and close and lock windows.</a:t>
            </a:r>
          </a:p>
          <a:p>
            <a:r>
              <a:rPr lang="en-US" dirty="0"/>
              <a:t> Gather all children, staff, and visitors in room(s) with fewest doors and windows toward center of building. Have them duck and cover their heads.</a:t>
            </a:r>
          </a:p>
          <a:p>
            <a:r>
              <a:rPr lang="en-US" dirty="0"/>
              <a:t> Bring attendance sheets, first aid kits, and emergency supplies.</a:t>
            </a:r>
          </a:p>
          <a:p>
            <a:r>
              <a:rPr lang="en-US" dirty="0"/>
              <a:t>Account for all children, staff, and visitors.</a:t>
            </a:r>
          </a:p>
          <a:p>
            <a:r>
              <a:rPr lang="en-US" dirty="0"/>
              <a:t>Close off non-essential rooms. Close as many interior doors as possible.</a:t>
            </a:r>
          </a:p>
          <a:p>
            <a:r>
              <a:rPr lang="en-US" dirty="0"/>
              <a:t>Seal off windows, doors, and vents as much as possible.</a:t>
            </a:r>
          </a:p>
          <a:p>
            <a:r>
              <a:rPr lang="en-US" dirty="0"/>
              <a:t>Monitor radio for information and emergency instructions.</a:t>
            </a:r>
          </a:p>
          <a:p>
            <a:r>
              <a:rPr lang="en-US" dirty="0"/>
              <a:t>Phone out-of-area emergency contact.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Severe Storm/Tornado/Large Hail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1D6F5D-805D-4F55-8406-CE0CBD98A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1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41"/>
    </mc:Choice>
    <mc:Fallback>
      <p:transition spd="slow" advTm="45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- Review your school’s current emergency plan.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-You can continue on and complete the Nutrition and Physical Health in Young </a:t>
            </a:r>
            <a:r>
              <a:rPr lang="en-US"/>
              <a:t>Children module.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275BD9-2911-48E3-BD72-F34787C9F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9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22"/>
    </mc:Choice>
    <mc:Fallback>
      <p:transition spd="slow" advTm="59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Webster’s Dictionary (1998), there is a definite difference between an emergency and a disaster. An emergency is “a sudden, urgent, usually unexpected occurrence requiring immediate action”. A disaster is “a major catastrophic (great misfortune) event, especially one occurring suddenly and causing great damage”.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is an emergency and a disaster?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8B0839-D271-42D9-B397-F592BED2F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3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41"/>
    </mc:Choice>
    <mc:Fallback>
      <p:transition spd="slow" advTm="116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Having a plan will help you prepare</a:t>
            </a:r>
          </a:p>
          <a:p>
            <a:r>
              <a:rPr lang="en-US" dirty="0"/>
              <a:t>By brainstorming with staff issues/events that could turn into an emergency or a disaster</a:t>
            </a:r>
          </a:p>
          <a:p>
            <a:r>
              <a:rPr lang="en-US" dirty="0"/>
              <a:t>It helps parents know what the policies and procedures are in the event of an emergency/disaster</a:t>
            </a:r>
          </a:p>
          <a:p>
            <a:r>
              <a:rPr lang="en-US" dirty="0"/>
              <a:t>Can occur at any time, we must be ready</a:t>
            </a:r>
          </a:p>
          <a:p>
            <a:r>
              <a:rPr lang="en-US" dirty="0"/>
              <a:t>Identify emergency situations</a:t>
            </a:r>
          </a:p>
          <a:p>
            <a:r>
              <a:rPr lang="en-US" dirty="0"/>
              <a:t>Be equipped to handle them quickly and appropriately</a:t>
            </a:r>
          </a:p>
          <a:p>
            <a:r>
              <a:rPr lang="en-US" dirty="0"/>
              <a:t>Emergency preparedness before, during and after is essential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Why have emergency/disaster plans?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516D5E-7F86-49CC-8EC4-55CD1167C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0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053"/>
    </mc:Choice>
    <mc:Fallback>
      <p:transition spd="slow" advTm="26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Complete a risk assessment for your school</a:t>
            </a:r>
          </a:p>
          <a:p>
            <a:pPr>
              <a:buFontTx/>
              <a:buChar char="-"/>
            </a:pPr>
            <a:r>
              <a:rPr lang="en-US" dirty="0"/>
              <a:t>What do you think are the biggest risks?</a:t>
            </a:r>
          </a:p>
          <a:p>
            <a:pPr>
              <a:buFontTx/>
              <a:buChar char="-"/>
            </a:pPr>
            <a:r>
              <a:rPr lang="en-US" dirty="0"/>
              <a:t>Why?</a:t>
            </a:r>
          </a:p>
          <a:p>
            <a:pPr>
              <a:buFontTx/>
              <a:buChar char="-"/>
            </a:pPr>
            <a:r>
              <a:rPr lang="en-US" dirty="0"/>
              <a:t>Make sure your emergency plans include very detailed plans for the areas that have the biggest risks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 12: Risk Assessment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DA66C0-63D7-473A-8CA1-4F1879719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7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977"/>
    </mc:Choice>
    <mc:Fallback>
      <p:transition spd="slow" advTm="104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urgent medical care or threatening incidents</a:t>
            </a:r>
          </a:p>
          <a:p>
            <a:r>
              <a:rPr lang="en-US" dirty="0"/>
              <a:t>CPR &amp; First Aid</a:t>
            </a:r>
          </a:p>
          <a:p>
            <a:r>
              <a:rPr lang="en-US" dirty="0"/>
              <a:t>Emergency evacuations</a:t>
            </a:r>
          </a:p>
          <a:p>
            <a:r>
              <a:rPr lang="en-US" dirty="0"/>
              <a:t>Disaster Drills</a:t>
            </a:r>
          </a:p>
          <a:p>
            <a:r>
              <a:rPr lang="en-US" dirty="0"/>
              <a:t>Handling seizures</a:t>
            </a:r>
          </a:p>
          <a:p>
            <a:r>
              <a:rPr lang="en-US" dirty="0"/>
              <a:t>Handling asthma</a:t>
            </a:r>
          </a:p>
          <a:p>
            <a:r>
              <a:rPr lang="en-US" dirty="0"/>
              <a:t>Handling food allergies</a:t>
            </a:r>
            <a:endParaRPr lang="en-US" dirty="0">
              <a:effectLst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emergency/disaster training is needed?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4BC532-3025-4E3F-82FF-43D2E9693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3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44"/>
    </mc:Choice>
    <mc:Fallback>
      <p:transition spd="slow" advTm="10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Program’s emergency/disaster plan</a:t>
            </a:r>
          </a:p>
          <a:p>
            <a:pPr lvl="0"/>
            <a:r>
              <a:rPr lang="en-US" dirty="0"/>
              <a:t>Personal role in plan &amp; responsibilities before, during, &amp; after disaster- be specific</a:t>
            </a:r>
          </a:p>
          <a:p>
            <a:pPr lvl="0"/>
            <a:r>
              <a:rPr lang="en-US" dirty="0"/>
              <a:t>Safe actions to take in event of a fire or earthquake </a:t>
            </a:r>
          </a:p>
          <a:p>
            <a:pPr lvl="0"/>
            <a:r>
              <a:rPr lang="en-US" dirty="0"/>
              <a:t>Reducing hazards in environment</a:t>
            </a:r>
          </a:p>
          <a:p>
            <a:pPr lvl="0"/>
            <a:r>
              <a:rPr lang="en-US" dirty="0"/>
              <a:t>Controlling utilities</a:t>
            </a:r>
          </a:p>
          <a:p>
            <a:pPr lvl="0"/>
            <a:r>
              <a:rPr lang="en-US" dirty="0"/>
              <a:t>How to care for children after emergencies/disasters</a:t>
            </a:r>
          </a:p>
          <a:p>
            <a:pPr marL="301943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Staff Are Educated to Know: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AECF77-6A2E-48CF-8D95-FAAC2A6D5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0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84"/>
    </mc:Choice>
    <mc:Fallback>
      <p:transition spd="slow" advTm="131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Fire (required)</a:t>
            </a:r>
          </a:p>
          <a:p>
            <a:r>
              <a:rPr lang="en-US" dirty="0"/>
              <a:t>Tornado (required)</a:t>
            </a:r>
          </a:p>
          <a:p>
            <a:r>
              <a:rPr lang="en-US" dirty="0"/>
              <a:t>Lockdown or Lockout (required)</a:t>
            </a:r>
          </a:p>
          <a:p>
            <a:r>
              <a:rPr lang="en-US" dirty="0"/>
              <a:t>Bus Evacuation</a:t>
            </a:r>
          </a:p>
          <a:p>
            <a:r>
              <a:rPr lang="en-US" dirty="0"/>
              <a:t>Allergy or Severe Medical Issue (emergency care plans on file)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Emergencies Drills Include: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A10CE7-05B4-4154-9493-D9486D019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8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28"/>
    </mc:Choice>
    <mc:Fallback>
      <p:transition spd="slow" advTm="6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181</TotalTime>
  <Words>2016</Words>
  <Application>Microsoft Office PowerPoint</Application>
  <PresentationFormat>On-screen Show (4:3)</PresentationFormat>
  <Paragraphs>262</Paragraphs>
  <Slides>36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Candara</vt:lpstr>
      <vt:lpstr>Symbol</vt:lpstr>
      <vt:lpstr>Waveform</vt:lpstr>
      <vt:lpstr>Disaster Planning in a Child Care Setting</vt:lpstr>
      <vt:lpstr>Learning Objectives</vt:lpstr>
      <vt:lpstr>PowerPoint Presentation</vt:lpstr>
      <vt:lpstr>What is an emergency and a disaster?</vt:lpstr>
      <vt:lpstr>Why have emergency/disaster plans?</vt:lpstr>
      <vt:lpstr>Activity 12: Risk Assessment</vt:lpstr>
      <vt:lpstr>What emergency/disaster training is needed?</vt:lpstr>
      <vt:lpstr>Staff Are Educated to Know:</vt:lpstr>
      <vt:lpstr>Emergencies Drills Include:</vt:lpstr>
      <vt:lpstr>Informing the Parents Before an Emergency/Disaster</vt:lpstr>
      <vt:lpstr>Parents are Educated to Know:</vt:lpstr>
      <vt:lpstr>What  Numbers Do I Take with Me if we Relocate?</vt:lpstr>
      <vt:lpstr>In-House Emergencies</vt:lpstr>
      <vt:lpstr>Emergency Kit Supplies</vt:lpstr>
      <vt:lpstr>Bomb Threats</vt:lpstr>
      <vt:lpstr>Emergency Evacuations/ Gas Leak</vt:lpstr>
      <vt:lpstr>Dangerous Person</vt:lpstr>
      <vt:lpstr>Dangerous Person</vt:lpstr>
      <vt:lpstr>Fire</vt:lpstr>
      <vt:lpstr>Flood</vt:lpstr>
      <vt:lpstr>Flood</vt:lpstr>
      <vt:lpstr>Heatwave</vt:lpstr>
      <vt:lpstr>Heatwave</vt:lpstr>
      <vt:lpstr>Heatwave</vt:lpstr>
      <vt:lpstr>Wildfires</vt:lpstr>
      <vt:lpstr>LOCKDOWN </vt:lpstr>
      <vt:lpstr>Kidnapped Child</vt:lpstr>
      <vt:lpstr>Preventing Kidnapping</vt:lpstr>
      <vt:lpstr>Missing Child</vt:lpstr>
      <vt:lpstr>Medical Issue or Allergy</vt:lpstr>
      <vt:lpstr>PANDEMIC FLU/CONTAGIOUS DISEASE</vt:lpstr>
      <vt:lpstr>PANDEMIC FLU/CONTAGIOUS DISEASE</vt:lpstr>
      <vt:lpstr>POWER OUTAGE </vt:lpstr>
      <vt:lpstr>SEVERE STORM</vt:lpstr>
      <vt:lpstr>Severe Storm/Tornado/Large Hail</vt:lpstr>
      <vt:lpstr>Conclusion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Planning in a Child Care Setting</dc:title>
  <dc:creator>Laura</dc:creator>
  <cp:lastModifiedBy>Laura Varnell</cp:lastModifiedBy>
  <cp:revision>23</cp:revision>
  <dcterms:created xsi:type="dcterms:W3CDTF">2012-06-15T14:54:42Z</dcterms:created>
  <dcterms:modified xsi:type="dcterms:W3CDTF">2018-05-14T02:29:29Z</dcterms:modified>
</cp:coreProperties>
</file>