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75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1B0A49C0-F499-4465-A17C-73759A2616D0}" type="datetimeFigureOut">
              <a:rPr lang="en-US" smtClean="0"/>
              <a:t>8/10/2017</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ACF726BB-D1CC-455B-BA0C-0F015265B07A}" type="slidenum">
              <a:rPr lang="en-US" smtClean="0"/>
              <a:t>‹#›</a:t>
            </a:fld>
            <a:endParaRPr lang="en-US"/>
          </a:p>
        </p:txBody>
      </p:sp>
    </p:spTree>
    <p:extLst>
      <p:ext uri="{BB962C8B-B14F-4D97-AF65-F5344CB8AC3E}">
        <p14:creationId xmlns:p14="http://schemas.microsoft.com/office/powerpoint/2010/main" val="3092969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0A49C0-F499-4465-A17C-73759A2616D0}" type="datetimeFigureOut">
              <a:rPr lang="en-US" smtClean="0"/>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726BB-D1CC-455B-BA0C-0F015265B07A}" type="slidenum">
              <a:rPr lang="en-US" smtClean="0"/>
              <a:t>‹#›</a:t>
            </a:fld>
            <a:endParaRPr lang="en-US"/>
          </a:p>
        </p:txBody>
      </p:sp>
    </p:spTree>
    <p:extLst>
      <p:ext uri="{BB962C8B-B14F-4D97-AF65-F5344CB8AC3E}">
        <p14:creationId xmlns:p14="http://schemas.microsoft.com/office/powerpoint/2010/main" val="2985146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1B0A49C0-F499-4465-A17C-73759A2616D0}" type="datetimeFigureOut">
              <a:rPr lang="en-US" smtClean="0"/>
              <a:t>8/10/2017</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ACF726BB-D1CC-455B-BA0C-0F015265B07A}" type="slidenum">
              <a:rPr lang="en-US" smtClean="0"/>
              <a:t>‹#›</a:t>
            </a:fld>
            <a:endParaRPr lang="en-US"/>
          </a:p>
        </p:txBody>
      </p:sp>
    </p:spTree>
    <p:extLst>
      <p:ext uri="{BB962C8B-B14F-4D97-AF65-F5344CB8AC3E}">
        <p14:creationId xmlns:p14="http://schemas.microsoft.com/office/powerpoint/2010/main" val="1141600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0A49C0-F499-4465-A17C-73759A2616D0}" type="datetimeFigureOut">
              <a:rPr lang="en-US" smtClean="0"/>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726BB-D1CC-455B-BA0C-0F015265B07A}" type="slidenum">
              <a:rPr lang="en-US" smtClean="0"/>
              <a:t>‹#›</a:t>
            </a:fld>
            <a:endParaRPr lang="en-US"/>
          </a:p>
        </p:txBody>
      </p:sp>
    </p:spTree>
    <p:extLst>
      <p:ext uri="{BB962C8B-B14F-4D97-AF65-F5344CB8AC3E}">
        <p14:creationId xmlns:p14="http://schemas.microsoft.com/office/powerpoint/2010/main" val="4084747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1B0A49C0-F499-4465-A17C-73759A2616D0}" type="datetimeFigureOut">
              <a:rPr lang="en-US" smtClean="0"/>
              <a:t>8/10/2017</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ACF726BB-D1CC-455B-BA0C-0F015265B07A}" type="slidenum">
              <a:rPr lang="en-US" smtClean="0"/>
              <a:t>‹#›</a:t>
            </a:fld>
            <a:endParaRPr lang="en-US"/>
          </a:p>
        </p:txBody>
      </p:sp>
    </p:spTree>
    <p:extLst>
      <p:ext uri="{BB962C8B-B14F-4D97-AF65-F5344CB8AC3E}">
        <p14:creationId xmlns:p14="http://schemas.microsoft.com/office/powerpoint/2010/main" val="1756416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1B0A49C0-F499-4465-A17C-73759A2616D0}" type="datetimeFigureOut">
              <a:rPr lang="en-US" smtClean="0"/>
              <a:t>8/10/2017</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ACF726BB-D1CC-455B-BA0C-0F015265B07A}" type="slidenum">
              <a:rPr lang="en-US" smtClean="0"/>
              <a:t>‹#›</a:t>
            </a:fld>
            <a:endParaRPr lang="en-US"/>
          </a:p>
        </p:txBody>
      </p:sp>
    </p:spTree>
    <p:extLst>
      <p:ext uri="{BB962C8B-B14F-4D97-AF65-F5344CB8AC3E}">
        <p14:creationId xmlns:p14="http://schemas.microsoft.com/office/powerpoint/2010/main" val="2579609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1B0A49C0-F499-4465-A17C-73759A2616D0}" type="datetimeFigureOut">
              <a:rPr lang="en-US" smtClean="0"/>
              <a:t>8/10/2017</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ACF726BB-D1CC-455B-BA0C-0F015265B07A}" type="slidenum">
              <a:rPr lang="en-US" smtClean="0"/>
              <a:t>‹#›</a:t>
            </a:fld>
            <a:endParaRPr lang="en-US"/>
          </a:p>
        </p:txBody>
      </p:sp>
    </p:spTree>
    <p:extLst>
      <p:ext uri="{BB962C8B-B14F-4D97-AF65-F5344CB8AC3E}">
        <p14:creationId xmlns:p14="http://schemas.microsoft.com/office/powerpoint/2010/main" val="498108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B0A49C0-F499-4465-A17C-73759A2616D0}" type="datetimeFigureOut">
              <a:rPr lang="en-US" smtClean="0"/>
              <a:t>8/10/2017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726BB-D1CC-455B-BA0C-0F015265B07A}" type="slidenum">
              <a:rPr lang="en-US" smtClean="0"/>
              <a:t>‹#›</a:t>
            </a:fld>
            <a:endParaRPr lang="en-US"/>
          </a:p>
        </p:txBody>
      </p:sp>
    </p:spTree>
    <p:extLst>
      <p:ext uri="{BB962C8B-B14F-4D97-AF65-F5344CB8AC3E}">
        <p14:creationId xmlns:p14="http://schemas.microsoft.com/office/powerpoint/2010/main" val="4070020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1B0A49C0-F499-4465-A17C-73759A2616D0}" type="datetimeFigureOut">
              <a:rPr lang="en-US" smtClean="0"/>
              <a:t>8/10/2017</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ACF726BB-D1CC-455B-BA0C-0F015265B07A}" type="slidenum">
              <a:rPr lang="en-US" smtClean="0"/>
              <a:t>‹#›</a:t>
            </a:fld>
            <a:endParaRPr lang="en-US"/>
          </a:p>
        </p:txBody>
      </p:sp>
    </p:spTree>
    <p:extLst>
      <p:ext uri="{BB962C8B-B14F-4D97-AF65-F5344CB8AC3E}">
        <p14:creationId xmlns:p14="http://schemas.microsoft.com/office/powerpoint/2010/main" val="883153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0A49C0-F499-4465-A17C-73759A2616D0}" type="datetimeFigureOut">
              <a:rPr lang="en-US" smtClean="0"/>
              <a:t>8/10/2017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726BB-D1CC-455B-BA0C-0F015265B07A}" type="slidenum">
              <a:rPr lang="en-US" smtClean="0"/>
              <a:t>‹#›</a:t>
            </a:fld>
            <a:endParaRPr lang="en-US"/>
          </a:p>
        </p:txBody>
      </p:sp>
    </p:spTree>
    <p:extLst>
      <p:ext uri="{BB962C8B-B14F-4D97-AF65-F5344CB8AC3E}">
        <p14:creationId xmlns:p14="http://schemas.microsoft.com/office/powerpoint/2010/main" val="2024929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1B0A49C0-F499-4465-A17C-73759A2616D0}" type="datetimeFigureOut">
              <a:rPr lang="en-US" smtClean="0"/>
              <a:t>8/10/2017</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ACF726BB-D1CC-455B-BA0C-0F015265B07A}" type="slidenum">
              <a:rPr lang="en-US" smtClean="0"/>
              <a:t>‹#›</a:t>
            </a:fld>
            <a:endParaRPr lang="en-US"/>
          </a:p>
        </p:txBody>
      </p:sp>
    </p:spTree>
    <p:extLst>
      <p:ext uri="{BB962C8B-B14F-4D97-AF65-F5344CB8AC3E}">
        <p14:creationId xmlns:p14="http://schemas.microsoft.com/office/powerpoint/2010/main" val="3936362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1B0A49C0-F499-4465-A17C-73759A2616D0}" type="datetimeFigureOut">
              <a:rPr lang="en-US" smtClean="0"/>
              <a:t>8/10/2017</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ACF726BB-D1CC-455B-BA0C-0F015265B07A}" type="slidenum">
              <a:rPr lang="en-US" smtClean="0"/>
              <a:t>‹#›</a:t>
            </a:fld>
            <a:endParaRPr lang="en-US"/>
          </a:p>
        </p:txBody>
      </p:sp>
    </p:spTree>
    <p:extLst>
      <p:ext uri="{BB962C8B-B14F-4D97-AF65-F5344CB8AC3E}">
        <p14:creationId xmlns:p14="http://schemas.microsoft.com/office/powerpoint/2010/main" val="8300956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5DA31-AB69-44DA-A28D-182AAA9EF5EF}"/>
              </a:ext>
            </a:extLst>
          </p:cNvPr>
          <p:cNvSpPr>
            <a:spLocks noGrp="1"/>
          </p:cNvSpPr>
          <p:nvPr>
            <p:ph type="ctrTitle"/>
          </p:nvPr>
        </p:nvSpPr>
        <p:spPr>
          <a:xfrm>
            <a:off x="1819563" y="1085417"/>
            <a:ext cx="8682182" cy="2387600"/>
          </a:xfrm>
        </p:spPr>
        <p:txBody>
          <a:bodyPr/>
          <a:lstStyle/>
          <a:p>
            <a:r>
              <a:rPr lang="en-US" dirty="0"/>
              <a:t>Undertaking Business Impact Analysis</a:t>
            </a:r>
          </a:p>
        </p:txBody>
      </p:sp>
    </p:spTree>
    <p:extLst>
      <p:ext uri="{BB962C8B-B14F-4D97-AF65-F5344CB8AC3E}">
        <p14:creationId xmlns:p14="http://schemas.microsoft.com/office/powerpoint/2010/main" val="2885182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A079E-D8CA-4DEB-84C0-AA1687F1D772}"/>
              </a:ext>
            </a:extLst>
          </p:cNvPr>
          <p:cNvSpPr>
            <a:spLocks noGrp="1"/>
          </p:cNvSpPr>
          <p:nvPr>
            <p:ph type="title"/>
          </p:nvPr>
        </p:nvSpPr>
        <p:spPr/>
        <p:txBody>
          <a:bodyPr/>
          <a:lstStyle/>
          <a:p>
            <a:r>
              <a:rPr lang="en-US" dirty="0"/>
              <a:t>Business Impact Analysis</a:t>
            </a:r>
          </a:p>
        </p:txBody>
      </p:sp>
      <p:sp>
        <p:nvSpPr>
          <p:cNvPr id="3" name="Content Placeholder 2">
            <a:extLst>
              <a:ext uri="{FF2B5EF4-FFF2-40B4-BE49-F238E27FC236}">
                <a16:creationId xmlns:a16="http://schemas.microsoft.com/office/drawing/2014/main" id="{6038987A-495C-42FA-B04F-07B5536AA7C7}"/>
              </a:ext>
            </a:extLst>
          </p:cNvPr>
          <p:cNvSpPr>
            <a:spLocks noGrp="1"/>
          </p:cNvSpPr>
          <p:nvPr>
            <p:ph idx="1"/>
          </p:nvPr>
        </p:nvSpPr>
        <p:spPr/>
        <p:txBody>
          <a:bodyPr>
            <a:normAutofit/>
          </a:bodyPr>
          <a:lstStyle/>
          <a:p>
            <a:r>
              <a:rPr lang="en-US" sz="2400" dirty="0"/>
              <a:t>BIA is the process of evaluating all of the critical systems in an organization to define impact recovery plans.</a:t>
            </a:r>
          </a:p>
          <a:p>
            <a:r>
              <a:rPr lang="en-US" sz="2400" dirty="0"/>
              <a:t>BIA isn’t concerned with external threats or vulnerabilities; the analysis focuses on the impact a loss would have on the organization.</a:t>
            </a:r>
          </a:p>
        </p:txBody>
      </p:sp>
    </p:spTree>
    <p:extLst>
      <p:ext uri="{BB962C8B-B14F-4D97-AF65-F5344CB8AC3E}">
        <p14:creationId xmlns:p14="http://schemas.microsoft.com/office/powerpoint/2010/main" val="3593118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2187A-A67E-4466-8537-B49E781BC9D4}"/>
              </a:ext>
            </a:extLst>
          </p:cNvPr>
          <p:cNvSpPr>
            <a:spLocks noGrp="1"/>
          </p:cNvSpPr>
          <p:nvPr>
            <p:ph type="title"/>
          </p:nvPr>
        </p:nvSpPr>
        <p:spPr/>
        <p:txBody>
          <a:bodyPr/>
          <a:lstStyle/>
          <a:p>
            <a:r>
              <a:rPr lang="en-US" dirty="0"/>
              <a:t>Business Impact Analysis</a:t>
            </a:r>
          </a:p>
        </p:txBody>
      </p:sp>
      <p:sp>
        <p:nvSpPr>
          <p:cNvPr id="3" name="Content Placeholder 2">
            <a:extLst>
              <a:ext uri="{FF2B5EF4-FFF2-40B4-BE49-F238E27FC236}">
                <a16:creationId xmlns:a16="http://schemas.microsoft.com/office/drawing/2014/main" id="{1856B2A3-4A7E-4FB3-BC06-E6E8D2FD3351}"/>
              </a:ext>
            </a:extLst>
          </p:cNvPr>
          <p:cNvSpPr>
            <a:spLocks noGrp="1"/>
          </p:cNvSpPr>
          <p:nvPr>
            <p:ph idx="1"/>
          </p:nvPr>
        </p:nvSpPr>
        <p:spPr/>
        <p:txBody>
          <a:bodyPr>
            <a:noAutofit/>
          </a:bodyPr>
          <a:lstStyle/>
          <a:p>
            <a:r>
              <a:rPr lang="en-US" dirty="0"/>
              <a:t>Key components of a BIA</a:t>
            </a:r>
          </a:p>
          <a:p>
            <a:pPr lvl="1"/>
            <a:r>
              <a:rPr lang="en-US" sz="1800" dirty="0"/>
              <a:t>Identifying Critical Functions: To identify critical functions, a company must ask itself, “What functions are needed to continue operations until full service is restored?”</a:t>
            </a:r>
          </a:p>
          <a:p>
            <a:pPr lvl="1"/>
            <a:r>
              <a:rPr lang="en-US" sz="1800" dirty="0"/>
              <a:t>Prioritizing Critical Business Functions: When business is continued after an event, operations must be prioritized as essential or nonessential functions. You should be clear about which applications or systems have priority based on the resources available. </a:t>
            </a:r>
          </a:p>
          <a:p>
            <a:pPr lvl="1"/>
            <a:r>
              <a:rPr lang="en-US" sz="1800" dirty="0"/>
              <a:t>Calculating a Timeframe for Critical Systems Loss: How long can the organization survive without a critical function? Which functions must be reestablished and in what timeframe? This component dictates the contingencies that must be established to minimize losses due to exceeding the allowable period.</a:t>
            </a:r>
          </a:p>
          <a:p>
            <a:pPr lvl="1"/>
            <a:endParaRPr lang="en-US" sz="1800" dirty="0"/>
          </a:p>
        </p:txBody>
      </p:sp>
    </p:spTree>
    <p:extLst>
      <p:ext uri="{BB962C8B-B14F-4D97-AF65-F5344CB8AC3E}">
        <p14:creationId xmlns:p14="http://schemas.microsoft.com/office/powerpoint/2010/main" val="4124832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2187A-A67E-4466-8537-B49E781BC9D4}"/>
              </a:ext>
            </a:extLst>
          </p:cNvPr>
          <p:cNvSpPr>
            <a:spLocks noGrp="1"/>
          </p:cNvSpPr>
          <p:nvPr>
            <p:ph type="title"/>
          </p:nvPr>
        </p:nvSpPr>
        <p:spPr/>
        <p:txBody>
          <a:bodyPr/>
          <a:lstStyle/>
          <a:p>
            <a:r>
              <a:rPr lang="en-US" dirty="0"/>
              <a:t>Business Impact Analysis</a:t>
            </a:r>
          </a:p>
        </p:txBody>
      </p:sp>
      <p:sp>
        <p:nvSpPr>
          <p:cNvPr id="3" name="Content Placeholder 2">
            <a:extLst>
              <a:ext uri="{FF2B5EF4-FFF2-40B4-BE49-F238E27FC236}">
                <a16:creationId xmlns:a16="http://schemas.microsoft.com/office/drawing/2014/main" id="{1856B2A3-4A7E-4FB3-BC06-E6E8D2FD3351}"/>
              </a:ext>
            </a:extLst>
          </p:cNvPr>
          <p:cNvSpPr>
            <a:spLocks noGrp="1"/>
          </p:cNvSpPr>
          <p:nvPr>
            <p:ph idx="1"/>
          </p:nvPr>
        </p:nvSpPr>
        <p:spPr/>
        <p:txBody>
          <a:bodyPr>
            <a:noAutofit/>
          </a:bodyPr>
          <a:lstStyle/>
          <a:p>
            <a:r>
              <a:rPr lang="en-US" dirty="0"/>
              <a:t>Key components of a BIA.</a:t>
            </a:r>
          </a:p>
          <a:p>
            <a:pPr lvl="1"/>
            <a:r>
              <a:rPr lang="en-US" sz="1800" dirty="0"/>
              <a:t>Estimating the Tangible and Intangible Impact on the Organization</a:t>
            </a:r>
          </a:p>
          <a:p>
            <a:pPr lvl="2"/>
            <a:r>
              <a:rPr lang="en-US" sz="1800" dirty="0"/>
              <a:t>Your organization will suffer losses in an outage</a:t>
            </a:r>
          </a:p>
          <a:p>
            <a:pPr lvl="2"/>
            <a:r>
              <a:rPr lang="en-US" sz="1800" dirty="0"/>
              <a:t>These losses will be tangible in nature, such as lost production and lost sales</a:t>
            </a:r>
          </a:p>
          <a:p>
            <a:r>
              <a:rPr lang="en-US" dirty="0"/>
              <a:t>A thorough BIA will accomplish several organizational goals:</a:t>
            </a:r>
          </a:p>
          <a:p>
            <a:pPr lvl="1"/>
            <a:r>
              <a:rPr lang="en-US" sz="1800" dirty="0"/>
              <a:t>The true impact and damage that can cause will be visible</a:t>
            </a:r>
          </a:p>
          <a:p>
            <a:pPr lvl="1"/>
            <a:r>
              <a:rPr lang="en-US" sz="1800" dirty="0"/>
              <a:t>Understanding the true loss potential may help you in your fight for a budget</a:t>
            </a:r>
          </a:p>
          <a:p>
            <a:pPr lvl="1"/>
            <a:r>
              <a:rPr lang="en-US" sz="1800" dirty="0"/>
              <a:t>Most important, the process will document which business processes are being used, the impact they have on the organization, and how to restore them quickly.</a:t>
            </a:r>
          </a:p>
          <a:p>
            <a:pPr lvl="1"/>
            <a:endParaRPr lang="en-US" sz="1800" dirty="0"/>
          </a:p>
        </p:txBody>
      </p:sp>
    </p:spTree>
    <p:extLst>
      <p:ext uri="{BB962C8B-B14F-4D97-AF65-F5344CB8AC3E}">
        <p14:creationId xmlns:p14="http://schemas.microsoft.com/office/powerpoint/2010/main" val="3514763374"/>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56</TotalTime>
  <Words>279</Words>
  <Application>Microsoft Office PowerPoint</Application>
  <PresentationFormat>Widescreen</PresentationFormat>
  <Paragraphs>18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Calibri Light</vt:lpstr>
      <vt:lpstr>Rockwell</vt:lpstr>
      <vt:lpstr>Wingdings</vt:lpstr>
      <vt:lpstr>Atlas</vt:lpstr>
      <vt:lpstr>Undertaking Business Impact Analysis</vt:lpstr>
      <vt:lpstr>Business Impact Analysis</vt:lpstr>
      <vt:lpstr>Business Impact Analysis</vt:lpstr>
      <vt:lpstr>Business Impact Analysis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Jarhead</dc:creator>
  <cp:lastModifiedBy>Jarhead</cp:lastModifiedBy>
  <cp:revision>7</cp:revision>
  <dcterms:created xsi:type="dcterms:W3CDTF">2017-06-11T15:53:15Z</dcterms:created>
  <dcterms:modified xsi:type="dcterms:W3CDTF">2017-08-10T15:32:23Z</dcterms:modified>
</cp:coreProperties>
</file>