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7"/>
  </p:notesMasterIdLst>
  <p:sldIdLst>
    <p:sldId id="256" r:id="rId2"/>
    <p:sldId id="257" r:id="rId3"/>
    <p:sldId id="258" r:id="rId4"/>
    <p:sldId id="259" r:id="rId5"/>
    <p:sldId id="260" r:id="rId6"/>
    <p:sldId id="261" r:id="rId7"/>
    <p:sldId id="262" r:id="rId8"/>
    <p:sldId id="263" r:id="rId9"/>
    <p:sldId id="265" r:id="rId10"/>
    <p:sldId id="266" r:id="rId11"/>
    <p:sldId id="267" r:id="rId12"/>
    <p:sldId id="269" r:id="rId13"/>
    <p:sldId id="270" r:id="rId14"/>
    <p:sldId id="271"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6D9CDA-1935-4BE6-A3F1-725365599BD5}" type="datetimeFigureOut">
              <a:rPr lang="en-US" smtClean="0"/>
              <a:t>5/1/2017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B0B0DD-9EC6-4808-BC60-52CDA62CD1BE}" type="slidenum">
              <a:rPr lang="en-US" smtClean="0"/>
              <a:t>‹#›</a:t>
            </a:fld>
            <a:endParaRPr lang="en-US"/>
          </a:p>
        </p:txBody>
      </p:sp>
    </p:spTree>
    <p:extLst>
      <p:ext uri="{BB962C8B-B14F-4D97-AF65-F5344CB8AC3E}">
        <p14:creationId xmlns:p14="http://schemas.microsoft.com/office/powerpoint/2010/main" val="1520956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B0B0DD-9EC6-4808-BC60-52CDA62CD1BE}" type="slidenum">
              <a:rPr lang="en-US" smtClean="0"/>
              <a:t>2</a:t>
            </a:fld>
            <a:endParaRPr lang="en-US"/>
          </a:p>
        </p:txBody>
      </p:sp>
    </p:spTree>
    <p:extLst>
      <p:ext uri="{BB962C8B-B14F-4D97-AF65-F5344CB8AC3E}">
        <p14:creationId xmlns:p14="http://schemas.microsoft.com/office/powerpoint/2010/main" val="1333564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B0B0DD-9EC6-4808-BC60-52CDA62CD1BE}" type="slidenum">
              <a:rPr lang="en-US" smtClean="0"/>
              <a:t>11</a:t>
            </a:fld>
            <a:endParaRPr lang="en-US"/>
          </a:p>
        </p:txBody>
      </p:sp>
    </p:spTree>
    <p:extLst>
      <p:ext uri="{BB962C8B-B14F-4D97-AF65-F5344CB8AC3E}">
        <p14:creationId xmlns:p14="http://schemas.microsoft.com/office/powerpoint/2010/main" val="822926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6DDBB49-8CBB-4746-8FE0-B14DD624CCC4}"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3650214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DDBB49-8CBB-4746-8FE0-B14DD624CCC4}" type="datetimeFigureOut">
              <a:rPr lang="en-US" smtClean="0"/>
              <a:t>5/1/2017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3967848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DDBB49-8CBB-4746-8FE0-B14DD624CCC4}"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40710002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DDBB49-8CBB-4746-8FE0-B14DD624CCC4}"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47408-6033-4411-A010-CB20FED0245A}" type="slidenum">
              <a:rPr lang="en-US" smtClean="0"/>
              <a:t>‹#›</a:t>
            </a:fld>
            <a:endParaRPr lang="en-US"/>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59415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DDBB49-8CBB-4746-8FE0-B14DD624CCC4}"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31373054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6DDBB49-8CBB-4746-8FE0-B14DD624CCC4}" type="datetimeFigureOut">
              <a:rPr lang="en-US" smtClean="0"/>
              <a:t>5/1/2017</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2787914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6DDBB49-8CBB-4746-8FE0-B14DD624CCC4}" type="datetimeFigureOut">
              <a:rPr lang="en-US" smtClean="0"/>
              <a:t>5/1/2017</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22889172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DDBB49-8CBB-4746-8FE0-B14DD624CCC4}"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39113896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DDBB49-8CBB-4746-8FE0-B14DD624CCC4}"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2173361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DDBB49-8CBB-4746-8FE0-B14DD624CCC4}"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4216480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DDBB49-8CBB-4746-8FE0-B14DD624CCC4}"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753861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6DDBB49-8CBB-4746-8FE0-B14DD624CCC4}" type="datetimeFigureOut">
              <a:rPr lang="en-US" smtClean="0"/>
              <a:t>5/1/2017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2383173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6DDBB49-8CBB-4746-8FE0-B14DD624CCC4}" type="datetimeFigureOut">
              <a:rPr lang="en-US" smtClean="0"/>
              <a:t>5/1/2017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1494249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66DDBB49-8CBB-4746-8FE0-B14DD624CCC4}" type="datetimeFigureOut">
              <a:rPr lang="en-US" smtClean="0"/>
              <a:t>5/1/2017</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1626383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6DDBB49-8CBB-4746-8FE0-B14DD624CCC4}" type="datetimeFigureOut">
              <a:rPr lang="en-US" smtClean="0"/>
              <a:t>5/1/2017</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2064113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66DDBB49-8CBB-4746-8FE0-B14DD624CCC4}" type="datetimeFigureOut">
              <a:rPr lang="en-US" smtClean="0"/>
              <a:t>5/1/2017</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811501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DDBB49-8CBB-4746-8FE0-B14DD624CCC4}" type="datetimeFigureOut">
              <a:rPr lang="en-US" smtClean="0"/>
              <a:t>5/1/2017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47408-6033-4411-A010-CB20FED0245A}" type="slidenum">
              <a:rPr lang="en-US" smtClean="0"/>
              <a:t>‹#›</a:t>
            </a:fld>
            <a:endParaRPr lang="en-US"/>
          </a:p>
        </p:txBody>
      </p:sp>
    </p:spTree>
    <p:extLst>
      <p:ext uri="{BB962C8B-B14F-4D97-AF65-F5344CB8AC3E}">
        <p14:creationId xmlns:p14="http://schemas.microsoft.com/office/powerpoint/2010/main" val="4153875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6DDBB49-8CBB-4746-8FE0-B14DD624CCC4}" type="datetimeFigureOut">
              <a:rPr lang="en-US" smtClean="0"/>
              <a:t>5/1/2017</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4547408-6033-4411-A010-CB20FED0245A}" type="slidenum">
              <a:rPr lang="en-US" smtClean="0"/>
              <a:t>‹#›</a:t>
            </a:fld>
            <a:endParaRPr lang="en-US"/>
          </a:p>
        </p:txBody>
      </p:sp>
    </p:spTree>
    <p:extLst>
      <p:ext uri="{BB962C8B-B14F-4D97-AF65-F5344CB8AC3E}">
        <p14:creationId xmlns:p14="http://schemas.microsoft.com/office/powerpoint/2010/main" val="2630667285"/>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www.pandorabots.com/" TargetMode="External"/><Relationship Id="rId2" Type="http://schemas.openxmlformats.org/officeDocument/2006/relationships/hyperlink" Target="http://nanorep.com/"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yoassist.com/" TargetMode="External"/><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37834" y="3954874"/>
            <a:ext cx="3708066" cy="369332"/>
          </a:xfrm>
          <a:prstGeom prst="rect">
            <a:avLst/>
          </a:prstGeom>
          <a:noFill/>
        </p:spPr>
        <p:txBody>
          <a:bodyPr wrap="none" rtlCol="0">
            <a:spAutoFit/>
          </a:bodyPr>
          <a:lstStyle/>
          <a:p>
            <a:r>
              <a:rPr lang="en-US" dirty="0" smtClean="0">
                <a:latin typeface="Book Antiqua" panose="02040602050305030304" pitchFamily="18" charset="0"/>
              </a:rPr>
              <a:t>Intelligent Customer Support Bot_</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72829" y="1741396"/>
            <a:ext cx="6182500" cy="13828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469502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5710" y="373612"/>
            <a:ext cx="9184575" cy="923330"/>
          </a:xfrm>
          <a:prstGeom prst="rect">
            <a:avLst/>
          </a:prstGeom>
        </p:spPr>
        <p:txBody>
          <a:bodyPr wrap="square">
            <a:spAutoFit/>
          </a:bodyPr>
          <a:lstStyle/>
          <a:p>
            <a:r>
              <a:rPr lang="en-US" dirty="0" smtClean="0"/>
              <a:t>A potential savings of $23 billion can be achieved in the U.S. as </a:t>
            </a:r>
            <a:r>
              <a:rPr lang="en-US" dirty="0" err="1" smtClean="0"/>
              <a:t>Chatbots</a:t>
            </a:r>
            <a:r>
              <a:rPr lang="en-US" dirty="0" smtClean="0"/>
              <a:t> have the potential to automate 29% more of the tasks done by customer support staff today. </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2652" y="1594386"/>
            <a:ext cx="8281061" cy="4986209"/>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1957650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23556" y="341223"/>
            <a:ext cx="7991290" cy="584775"/>
          </a:xfrm>
          <a:prstGeom prst="rect">
            <a:avLst/>
          </a:prstGeom>
          <a:noFill/>
        </p:spPr>
        <p:txBody>
          <a:bodyPr wrap="none" rtlCol="0">
            <a:spAutoFit/>
          </a:bodyPr>
          <a:lstStyle/>
          <a:p>
            <a:r>
              <a:rPr lang="en-US" sz="3200" b="1" dirty="0" smtClean="0">
                <a:latin typeface="Book Antiqua" panose="02040602050305030304" pitchFamily="18" charset="0"/>
              </a:rPr>
              <a:t>The Industries </a:t>
            </a:r>
            <a:r>
              <a:rPr lang="en-US" sz="3200" b="1" dirty="0" err="1" smtClean="0">
                <a:latin typeface="Book Antiqua" panose="02040602050305030304" pitchFamily="18" charset="0"/>
              </a:rPr>
              <a:t>YoAssist</a:t>
            </a:r>
            <a:r>
              <a:rPr lang="en-US" sz="3200" b="1" dirty="0" smtClean="0">
                <a:latin typeface="Book Antiqua" panose="02040602050305030304" pitchFamily="18" charset="0"/>
              </a:rPr>
              <a:t> is Beneficial For?</a:t>
            </a:r>
          </a:p>
        </p:txBody>
      </p:sp>
      <p:sp>
        <p:nvSpPr>
          <p:cNvPr id="3" name="TextBox 2"/>
          <p:cNvSpPr txBox="1"/>
          <p:nvPr/>
        </p:nvSpPr>
        <p:spPr>
          <a:xfrm>
            <a:off x="378493" y="1233560"/>
            <a:ext cx="11476219" cy="369332"/>
          </a:xfrm>
          <a:prstGeom prst="rect">
            <a:avLst/>
          </a:prstGeom>
          <a:noFill/>
        </p:spPr>
        <p:txBody>
          <a:bodyPr wrap="none" rtlCol="0">
            <a:spAutoFit/>
          </a:bodyPr>
          <a:lstStyle/>
          <a:p>
            <a:r>
              <a:rPr lang="en-US" dirty="0" smtClean="0"/>
              <a:t>It’s benefits are not limited to a specific industry or field, but </a:t>
            </a:r>
            <a:r>
              <a:rPr lang="en-US" dirty="0" err="1" smtClean="0"/>
              <a:t>YoAssist</a:t>
            </a:r>
            <a:r>
              <a:rPr lang="en-US" dirty="0" smtClean="0"/>
              <a:t> brings great benefits for sectors including:</a:t>
            </a:r>
            <a:endParaRPr lang="en-US" dirty="0"/>
          </a:p>
        </p:txBody>
      </p:sp>
      <p:sp>
        <p:nvSpPr>
          <p:cNvPr id="4" name="TextBox 3"/>
          <p:cNvSpPr txBox="1"/>
          <p:nvPr/>
        </p:nvSpPr>
        <p:spPr>
          <a:xfrm>
            <a:off x="1145969" y="2422566"/>
            <a:ext cx="4144488" cy="3364704"/>
          </a:xfrm>
          <a:prstGeom prst="rect">
            <a:avLst/>
          </a:prstGeom>
          <a:noFill/>
        </p:spPr>
        <p:txBody>
          <a:bodyPr wrap="square" rtlCol="0">
            <a:spAutoFit/>
          </a:bodyPr>
          <a:lstStyle/>
          <a:p>
            <a:pPr marL="342900" indent="-342900">
              <a:lnSpc>
                <a:spcPct val="150000"/>
              </a:lnSpc>
              <a:buFont typeface="+mj-lt"/>
              <a:buAutoNum type="arabicPeriod"/>
            </a:pPr>
            <a:r>
              <a:rPr lang="en-US" dirty="0" smtClean="0"/>
              <a:t>E-commerce</a:t>
            </a:r>
          </a:p>
          <a:p>
            <a:pPr marL="342900" indent="-342900">
              <a:lnSpc>
                <a:spcPct val="150000"/>
              </a:lnSpc>
              <a:buFont typeface="+mj-lt"/>
              <a:buAutoNum type="arabicPeriod"/>
            </a:pPr>
            <a:r>
              <a:rPr lang="en-US" dirty="0" smtClean="0"/>
              <a:t>Product Development</a:t>
            </a:r>
          </a:p>
          <a:p>
            <a:pPr marL="342900" indent="-342900">
              <a:lnSpc>
                <a:spcPct val="150000"/>
              </a:lnSpc>
              <a:buFont typeface="+mj-lt"/>
              <a:buAutoNum type="arabicPeriod"/>
            </a:pPr>
            <a:r>
              <a:rPr lang="en-US" dirty="0" smtClean="0"/>
              <a:t>Publication</a:t>
            </a:r>
          </a:p>
          <a:p>
            <a:pPr marL="342900" indent="-342900">
              <a:lnSpc>
                <a:spcPct val="150000"/>
              </a:lnSpc>
              <a:buFont typeface="+mj-lt"/>
              <a:buAutoNum type="arabicPeriod"/>
            </a:pPr>
            <a:r>
              <a:rPr lang="en-US" dirty="0" smtClean="0"/>
              <a:t>Software Design &amp; Development</a:t>
            </a:r>
          </a:p>
          <a:p>
            <a:pPr marL="342900" indent="-342900">
              <a:lnSpc>
                <a:spcPct val="150000"/>
              </a:lnSpc>
              <a:buFont typeface="+mj-lt"/>
              <a:buAutoNum type="arabicPeriod"/>
            </a:pPr>
            <a:r>
              <a:rPr lang="en-US" dirty="0" smtClean="0"/>
              <a:t>Healthcare Industry</a:t>
            </a:r>
          </a:p>
          <a:p>
            <a:pPr marL="342900" indent="-342900">
              <a:lnSpc>
                <a:spcPct val="150000"/>
              </a:lnSpc>
              <a:buFont typeface="+mj-lt"/>
              <a:buAutoNum type="arabicPeriod"/>
            </a:pPr>
            <a:r>
              <a:rPr lang="en-US" dirty="0" smtClean="0"/>
              <a:t>Educational Platforms</a:t>
            </a:r>
          </a:p>
          <a:p>
            <a:pPr marL="342900" indent="-342900">
              <a:lnSpc>
                <a:spcPct val="150000"/>
              </a:lnSpc>
              <a:buFont typeface="+mj-lt"/>
              <a:buAutoNum type="arabicPeriod"/>
            </a:pPr>
            <a:r>
              <a:rPr lang="en-US" dirty="0" smtClean="0"/>
              <a:t>Skilled professionals</a:t>
            </a:r>
          </a:p>
          <a:p>
            <a:pPr marL="342900" indent="-342900">
              <a:lnSpc>
                <a:spcPct val="150000"/>
              </a:lnSpc>
              <a:buFont typeface="+mj-lt"/>
              <a:buAutoNum type="arabicPeriod"/>
            </a:pPr>
            <a:endParaRPr lang="en-US" dirty="0"/>
          </a:p>
        </p:txBody>
      </p:sp>
      <p:sp>
        <p:nvSpPr>
          <p:cNvPr id="5" name="TextBox 4"/>
          <p:cNvSpPr txBox="1"/>
          <p:nvPr/>
        </p:nvSpPr>
        <p:spPr>
          <a:xfrm>
            <a:off x="6935189" y="2422566"/>
            <a:ext cx="3302507" cy="3364704"/>
          </a:xfrm>
          <a:prstGeom prst="rect">
            <a:avLst/>
          </a:prstGeom>
          <a:noFill/>
        </p:spPr>
        <p:txBody>
          <a:bodyPr wrap="none" rtlCol="0">
            <a:spAutoFit/>
          </a:bodyPr>
          <a:lstStyle/>
          <a:p>
            <a:pPr>
              <a:lnSpc>
                <a:spcPct val="150000"/>
              </a:lnSpc>
            </a:pPr>
            <a:r>
              <a:rPr lang="en-US" dirty="0" smtClean="0"/>
              <a:t>8. Training Institutes</a:t>
            </a:r>
          </a:p>
          <a:p>
            <a:pPr>
              <a:lnSpc>
                <a:spcPct val="150000"/>
              </a:lnSpc>
            </a:pPr>
            <a:r>
              <a:rPr lang="en-US" dirty="0" smtClean="0"/>
              <a:t>9. Communication</a:t>
            </a:r>
          </a:p>
          <a:p>
            <a:pPr>
              <a:lnSpc>
                <a:spcPct val="150000"/>
              </a:lnSpc>
            </a:pPr>
            <a:r>
              <a:rPr lang="en-US" dirty="0" smtClean="0"/>
              <a:t>10. Beauty &amp; Skincare</a:t>
            </a:r>
          </a:p>
          <a:p>
            <a:pPr>
              <a:lnSpc>
                <a:spcPct val="150000"/>
              </a:lnSpc>
            </a:pPr>
            <a:r>
              <a:rPr lang="en-US" dirty="0" smtClean="0"/>
              <a:t>11. Automobile</a:t>
            </a:r>
          </a:p>
          <a:p>
            <a:pPr>
              <a:lnSpc>
                <a:spcPct val="150000"/>
              </a:lnSpc>
            </a:pPr>
            <a:r>
              <a:rPr lang="en-US" dirty="0" smtClean="0"/>
              <a:t>12. Movers &amp; Packers</a:t>
            </a:r>
          </a:p>
          <a:p>
            <a:pPr>
              <a:lnSpc>
                <a:spcPct val="150000"/>
              </a:lnSpc>
            </a:pPr>
            <a:r>
              <a:rPr lang="en-US" dirty="0" smtClean="0"/>
              <a:t>13. Travel Industry</a:t>
            </a:r>
          </a:p>
          <a:p>
            <a:pPr>
              <a:lnSpc>
                <a:spcPct val="150000"/>
              </a:lnSpc>
            </a:pPr>
            <a:r>
              <a:rPr lang="en-US" dirty="0" smtClean="0"/>
              <a:t>14. Comfort Solution Providers</a:t>
            </a:r>
          </a:p>
          <a:p>
            <a:pPr>
              <a:lnSpc>
                <a:spcPct val="150000"/>
              </a:lnSpc>
            </a:pPr>
            <a:endParaRPr lang="en-US" dirty="0"/>
          </a:p>
        </p:txBody>
      </p:sp>
      <p:sp>
        <p:nvSpPr>
          <p:cNvPr id="6" name="TextBox 5"/>
          <p:cNvSpPr txBox="1"/>
          <p:nvPr/>
        </p:nvSpPr>
        <p:spPr>
          <a:xfrm>
            <a:off x="7730836" y="6094832"/>
            <a:ext cx="2225289" cy="369332"/>
          </a:xfrm>
          <a:prstGeom prst="rect">
            <a:avLst/>
          </a:prstGeom>
          <a:noFill/>
        </p:spPr>
        <p:txBody>
          <a:bodyPr wrap="none" rtlCol="0">
            <a:spAutoFit/>
          </a:bodyPr>
          <a:lstStyle/>
          <a:p>
            <a:r>
              <a:rPr lang="en-US" dirty="0" smtClean="0"/>
              <a:t>The list never ends…</a:t>
            </a:r>
            <a:endParaRPr lang="en-US" dirty="0"/>
          </a:p>
        </p:txBody>
      </p:sp>
    </p:spTree>
    <p:extLst>
      <p:ext uri="{BB962C8B-B14F-4D97-AF65-F5344CB8AC3E}">
        <p14:creationId xmlns:p14="http://schemas.microsoft.com/office/powerpoint/2010/main" val="2395340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3246" y="1124197"/>
            <a:ext cx="10687541" cy="584775"/>
          </a:xfrm>
          <a:prstGeom prst="rect">
            <a:avLst/>
          </a:prstGeom>
          <a:noFill/>
        </p:spPr>
        <p:txBody>
          <a:bodyPr wrap="none" rtlCol="0">
            <a:spAutoFit/>
          </a:bodyPr>
          <a:lstStyle/>
          <a:p>
            <a:r>
              <a:rPr lang="en-US" sz="3200" b="1" dirty="0" smtClean="0">
                <a:latin typeface="Book Antiqua" panose="02040602050305030304" pitchFamily="18" charset="0"/>
              </a:rPr>
              <a:t>Details Required For New Customers’ Account Creation</a:t>
            </a:r>
            <a:endParaRPr lang="en-US" sz="3200" b="1" dirty="0">
              <a:latin typeface="Book Antiqua" panose="02040602050305030304" pitchFamily="18" charset="0"/>
            </a:endParaRPr>
          </a:p>
        </p:txBody>
      </p:sp>
      <p:sp>
        <p:nvSpPr>
          <p:cNvPr id="3" name="TextBox 2"/>
          <p:cNvSpPr txBox="1"/>
          <p:nvPr/>
        </p:nvSpPr>
        <p:spPr>
          <a:xfrm>
            <a:off x="4045526" y="2435431"/>
            <a:ext cx="3325091" cy="2169825"/>
          </a:xfrm>
          <a:prstGeom prst="rect">
            <a:avLst/>
          </a:prstGeom>
          <a:noFill/>
        </p:spPr>
        <p:txBody>
          <a:bodyPr wrap="square" rtlCol="0">
            <a:spAutoFit/>
          </a:bodyPr>
          <a:lstStyle/>
          <a:p>
            <a:pPr marL="342900" indent="-342900">
              <a:lnSpc>
                <a:spcPct val="150000"/>
              </a:lnSpc>
              <a:buFont typeface="+mj-lt"/>
              <a:buAutoNum type="arabicPeriod"/>
            </a:pPr>
            <a:r>
              <a:rPr lang="en-US" dirty="0" smtClean="0"/>
              <a:t>Customer Name</a:t>
            </a:r>
          </a:p>
          <a:p>
            <a:pPr marL="342900" indent="-342900">
              <a:lnSpc>
                <a:spcPct val="150000"/>
              </a:lnSpc>
              <a:buFont typeface="+mj-lt"/>
              <a:buAutoNum type="arabicPeriod"/>
            </a:pPr>
            <a:r>
              <a:rPr lang="en-US" dirty="0" smtClean="0"/>
              <a:t>Professional Email</a:t>
            </a:r>
          </a:p>
          <a:p>
            <a:pPr marL="342900" indent="-342900">
              <a:lnSpc>
                <a:spcPct val="150000"/>
              </a:lnSpc>
              <a:buFont typeface="+mj-lt"/>
              <a:buAutoNum type="arabicPeriod"/>
            </a:pPr>
            <a:r>
              <a:rPr lang="en-US" dirty="0" smtClean="0"/>
              <a:t>Website URL</a:t>
            </a:r>
          </a:p>
          <a:p>
            <a:pPr marL="342900" indent="-342900">
              <a:lnSpc>
                <a:spcPct val="150000"/>
              </a:lnSpc>
              <a:buFont typeface="+mj-lt"/>
              <a:buAutoNum type="arabicPeriod"/>
            </a:pPr>
            <a:r>
              <a:rPr lang="en-US" dirty="0" smtClean="0"/>
              <a:t>Password</a:t>
            </a:r>
          </a:p>
          <a:p>
            <a:pPr marL="342900" indent="-342900">
              <a:lnSpc>
                <a:spcPct val="150000"/>
              </a:lnSpc>
              <a:buFont typeface="+mj-lt"/>
              <a:buAutoNum type="arabicPeriod"/>
            </a:pPr>
            <a:r>
              <a:rPr lang="en-US" dirty="0" smtClean="0"/>
              <a:t>Contact Number</a:t>
            </a:r>
          </a:p>
        </p:txBody>
      </p:sp>
    </p:spTree>
    <p:extLst>
      <p:ext uri="{BB962C8B-B14F-4D97-AF65-F5344CB8AC3E}">
        <p14:creationId xmlns:p14="http://schemas.microsoft.com/office/powerpoint/2010/main" val="24405682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50727" y="688771"/>
            <a:ext cx="6152646" cy="584775"/>
          </a:xfrm>
          <a:prstGeom prst="rect">
            <a:avLst/>
          </a:prstGeom>
          <a:noFill/>
        </p:spPr>
        <p:txBody>
          <a:bodyPr wrap="none" rtlCol="0">
            <a:spAutoFit/>
          </a:bodyPr>
          <a:lstStyle/>
          <a:p>
            <a:r>
              <a:rPr lang="en-US" sz="3200" b="1" dirty="0" smtClean="0">
                <a:latin typeface="Book Antiqua" panose="02040602050305030304" pitchFamily="18" charset="0"/>
              </a:rPr>
              <a:t>Steps For Usage &amp; Maintenance</a:t>
            </a:r>
          </a:p>
        </p:txBody>
      </p:sp>
      <p:sp>
        <p:nvSpPr>
          <p:cNvPr id="3" name="TextBox 2"/>
          <p:cNvSpPr txBox="1"/>
          <p:nvPr/>
        </p:nvSpPr>
        <p:spPr>
          <a:xfrm>
            <a:off x="685324" y="2505694"/>
            <a:ext cx="10463121" cy="2169825"/>
          </a:xfrm>
          <a:prstGeom prst="rect">
            <a:avLst/>
          </a:prstGeom>
          <a:noFill/>
        </p:spPr>
        <p:txBody>
          <a:bodyPr wrap="none" rtlCol="0">
            <a:spAutoFit/>
          </a:bodyPr>
          <a:lstStyle/>
          <a:p>
            <a:pPr marL="342900" indent="-342900">
              <a:lnSpc>
                <a:spcPct val="150000"/>
              </a:lnSpc>
              <a:buFont typeface="+mj-lt"/>
              <a:buAutoNum type="arabicPeriod"/>
            </a:pPr>
            <a:r>
              <a:rPr lang="en-US" dirty="0" smtClean="0"/>
              <a:t>After payment process, customer gets redirected to the ‘Script Page’. </a:t>
            </a:r>
            <a:endParaRPr lang="en-US" dirty="0"/>
          </a:p>
          <a:p>
            <a:pPr marL="342900" indent="-342900">
              <a:lnSpc>
                <a:spcPct val="150000"/>
              </a:lnSpc>
              <a:buFont typeface="+mj-lt"/>
              <a:buAutoNum type="arabicPeriod"/>
            </a:pPr>
            <a:r>
              <a:rPr lang="en-US" dirty="0" smtClean="0"/>
              <a:t>Script must be pasted on the client’s website.</a:t>
            </a:r>
          </a:p>
          <a:p>
            <a:pPr marL="342900" indent="-342900">
              <a:lnSpc>
                <a:spcPct val="150000"/>
              </a:lnSpc>
              <a:buFont typeface="+mj-lt"/>
              <a:buAutoNum type="arabicPeriod"/>
            </a:pPr>
            <a:r>
              <a:rPr lang="en-US" dirty="0" smtClean="0"/>
              <a:t>Mention page where </a:t>
            </a:r>
            <a:r>
              <a:rPr lang="en-US" dirty="0" err="1"/>
              <a:t>YoAssist</a:t>
            </a:r>
            <a:r>
              <a:rPr lang="en-US" dirty="0"/>
              <a:t> </a:t>
            </a:r>
            <a:r>
              <a:rPr lang="en-US" dirty="0" smtClean="0"/>
              <a:t>is to be displayed</a:t>
            </a:r>
          </a:p>
          <a:p>
            <a:pPr marL="342900" indent="-342900">
              <a:lnSpc>
                <a:spcPct val="150000"/>
              </a:lnSpc>
              <a:buFont typeface="+mj-lt"/>
              <a:buAutoNum type="arabicPeriod"/>
            </a:pPr>
            <a:r>
              <a:rPr lang="en-US" dirty="0" smtClean="0"/>
              <a:t>If script is pasted on Footer then the </a:t>
            </a:r>
            <a:r>
              <a:rPr lang="en-US" dirty="0" err="1" smtClean="0"/>
              <a:t>YoAssist</a:t>
            </a:r>
            <a:r>
              <a:rPr lang="en-US" dirty="0" smtClean="0"/>
              <a:t> will be visible on all pages else on particular page</a:t>
            </a:r>
          </a:p>
          <a:p>
            <a:pPr marL="342900" indent="-342900">
              <a:lnSpc>
                <a:spcPct val="150000"/>
              </a:lnSpc>
              <a:buFont typeface="+mj-lt"/>
              <a:buAutoNum type="arabicPeriod"/>
            </a:pPr>
            <a:r>
              <a:rPr lang="en-US" dirty="0" smtClean="0"/>
              <a:t>FAQs can be managed edited or deleted using client login credentials on ‘</a:t>
            </a:r>
            <a:r>
              <a:rPr lang="en-US" dirty="0" err="1" smtClean="0"/>
              <a:t>YoAssist</a:t>
            </a:r>
            <a:r>
              <a:rPr lang="en-US" dirty="0" smtClean="0"/>
              <a:t>’ website.</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26919"/>
            <a:ext cx="12192000" cy="5231081"/>
          </a:xfrm>
          <a:prstGeom prst="rect">
            <a:avLst/>
          </a:prstGeom>
          <a:ln>
            <a:noFill/>
          </a:ln>
          <a:effectLst>
            <a:softEdge rad="112500"/>
          </a:effectLst>
        </p:spPr>
      </p:pic>
    </p:spTree>
    <p:extLst>
      <p:ext uri="{BB962C8B-B14F-4D97-AF65-F5344CB8AC3E}">
        <p14:creationId xmlns:p14="http://schemas.microsoft.com/office/powerpoint/2010/main" val="4380464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99510" y="335700"/>
            <a:ext cx="6588663" cy="584775"/>
          </a:xfrm>
          <a:prstGeom prst="rect">
            <a:avLst/>
          </a:prstGeom>
          <a:noFill/>
        </p:spPr>
        <p:txBody>
          <a:bodyPr wrap="none" rtlCol="0">
            <a:spAutoFit/>
          </a:bodyPr>
          <a:lstStyle/>
          <a:p>
            <a:r>
              <a:rPr lang="en-US" sz="3200" b="1" dirty="0" smtClean="0">
                <a:latin typeface="Book Antiqua" panose="02040602050305030304" pitchFamily="18" charset="0"/>
                <a:ea typeface="Batang" panose="02030600000101010101" pitchFamily="18" charset="-127"/>
              </a:rPr>
              <a:t>How It’s Better Than competitors?</a:t>
            </a:r>
            <a:endParaRPr lang="en-US" sz="3200" b="1" dirty="0">
              <a:latin typeface="Book Antiqua" panose="02040602050305030304" pitchFamily="18" charset="0"/>
              <a:ea typeface="Batang" panose="02030600000101010101" pitchFamily="18" charset="-127"/>
            </a:endParaRPr>
          </a:p>
        </p:txBody>
      </p:sp>
      <p:sp>
        <p:nvSpPr>
          <p:cNvPr id="3" name="TextBox 2"/>
          <p:cNvSpPr txBox="1"/>
          <p:nvPr/>
        </p:nvSpPr>
        <p:spPr>
          <a:xfrm>
            <a:off x="284893" y="1349920"/>
            <a:ext cx="3134639" cy="954107"/>
          </a:xfrm>
          <a:prstGeom prst="rect">
            <a:avLst/>
          </a:prstGeom>
          <a:noFill/>
        </p:spPr>
        <p:txBody>
          <a:bodyPr wrap="square" rtlCol="0">
            <a:spAutoFit/>
          </a:bodyPr>
          <a:lstStyle/>
          <a:p>
            <a:r>
              <a:rPr lang="en-US" sz="2000" b="1" dirty="0" err="1" smtClean="0"/>
              <a:t>NanoRep</a:t>
            </a:r>
            <a:endParaRPr lang="en-US" sz="2000" b="1" dirty="0" smtClean="0"/>
          </a:p>
          <a:p>
            <a:r>
              <a:rPr lang="en-US" dirty="0">
                <a:hlinkClick r:id="rId2"/>
              </a:rPr>
              <a:t>http://nanorep.com</a:t>
            </a:r>
            <a:r>
              <a:rPr lang="en-US" dirty="0" smtClean="0">
                <a:hlinkClick r:id="rId2"/>
              </a:rPr>
              <a:t>/</a:t>
            </a:r>
            <a:endParaRPr lang="en-US" dirty="0" smtClean="0"/>
          </a:p>
          <a:p>
            <a:endParaRPr lang="en-US" dirty="0"/>
          </a:p>
        </p:txBody>
      </p:sp>
      <p:sp>
        <p:nvSpPr>
          <p:cNvPr id="4" name="TextBox 3"/>
          <p:cNvSpPr txBox="1"/>
          <p:nvPr/>
        </p:nvSpPr>
        <p:spPr>
          <a:xfrm>
            <a:off x="8775854" y="1349920"/>
            <a:ext cx="1170513" cy="400110"/>
          </a:xfrm>
          <a:prstGeom prst="rect">
            <a:avLst/>
          </a:prstGeom>
          <a:noFill/>
        </p:spPr>
        <p:txBody>
          <a:bodyPr wrap="none" rtlCol="0">
            <a:spAutoFit/>
          </a:bodyPr>
          <a:lstStyle/>
          <a:p>
            <a:r>
              <a:rPr lang="en-US" sz="2000" b="1" dirty="0" err="1" smtClean="0"/>
              <a:t>YoAssist</a:t>
            </a:r>
            <a:endParaRPr lang="en-US" sz="2000" b="1" dirty="0"/>
          </a:p>
        </p:txBody>
      </p:sp>
      <p:sp>
        <p:nvSpPr>
          <p:cNvPr id="5" name="TextBox 4"/>
          <p:cNvSpPr txBox="1"/>
          <p:nvPr/>
        </p:nvSpPr>
        <p:spPr>
          <a:xfrm>
            <a:off x="0" y="2208810"/>
            <a:ext cx="2885704" cy="313932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Customer self service</a:t>
            </a:r>
          </a:p>
          <a:p>
            <a:pPr marL="285750" indent="-285750">
              <a:buFont typeface="Arial" panose="020B0604020202020204" pitchFamily="34" charset="0"/>
              <a:buChar char="•"/>
            </a:pPr>
            <a:r>
              <a:rPr lang="en-US" dirty="0" smtClean="0"/>
              <a:t>NLP technology</a:t>
            </a:r>
          </a:p>
          <a:p>
            <a:pPr marL="285750" indent="-285750">
              <a:buFont typeface="Arial" panose="020B0604020202020204" pitchFamily="34" charset="0"/>
              <a:buChar char="•"/>
            </a:pPr>
            <a:r>
              <a:rPr lang="en-US" dirty="0" smtClean="0"/>
              <a:t>Knowledge management</a:t>
            </a:r>
          </a:p>
          <a:p>
            <a:pPr marL="285750" indent="-285750">
              <a:buFont typeface="Arial" panose="020B0604020202020204" pitchFamily="34" charset="0"/>
              <a:buChar char="•"/>
            </a:pPr>
            <a:r>
              <a:rPr lang="en-US" dirty="0" smtClean="0"/>
              <a:t>Analytics </a:t>
            </a:r>
            <a:r>
              <a:rPr lang="en-US" dirty="0"/>
              <a:t>about </a:t>
            </a:r>
            <a:r>
              <a:rPr lang="en-US" dirty="0" smtClean="0"/>
              <a:t>common queries</a:t>
            </a:r>
          </a:p>
          <a:p>
            <a:pPr marL="285750" indent="-285750">
              <a:buFont typeface="Arial" panose="020B0604020202020204" pitchFamily="34" charset="0"/>
              <a:buChar char="•"/>
            </a:pPr>
            <a:r>
              <a:rPr lang="en-US" dirty="0" smtClean="0"/>
              <a:t>Admin dashboard</a:t>
            </a:r>
          </a:p>
          <a:p>
            <a:pPr marL="285750" indent="-285750">
              <a:buFont typeface="Arial" panose="020B0604020202020204" pitchFamily="34" charset="0"/>
              <a:buChar char="•"/>
            </a:pPr>
            <a:r>
              <a:rPr lang="en-US" dirty="0" smtClean="0"/>
              <a:t>Multi-lingual</a:t>
            </a:r>
          </a:p>
          <a:p>
            <a:pPr marL="285750" indent="-285750">
              <a:buFont typeface="Arial" panose="020B0604020202020204" pitchFamily="34" charset="0"/>
              <a:buChar char="•"/>
            </a:pPr>
            <a:r>
              <a:rPr lang="en-US" dirty="0" smtClean="0"/>
              <a:t>Smart channeling</a:t>
            </a:r>
          </a:p>
          <a:p>
            <a:pPr marL="285750" indent="-285750">
              <a:buFont typeface="Arial" panose="020B0604020202020204" pitchFamily="34" charset="0"/>
              <a:buChar char="•"/>
            </a:pPr>
            <a:r>
              <a:rPr lang="en-US" dirty="0" smtClean="0"/>
              <a:t>Agent self service</a:t>
            </a:r>
          </a:p>
          <a:p>
            <a:endParaRPr lang="en-US" dirty="0" smtClean="0"/>
          </a:p>
        </p:txBody>
      </p:sp>
      <p:sp>
        <p:nvSpPr>
          <p:cNvPr id="6" name="TextBox 5"/>
          <p:cNvSpPr txBox="1"/>
          <p:nvPr/>
        </p:nvSpPr>
        <p:spPr>
          <a:xfrm>
            <a:off x="8457245" y="1811585"/>
            <a:ext cx="3591048" cy="3416320"/>
          </a:xfrm>
          <a:prstGeom prst="rect">
            <a:avLst/>
          </a:prstGeom>
          <a:noFill/>
        </p:spPr>
        <p:txBody>
          <a:bodyPr wrap="none" rtlCol="0">
            <a:spAutoFit/>
          </a:bodyPr>
          <a:lstStyle/>
          <a:p>
            <a:pPr marL="342900" indent="-342900">
              <a:buFont typeface="Arial" panose="020B0604020202020204" pitchFamily="34" charset="0"/>
              <a:buChar char="•"/>
            </a:pPr>
            <a:r>
              <a:rPr lang="en-US" dirty="0" smtClean="0"/>
              <a:t>Multiple </a:t>
            </a:r>
            <a:r>
              <a:rPr lang="en-US" dirty="0"/>
              <a:t>languages</a:t>
            </a:r>
          </a:p>
          <a:p>
            <a:pPr marL="342900" indent="-342900">
              <a:buFont typeface="Arial" panose="020B0604020202020204" pitchFamily="34" charset="0"/>
              <a:buChar char="•"/>
            </a:pPr>
            <a:r>
              <a:rPr lang="en-US" dirty="0"/>
              <a:t>FAQ like or </a:t>
            </a:r>
            <a:r>
              <a:rPr lang="en-US" dirty="0" smtClean="0"/>
              <a:t>dislike</a:t>
            </a:r>
          </a:p>
          <a:p>
            <a:pPr marL="342900" indent="-342900">
              <a:buFont typeface="Arial" panose="020B0604020202020204" pitchFamily="34" charset="0"/>
              <a:buChar char="•"/>
            </a:pPr>
            <a:r>
              <a:rPr lang="en-US" dirty="0" smtClean="0"/>
              <a:t>Leave </a:t>
            </a:r>
            <a:r>
              <a:rPr lang="en-US" dirty="0"/>
              <a:t>comment feature</a:t>
            </a:r>
          </a:p>
          <a:p>
            <a:pPr marL="342900" indent="-342900">
              <a:buFont typeface="Arial" panose="020B0604020202020204" pitchFamily="34" charset="0"/>
              <a:buChar char="•"/>
            </a:pPr>
            <a:r>
              <a:rPr lang="en-US" dirty="0"/>
              <a:t>Add or edit FAQs</a:t>
            </a:r>
          </a:p>
          <a:p>
            <a:pPr marL="342900" indent="-342900">
              <a:buFont typeface="Arial" panose="020B0604020202020204" pitchFamily="34" charset="0"/>
              <a:buChar char="•"/>
            </a:pPr>
            <a:r>
              <a:rPr lang="en-US" dirty="0"/>
              <a:t>Related FAQs section</a:t>
            </a:r>
          </a:p>
          <a:p>
            <a:pPr marL="342900" indent="-342900">
              <a:buFont typeface="Arial" panose="020B0604020202020204" pitchFamily="34" charset="0"/>
              <a:buChar char="•"/>
            </a:pPr>
            <a:r>
              <a:rPr lang="en-US" dirty="0"/>
              <a:t>Smart FAQ script for fast </a:t>
            </a:r>
            <a:r>
              <a:rPr lang="en-US" dirty="0" smtClean="0"/>
              <a:t>reply</a:t>
            </a:r>
          </a:p>
          <a:p>
            <a:pPr marL="285750" indent="-285750">
              <a:buFont typeface="Arial" panose="020B0604020202020204" pitchFamily="34" charset="0"/>
              <a:buChar char="•"/>
            </a:pPr>
            <a:r>
              <a:rPr lang="en-US" dirty="0" smtClean="0"/>
              <a:t>CSV </a:t>
            </a:r>
            <a:r>
              <a:rPr lang="en-US" dirty="0"/>
              <a:t>Upload feature</a:t>
            </a:r>
          </a:p>
          <a:p>
            <a:pPr marL="285750" indent="-285750">
              <a:buFont typeface="Arial" panose="020B0604020202020204" pitchFamily="34" charset="0"/>
              <a:buChar char="•"/>
            </a:pPr>
            <a:r>
              <a:rPr lang="en-US" dirty="0" smtClean="0"/>
              <a:t>Automatic </a:t>
            </a:r>
            <a:r>
              <a:rPr lang="en-US" dirty="0"/>
              <a:t>Reply on Comment</a:t>
            </a:r>
          </a:p>
          <a:p>
            <a:pPr marL="285750" indent="-285750">
              <a:buFont typeface="Arial" panose="020B0604020202020204" pitchFamily="34" charset="0"/>
              <a:buChar char="•"/>
            </a:pPr>
            <a:r>
              <a:rPr lang="en-US" dirty="0" smtClean="0"/>
              <a:t>Domain </a:t>
            </a:r>
            <a:r>
              <a:rPr lang="en-US" dirty="0"/>
              <a:t>specific script</a:t>
            </a:r>
          </a:p>
          <a:p>
            <a:pPr marL="285750" indent="-285750">
              <a:buFont typeface="Arial" panose="020B0604020202020204" pitchFamily="34" charset="0"/>
              <a:buChar char="•"/>
            </a:pPr>
            <a:r>
              <a:rPr lang="en-US" dirty="0" smtClean="0"/>
              <a:t>Category </a:t>
            </a:r>
            <a:r>
              <a:rPr lang="en-US" dirty="0"/>
              <a:t>&amp; tags add/edit</a:t>
            </a:r>
          </a:p>
          <a:p>
            <a:pPr marL="285750" indent="-285750">
              <a:buFont typeface="Arial" panose="020B0604020202020204" pitchFamily="34" charset="0"/>
              <a:buChar char="•"/>
            </a:pPr>
            <a:r>
              <a:rPr lang="en-US" dirty="0" smtClean="0"/>
              <a:t>Script </a:t>
            </a:r>
            <a:r>
              <a:rPr lang="en-US" dirty="0"/>
              <a:t>to display FAQ box </a:t>
            </a:r>
          </a:p>
          <a:p>
            <a:pPr marL="285750" indent="-285750">
              <a:buFont typeface="Arial" panose="020B0604020202020204" pitchFamily="34" charset="0"/>
              <a:buChar char="•"/>
            </a:pPr>
            <a:r>
              <a:rPr lang="en-US" dirty="0" smtClean="0"/>
              <a:t>Google </a:t>
            </a:r>
            <a:r>
              <a:rPr lang="en-US" dirty="0"/>
              <a:t>analytics </a:t>
            </a:r>
            <a:r>
              <a:rPr lang="en-US" dirty="0" smtClean="0"/>
              <a:t>report</a:t>
            </a:r>
            <a:endParaRPr lang="en-US" dirty="0"/>
          </a:p>
        </p:txBody>
      </p:sp>
      <p:sp>
        <p:nvSpPr>
          <p:cNvPr id="7" name="TextBox 6"/>
          <p:cNvSpPr txBox="1"/>
          <p:nvPr/>
        </p:nvSpPr>
        <p:spPr>
          <a:xfrm>
            <a:off x="3831081" y="1381679"/>
            <a:ext cx="4580100" cy="2616101"/>
          </a:xfrm>
          <a:prstGeom prst="rect">
            <a:avLst/>
          </a:prstGeom>
          <a:noFill/>
        </p:spPr>
        <p:txBody>
          <a:bodyPr wrap="none" rtlCol="0">
            <a:spAutoFit/>
          </a:bodyPr>
          <a:lstStyle/>
          <a:p>
            <a:r>
              <a:rPr lang="en-US" sz="2000" b="1" dirty="0" smtClean="0"/>
              <a:t>Pandora Bots</a:t>
            </a:r>
          </a:p>
          <a:p>
            <a:r>
              <a:rPr lang="en-US" dirty="0">
                <a:hlinkClick r:id="rId3"/>
              </a:rPr>
              <a:t>http://www.pandorabots.com</a:t>
            </a:r>
            <a:r>
              <a:rPr lang="en-US" dirty="0" smtClean="0">
                <a:hlinkClick r:id="rId3"/>
              </a:rPr>
              <a:t>/</a:t>
            </a:r>
            <a:endParaRPr lang="en-US" dirty="0" smtClean="0"/>
          </a:p>
          <a:p>
            <a:endParaRPr lang="en-US" dirty="0"/>
          </a:p>
          <a:p>
            <a:pPr marL="285750" indent="-285750">
              <a:buFont typeface="Arial" panose="020B0604020202020204" pitchFamily="34" charset="0"/>
              <a:buChar char="•"/>
            </a:pPr>
            <a:r>
              <a:rPr lang="en-US" dirty="0" smtClean="0"/>
              <a:t>Customizable</a:t>
            </a:r>
          </a:p>
          <a:p>
            <a:pPr marL="285750" indent="-285750">
              <a:buFont typeface="Arial" panose="020B0604020202020204" pitchFamily="34" charset="0"/>
              <a:buChar char="•"/>
            </a:pPr>
            <a:r>
              <a:rPr lang="en-US" dirty="0" smtClean="0"/>
              <a:t>Speech Interface</a:t>
            </a:r>
          </a:p>
          <a:p>
            <a:pPr marL="285750" indent="-285750">
              <a:buFont typeface="Arial" panose="020B0604020202020204" pitchFamily="34" charset="0"/>
              <a:buChar char="•"/>
            </a:pPr>
            <a:r>
              <a:rPr lang="en-US" dirty="0" smtClean="0"/>
              <a:t>Deploy in any application</a:t>
            </a:r>
          </a:p>
          <a:p>
            <a:pPr marL="285750" indent="-285750">
              <a:buFont typeface="Arial" panose="020B0604020202020204" pitchFamily="34" charset="0"/>
              <a:buChar char="•"/>
            </a:pPr>
            <a:r>
              <a:rPr lang="en-US" dirty="0" smtClean="0"/>
              <a:t>Multi-lingual</a:t>
            </a:r>
          </a:p>
          <a:p>
            <a:pPr marL="285750" indent="-285750">
              <a:buFont typeface="Arial" panose="020B0604020202020204" pitchFamily="34" charset="0"/>
              <a:buChar char="•"/>
            </a:pPr>
            <a:r>
              <a:rPr lang="en-US" dirty="0"/>
              <a:t>Programed to remember </a:t>
            </a:r>
            <a:r>
              <a:rPr lang="en-US" dirty="0" smtClean="0"/>
              <a:t>user details</a:t>
            </a:r>
          </a:p>
          <a:p>
            <a:pPr marL="285750" indent="-285750">
              <a:buFont typeface="Arial" panose="020B0604020202020204" pitchFamily="34" charset="0"/>
              <a:buChar char="•"/>
            </a:pPr>
            <a:r>
              <a:rPr lang="en-US" dirty="0" smtClean="0"/>
              <a:t>Free</a:t>
            </a:r>
            <a:endParaRPr lang="en-US" dirty="0"/>
          </a:p>
        </p:txBody>
      </p:sp>
    </p:spTree>
    <p:extLst>
      <p:ext uri="{BB962C8B-B14F-4D97-AF65-F5344CB8AC3E}">
        <p14:creationId xmlns:p14="http://schemas.microsoft.com/office/powerpoint/2010/main" val="9846592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66208" y="627413"/>
            <a:ext cx="7601761" cy="584775"/>
          </a:xfrm>
          <a:prstGeom prst="rect">
            <a:avLst/>
          </a:prstGeom>
          <a:noFill/>
        </p:spPr>
        <p:txBody>
          <a:bodyPr wrap="none" rtlCol="0">
            <a:spAutoFit/>
          </a:bodyPr>
          <a:lstStyle/>
          <a:p>
            <a:r>
              <a:rPr lang="en-US" sz="3200" b="1" dirty="0" smtClean="0">
                <a:latin typeface="Book Antiqua" panose="02040602050305030304" pitchFamily="18" charset="0"/>
              </a:rPr>
              <a:t>Marketing Strategy, For Better Presence</a:t>
            </a:r>
            <a:endParaRPr lang="en-US" sz="3200" b="1" dirty="0">
              <a:latin typeface="Book Antiqua" panose="02040602050305030304" pitchFamily="18" charset="0"/>
            </a:endParaRPr>
          </a:p>
        </p:txBody>
      </p:sp>
      <p:sp>
        <p:nvSpPr>
          <p:cNvPr id="5" name="TextBox 4"/>
          <p:cNvSpPr txBox="1"/>
          <p:nvPr/>
        </p:nvSpPr>
        <p:spPr>
          <a:xfrm>
            <a:off x="771897" y="2423014"/>
            <a:ext cx="3207929" cy="2585323"/>
          </a:xfrm>
          <a:prstGeom prst="rect">
            <a:avLst/>
          </a:prstGeom>
          <a:noFill/>
        </p:spPr>
        <p:txBody>
          <a:bodyPr wrap="none" rtlCol="0">
            <a:spAutoFit/>
          </a:bodyPr>
          <a:lstStyle/>
          <a:p>
            <a:pPr marL="342900" indent="-342900">
              <a:lnSpc>
                <a:spcPct val="150000"/>
              </a:lnSpc>
              <a:buFont typeface="+mj-lt"/>
              <a:buAutoNum type="arabicPeriod"/>
            </a:pPr>
            <a:r>
              <a:rPr lang="en-US" dirty="0" smtClean="0"/>
              <a:t>Social Media Optimization</a:t>
            </a:r>
          </a:p>
          <a:p>
            <a:pPr marL="342900" indent="-342900">
              <a:lnSpc>
                <a:spcPct val="150000"/>
              </a:lnSpc>
              <a:buFont typeface="+mj-lt"/>
              <a:buAutoNum type="arabicPeriod"/>
            </a:pPr>
            <a:r>
              <a:rPr lang="en-US" dirty="0" smtClean="0"/>
              <a:t>Blog Submission</a:t>
            </a:r>
          </a:p>
          <a:p>
            <a:pPr marL="342900" indent="-342900">
              <a:lnSpc>
                <a:spcPct val="150000"/>
              </a:lnSpc>
              <a:buFont typeface="+mj-lt"/>
              <a:buAutoNum type="arabicPeriod"/>
            </a:pPr>
            <a:r>
              <a:rPr lang="en-US" dirty="0" smtClean="0"/>
              <a:t>Classified Ads</a:t>
            </a:r>
          </a:p>
          <a:p>
            <a:pPr marL="342900" indent="-342900">
              <a:lnSpc>
                <a:spcPct val="150000"/>
              </a:lnSpc>
              <a:buFont typeface="+mj-lt"/>
              <a:buAutoNum type="arabicPeriod"/>
            </a:pPr>
            <a:r>
              <a:rPr lang="en-US" dirty="0" smtClean="0"/>
              <a:t>Video Sharing</a:t>
            </a:r>
          </a:p>
          <a:p>
            <a:pPr marL="342900" indent="-342900">
              <a:lnSpc>
                <a:spcPct val="150000"/>
              </a:lnSpc>
              <a:buFont typeface="+mj-lt"/>
              <a:buAutoNum type="arabicPeriod"/>
            </a:pPr>
            <a:r>
              <a:rPr lang="en-US" dirty="0" smtClean="0"/>
              <a:t>Social Bookmarking</a:t>
            </a:r>
          </a:p>
          <a:p>
            <a:pPr marL="342900" indent="-342900">
              <a:lnSpc>
                <a:spcPct val="150000"/>
              </a:lnSpc>
              <a:buFont typeface="+mj-lt"/>
              <a:buAutoNum type="arabicPeriod"/>
            </a:pPr>
            <a:r>
              <a:rPr lang="en-US" dirty="0" smtClean="0"/>
              <a:t>Email Campaign</a:t>
            </a:r>
            <a:endParaRPr lang="en-US" dirty="0"/>
          </a:p>
        </p:txBody>
      </p:sp>
      <p:sp>
        <p:nvSpPr>
          <p:cNvPr id="6" name="TextBox 5"/>
          <p:cNvSpPr txBox="1"/>
          <p:nvPr/>
        </p:nvSpPr>
        <p:spPr>
          <a:xfrm>
            <a:off x="8146473" y="2474630"/>
            <a:ext cx="2401619" cy="2533707"/>
          </a:xfrm>
          <a:prstGeom prst="rect">
            <a:avLst/>
          </a:prstGeom>
          <a:noFill/>
        </p:spPr>
        <p:txBody>
          <a:bodyPr wrap="none" rtlCol="0">
            <a:spAutoFit/>
          </a:bodyPr>
          <a:lstStyle/>
          <a:p>
            <a:pPr marL="342900" indent="-342900">
              <a:lnSpc>
                <a:spcPct val="150000"/>
              </a:lnSpc>
              <a:buFont typeface="+mj-lt"/>
              <a:buAutoNum type="arabicPeriod"/>
            </a:pPr>
            <a:r>
              <a:rPr lang="en-US" dirty="0" smtClean="0"/>
              <a:t>Telemarketing</a:t>
            </a:r>
          </a:p>
          <a:p>
            <a:pPr marL="342900" indent="-342900">
              <a:lnSpc>
                <a:spcPct val="150000"/>
              </a:lnSpc>
              <a:buFont typeface="+mj-lt"/>
              <a:buAutoNum type="arabicPeriod"/>
            </a:pPr>
            <a:r>
              <a:rPr lang="en-US" dirty="0" smtClean="0"/>
              <a:t>Pay-per-Click Ads</a:t>
            </a:r>
          </a:p>
          <a:p>
            <a:pPr marL="342900" indent="-342900">
              <a:lnSpc>
                <a:spcPct val="150000"/>
              </a:lnSpc>
              <a:buFont typeface="+mj-lt"/>
              <a:buAutoNum type="arabicPeriod"/>
            </a:pPr>
            <a:r>
              <a:rPr lang="en-US" dirty="0" smtClean="0"/>
              <a:t>Article Submission</a:t>
            </a:r>
          </a:p>
          <a:p>
            <a:pPr marL="342900" indent="-342900">
              <a:lnSpc>
                <a:spcPct val="150000"/>
              </a:lnSpc>
              <a:buFont typeface="+mj-lt"/>
              <a:buAutoNum type="arabicPeriod"/>
            </a:pPr>
            <a:r>
              <a:rPr lang="en-US" dirty="0" smtClean="0"/>
              <a:t>Business Listing</a:t>
            </a:r>
          </a:p>
          <a:p>
            <a:pPr marL="342900" indent="-342900">
              <a:lnSpc>
                <a:spcPct val="150000"/>
              </a:lnSpc>
              <a:buFont typeface="+mj-lt"/>
              <a:buAutoNum type="arabicPeriod"/>
            </a:pPr>
            <a:r>
              <a:rPr lang="en-US" dirty="0" smtClean="0"/>
              <a:t>Question/Answer</a:t>
            </a:r>
          </a:p>
          <a:p>
            <a:pPr marL="342900" indent="-342900">
              <a:lnSpc>
                <a:spcPct val="150000"/>
              </a:lnSpc>
              <a:buFont typeface="+mj-lt"/>
              <a:buAutoNum type="arabicPeriod"/>
            </a:pPr>
            <a:r>
              <a:rPr lang="en-US" dirty="0" smtClean="0"/>
              <a:t>Image Sharing</a:t>
            </a:r>
            <a:endParaRPr lang="en-US"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93863" y="2703568"/>
            <a:ext cx="4163006" cy="2495898"/>
          </a:xfrm>
          <a:prstGeom prst="ellipse">
            <a:avLst/>
          </a:prstGeom>
          <a:ln>
            <a:noFill/>
          </a:ln>
          <a:effectLst>
            <a:softEdge rad="112500"/>
          </a:effectLst>
        </p:spPr>
      </p:pic>
      <p:sp>
        <p:nvSpPr>
          <p:cNvPr id="3" name="TextBox 2"/>
          <p:cNvSpPr txBox="1"/>
          <p:nvPr/>
        </p:nvSpPr>
        <p:spPr>
          <a:xfrm>
            <a:off x="5775366" y="5977720"/>
            <a:ext cx="2339087" cy="369332"/>
          </a:xfrm>
          <a:prstGeom prst="rect">
            <a:avLst/>
          </a:prstGeom>
          <a:noFill/>
        </p:spPr>
        <p:txBody>
          <a:bodyPr wrap="square" rtlCol="0">
            <a:spAutoFit/>
          </a:bodyPr>
          <a:lstStyle/>
          <a:p>
            <a:r>
              <a:rPr lang="en-US" dirty="0">
                <a:hlinkClick r:id="rId3"/>
              </a:rPr>
              <a:t>http://yoassist.com/</a:t>
            </a:r>
            <a:endParaRPr lang="en-US" dirty="0"/>
          </a:p>
        </p:txBody>
      </p:sp>
      <p:sp>
        <p:nvSpPr>
          <p:cNvPr id="4" name="TextBox 3"/>
          <p:cNvSpPr txBox="1"/>
          <p:nvPr/>
        </p:nvSpPr>
        <p:spPr>
          <a:xfrm>
            <a:off x="4519570" y="5977720"/>
            <a:ext cx="1473959" cy="369332"/>
          </a:xfrm>
          <a:prstGeom prst="rect">
            <a:avLst/>
          </a:prstGeom>
          <a:noFill/>
        </p:spPr>
        <p:txBody>
          <a:bodyPr wrap="square" rtlCol="0">
            <a:spAutoFit/>
          </a:bodyPr>
          <a:lstStyle/>
          <a:p>
            <a:r>
              <a:rPr lang="en-US" dirty="0" smtClean="0"/>
              <a:t>Visit Here:</a:t>
            </a:r>
            <a:endParaRPr lang="en-US" dirty="0"/>
          </a:p>
        </p:txBody>
      </p:sp>
    </p:spTree>
    <p:extLst>
      <p:ext uri="{BB962C8B-B14F-4D97-AF65-F5344CB8AC3E}">
        <p14:creationId xmlns:p14="http://schemas.microsoft.com/office/powerpoint/2010/main" val="3063693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18348" y="961902"/>
            <a:ext cx="3661580" cy="584775"/>
          </a:xfrm>
          <a:prstGeom prst="rect">
            <a:avLst/>
          </a:prstGeom>
          <a:noFill/>
        </p:spPr>
        <p:txBody>
          <a:bodyPr wrap="none" rtlCol="0">
            <a:spAutoFit/>
          </a:bodyPr>
          <a:lstStyle/>
          <a:p>
            <a:r>
              <a:rPr lang="en-US" sz="3200" b="1" dirty="0" smtClean="0">
                <a:latin typeface="Book Antiqua" panose="02040602050305030304" pitchFamily="18" charset="0"/>
              </a:rPr>
              <a:t>What Is </a:t>
            </a:r>
            <a:r>
              <a:rPr lang="en-US" sz="3200" b="1" dirty="0" err="1" smtClean="0">
                <a:latin typeface="Book Antiqua" panose="02040602050305030304" pitchFamily="18" charset="0"/>
              </a:rPr>
              <a:t>YoAssist</a:t>
            </a:r>
            <a:r>
              <a:rPr lang="en-US" sz="3200" b="1" dirty="0" smtClean="0">
                <a:latin typeface="Book Antiqua" panose="02040602050305030304" pitchFamily="18" charset="0"/>
              </a:rPr>
              <a:t>? </a:t>
            </a:r>
            <a:endParaRPr lang="en-US" sz="3200" b="1" dirty="0">
              <a:latin typeface="Book Antiqua" panose="02040602050305030304" pitchFamily="18" charset="0"/>
            </a:endParaRPr>
          </a:p>
        </p:txBody>
      </p:sp>
      <p:sp>
        <p:nvSpPr>
          <p:cNvPr id="3" name="TextBox 2"/>
          <p:cNvSpPr txBox="1"/>
          <p:nvPr/>
        </p:nvSpPr>
        <p:spPr>
          <a:xfrm>
            <a:off x="977434" y="2741221"/>
            <a:ext cx="10343407" cy="2215991"/>
          </a:xfrm>
          <a:prstGeom prst="rect">
            <a:avLst/>
          </a:prstGeom>
          <a:noFill/>
        </p:spPr>
        <p:txBody>
          <a:bodyPr wrap="square" rtlCol="0">
            <a:spAutoFit/>
          </a:bodyPr>
          <a:lstStyle/>
          <a:p>
            <a:pPr algn="ctr"/>
            <a:r>
              <a:rPr lang="en-US" dirty="0" smtClean="0"/>
              <a:t>A customer support module, making Business-Client communication possible without a need of </a:t>
            </a:r>
          </a:p>
          <a:p>
            <a:pPr algn="ctr"/>
            <a:r>
              <a:rPr lang="en-US" sz="2800" dirty="0" smtClean="0"/>
              <a:t>Sales Representative</a:t>
            </a:r>
          </a:p>
          <a:p>
            <a:pPr algn="ctr"/>
            <a:endParaRPr lang="en-US" sz="2800" dirty="0"/>
          </a:p>
          <a:p>
            <a:pPr algn="ctr"/>
            <a:endParaRPr lang="en-US" sz="2800" dirty="0" smtClean="0"/>
          </a:p>
          <a:p>
            <a:pPr algn="ctr"/>
            <a:endParaRPr lang="en-US" dirty="0"/>
          </a:p>
        </p:txBody>
      </p:sp>
    </p:spTree>
    <p:extLst>
      <p:ext uri="{BB962C8B-B14F-4D97-AF65-F5344CB8AC3E}">
        <p14:creationId xmlns:p14="http://schemas.microsoft.com/office/powerpoint/2010/main" val="838622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24409" y="658091"/>
            <a:ext cx="3010761" cy="584775"/>
          </a:xfrm>
          <a:prstGeom prst="rect">
            <a:avLst/>
          </a:prstGeom>
          <a:noFill/>
        </p:spPr>
        <p:txBody>
          <a:bodyPr wrap="none" rtlCol="0">
            <a:spAutoFit/>
          </a:bodyPr>
          <a:lstStyle/>
          <a:p>
            <a:r>
              <a:rPr lang="en-US" sz="3200" b="1" dirty="0">
                <a:latin typeface="Book Antiqua" panose="02040602050305030304" pitchFamily="18" charset="0"/>
              </a:rPr>
              <a:t>How It Works?</a:t>
            </a:r>
          </a:p>
        </p:txBody>
      </p:sp>
      <p:sp>
        <p:nvSpPr>
          <p:cNvPr id="3" name="TextBox 2"/>
          <p:cNvSpPr txBox="1"/>
          <p:nvPr/>
        </p:nvSpPr>
        <p:spPr>
          <a:xfrm>
            <a:off x="1506187" y="2345376"/>
            <a:ext cx="9276899" cy="1200329"/>
          </a:xfrm>
          <a:prstGeom prst="rect">
            <a:avLst/>
          </a:prstGeom>
          <a:noFill/>
        </p:spPr>
        <p:txBody>
          <a:bodyPr wrap="none" rtlCol="0">
            <a:spAutoFit/>
          </a:bodyPr>
          <a:lstStyle/>
          <a:p>
            <a:r>
              <a:rPr lang="en-US" dirty="0" smtClean="0">
                <a:latin typeface="+mj-lt"/>
              </a:rPr>
              <a:t>It </a:t>
            </a:r>
            <a:r>
              <a:rPr lang="en-US" dirty="0">
                <a:latin typeface="+mj-lt"/>
              </a:rPr>
              <a:t>works similar to live chat, with only difference of no sales executive handling </a:t>
            </a:r>
            <a:r>
              <a:rPr lang="en-US" dirty="0" smtClean="0">
                <a:latin typeface="+mj-lt"/>
              </a:rPr>
              <a:t>clients.</a:t>
            </a:r>
          </a:p>
          <a:p>
            <a:endParaRPr lang="en-US" dirty="0" smtClean="0">
              <a:latin typeface="+mj-lt"/>
            </a:endParaRPr>
          </a:p>
          <a:p>
            <a:r>
              <a:rPr lang="en-US" dirty="0" smtClean="0">
                <a:latin typeface="+mj-lt"/>
              </a:rPr>
              <a:t>It </a:t>
            </a:r>
            <a:r>
              <a:rPr lang="en-US" dirty="0">
                <a:latin typeface="+mj-lt"/>
              </a:rPr>
              <a:t>would hunt best suitable answers from prefix directory that seem as real as by a human.</a:t>
            </a:r>
          </a:p>
          <a:p>
            <a:endParaRPr lang="en-US" dirty="0">
              <a:latin typeface="+mj-lt"/>
            </a:endParaRPr>
          </a:p>
        </p:txBody>
      </p:sp>
    </p:spTree>
    <p:extLst>
      <p:ext uri="{BB962C8B-B14F-4D97-AF65-F5344CB8AC3E}">
        <p14:creationId xmlns:p14="http://schemas.microsoft.com/office/powerpoint/2010/main" val="1960389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24774" y="874815"/>
            <a:ext cx="1757212" cy="584775"/>
          </a:xfrm>
          <a:prstGeom prst="rect">
            <a:avLst/>
          </a:prstGeom>
          <a:noFill/>
        </p:spPr>
        <p:txBody>
          <a:bodyPr wrap="none" rtlCol="0">
            <a:spAutoFit/>
          </a:bodyPr>
          <a:lstStyle/>
          <a:p>
            <a:r>
              <a:rPr lang="en-US" sz="3200" b="1" dirty="0" smtClean="0">
                <a:latin typeface="Book Antiqua" panose="02040602050305030304" pitchFamily="18" charset="0"/>
              </a:rPr>
              <a:t>Features</a:t>
            </a:r>
            <a:endParaRPr lang="en-US" sz="3200" b="1" dirty="0">
              <a:latin typeface="Book Antiqua" panose="02040602050305030304" pitchFamily="18" charset="0"/>
            </a:endParaRPr>
          </a:p>
        </p:txBody>
      </p:sp>
      <p:sp>
        <p:nvSpPr>
          <p:cNvPr id="3" name="TextBox 2"/>
          <p:cNvSpPr txBox="1"/>
          <p:nvPr/>
        </p:nvSpPr>
        <p:spPr>
          <a:xfrm>
            <a:off x="1237014" y="1842655"/>
            <a:ext cx="5506636" cy="2533707"/>
          </a:xfrm>
          <a:prstGeom prst="rect">
            <a:avLst/>
          </a:prstGeom>
          <a:noFill/>
        </p:spPr>
        <p:txBody>
          <a:bodyPr wrap="none" rtlCol="0">
            <a:spAutoFit/>
          </a:bodyPr>
          <a:lstStyle/>
          <a:p>
            <a:pPr marL="342900" indent="-342900">
              <a:lnSpc>
                <a:spcPct val="150000"/>
              </a:lnSpc>
              <a:buFont typeface="+mj-lt"/>
              <a:buAutoNum type="arabicPeriod"/>
            </a:pPr>
            <a:r>
              <a:rPr lang="en-US" dirty="0" smtClean="0"/>
              <a:t>Intuitive </a:t>
            </a:r>
            <a:r>
              <a:rPr lang="en-US" dirty="0"/>
              <a:t>interface that speaks multiple languages</a:t>
            </a:r>
          </a:p>
          <a:p>
            <a:pPr marL="342900" indent="-342900">
              <a:lnSpc>
                <a:spcPct val="150000"/>
              </a:lnSpc>
              <a:buFont typeface="+mj-lt"/>
              <a:buAutoNum type="arabicPeriod"/>
            </a:pPr>
            <a:r>
              <a:rPr lang="en-US" dirty="0"/>
              <a:t>FAQ like or dislike </a:t>
            </a:r>
          </a:p>
          <a:p>
            <a:pPr marL="342900" indent="-342900">
              <a:lnSpc>
                <a:spcPct val="150000"/>
              </a:lnSpc>
              <a:buFont typeface="+mj-lt"/>
              <a:buAutoNum type="arabicPeriod"/>
            </a:pPr>
            <a:r>
              <a:rPr lang="en-US" dirty="0"/>
              <a:t>Leave comment feature</a:t>
            </a:r>
          </a:p>
          <a:p>
            <a:pPr marL="342900" indent="-342900">
              <a:lnSpc>
                <a:spcPct val="150000"/>
              </a:lnSpc>
              <a:buFont typeface="+mj-lt"/>
              <a:buAutoNum type="arabicPeriod"/>
            </a:pPr>
            <a:r>
              <a:rPr lang="en-US" dirty="0"/>
              <a:t>Add or edit FAQs</a:t>
            </a:r>
          </a:p>
          <a:p>
            <a:pPr marL="342900" indent="-342900">
              <a:lnSpc>
                <a:spcPct val="150000"/>
              </a:lnSpc>
              <a:buFont typeface="+mj-lt"/>
              <a:buAutoNum type="arabicPeriod"/>
            </a:pPr>
            <a:r>
              <a:rPr lang="en-US" dirty="0"/>
              <a:t>Related FAQs section</a:t>
            </a:r>
          </a:p>
          <a:p>
            <a:pPr marL="342900" indent="-342900">
              <a:lnSpc>
                <a:spcPct val="150000"/>
              </a:lnSpc>
              <a:buFont typeface="+mj-lt"/>
              <a:buAutoNum type="arabicPeriod"/>
            </a:pPr>
            <a:r>
              <a:rPr lang="en-US" dirty="0"/>
              <a:t>Smart FAQ script for fast </a:t>
            </a:r>
            <a:r>
              <a:rPr lang="en-US" dirty="0" smtClean="0"/>
              <a:t>reply</a:t>
            </a:r>
            <a:r>
              <a:rPr lang="en-US" dirty="0"/>
              <a:t> </a:t>
            </a:r>
          </a:p>
        </p:txBody>
      </p:sp>
      <p:sp>
        <p:nvSpPr>
          <p:cNvPr id="5" name="TextBox 4"/>
          <p:cNvSpPr txBox="1"/>
          <p:nvPr/>
        </p:nvSpPr>
        <p:spPr>
          <a:xfrm>
            <a:off x="7276605" y="3574625"/>
            <a:ext cx="3490058" cy="2585323"/>
          </a:xfrm>
          <a:prstGeom prst="rect">
            <a:avLst/>
          </a:prstGeom>
          <a:noFill/>
        </p:spPr>
        <p:txBody>
          <a:bodyPr wrap="none" rtlCol="0">
            <a:spAutoFit/>
          </a:bodyPr>
          <a:lstStyle/>
          <a:p>
            <a:pPr>
              <a:lnSpc>
                <a:spcPct val="150000"/>
              </a:lnSpc>
            </a:pPr>
            <a:r>
              <a:rPr lang="en-US" dirty="0" smtClean="0"/>
              <a:t>7. CSV Upload feature</a:t>
            </a:r>
          </a:p>
          <a:p>
            <a:pPr>
              <a:lnSpc>
                <a:spcPct val="150000"/>
              </a:lnSpc>
            </a:pPr>
            <a:r>
              <a:rPr lang="en-US" dirty="0" smtClean="0"/>
              <a:t>8. Automatic Reply on Comment</a:t>
            </a:r>
          </a:p>
          <a:p>
            <a:pPr>
              <a:lnSpc>
                <a:spcPct val="150000"/>
              </a:lnSpc>
            </a:pPr>
            <a:r>
              <a:rPr lang="en-US" dirty="0" smtClean="0"/>
              <a:t>9. Domain specific script</a:t>
            </a:r>
          </a:p>
          <a:p>
            <a:pPr>
              <a:lnSpc>
                <a:spcPct val="150000"/>
              </a:lnSpc>
            </a:pPr>
            <a:r>
              <a:rPr lang="en-US" dirty="0" smtClean="0"/>
              <a:t>10. Category &amp; tags add/edit</a:t>
            </a:r>
          </a:p>
          <a:p>
            <a:pPr>
              <a:lnSpc>
                <a:spcPct val="150000"/>
              </a:lnSpc>
            </a:pPr>
            <a:r>
              <a:rPr lang="en-US" dirty="0" smtClean="0"/>
              <a:t>11. Script to display FAQ box </a:t>
            </a:r>
          </a:p>
          <a:p>
            <a:pPr>
              <a:lnSpc>
                <a:spcPct val="150000"/>
              </a:lnSpc>
            </a:pPr>
            <a:r>
              <a:rPr lang="en-US" dirty="0" smtClean="0"/>
              <a:t>12. Google analytics report</a:t>
            </a:r>
          </a:p>
        </p:txBody>
      </p:sp>
    </p:spTree>
    <p:extLst>
      <p:ext uri="{BB962C8B-B14F-4D97-AF65-F5344CB8AC3E}">
        <p14:creationId xmlns:p14="http://schemas.microsoft.com/office/powerpoint/2010/main" val="22581597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57148" y="794688"/>
            <a:ext cx="2816797" cy="584775"/>
          </a:xfrm>
          <a:prstGeom prst="rect">
            <a:avLst/>
          </a:prstGeom>
          <a:noFill/>
        </p:spPr>
        <p:txBody>
          <a:bodyPr wrap="none" rtlCol="0">
            <a:spAutoFit/>
          </a:bodyPr>
          <a:lstStyle/>
          <a:p>
            <a:r>
              <a:rPr lang="en-US" sz="3200" b="1" dirty="0" smtClean="0">
                <a:latin typeface="Book Antiqua" panose="02040602050305030304" pitchFamily="18" charset="0"/>
              </a:rPr>
              <a:t>Why </a:t>
            </a:r>
            <a:r>
              <a:rPr lang="en-US" sz="3200" b="1" dirty="0" err="1" smtClean="0">
                <a:latin typeface="Book Antiqua" panose="02040602050305030304" pitchFamily="18" charset="0"/>
              </a:rPr>
              <a:t>YoAssist</a:t>
            </a:r>
            <a:endParaRPr lang="en-US" sz="3200" b="1" dirty="0">
              <a:latin typeface="Book Antiqua" panose="02040602050305030304" pitchFamily="18" charset="0"/>
            </a:endParaRPr>
          </a:p>
        </p:txBody>
      </p:sp>
      <p:sp>
        <p:nvSpPr>
          <p:cNvPr id="5" name="TextBox 4"/>
          <p:cNvSpPr txBox="1"/>
          <p:nvPr/>
        </p:nvSpPr>
        <p:spPr>
          <a:xfrm>
            <a:off x="1150103" y="1653597"/>
            <a:ext cx="9630889" cy="646331"/>
          </a:xfrm>
          <a:prstGeom prst="rect">
            <a:avLst/>
          </a:prstGeom>
          <a:noFill/>
        </p:spPr>
        <p:txBody>
          <a:bodyPr wrap="square" rtlCol="0">
            <a:spAutoFit/>
          </a:bodyPr>
          <a:lstStyle/>
          <a:p>
            <a:pPr algn="ctr"/>
            <a:r>
              <a:rPr lang="en-US" dirty="0" smtClean="0"/>
              <a:t>Engage audience through engaging answers. </a:t>
            </a:r>
            <a:r>
              <a:rPr lang="en-US" dirty="0" err="1" smtClean="0"/>
              <a:t>YoAssist</a:t>
            </a:r>
            <a:r>
              <a:rPr lang="en-US" dirty="0" smtClean="0"/>
              <a:t> makes them feel attended, involved, and lets them contribute, which in turn increases participation.</a:t>
            </a:r>
            <a:endParaRPr lang="en-US" dirty="0"/>
          </a:p>
        </p:txBody>
      </p:sp>
      <p:sp>
        <p:nvSpPr>
          <p:cNvPr id="6" name="TextBox 5"/>
          <p:cNvSpPr txBox="1"/>
          <p:nvPr/>
        </p:nvSpPr>
        <p:spPr>
          <a:xfrm>
            <a:off x="3005040" y="3158837"/>
            <a:ext cx="5511445" cy="461665"/>
          </a:xfrm>
          <a:prstGeom prst="rect">
            <a:avLst/>
          </a:prstGeom>
          <a:noFill/>
        </p:spPr>
        <p:txBody>
          <a:bodyPr wrap="none" rtlCol="0">
            <a:spAutoFit/>
          </a:bodyPr>
          <a:lstStyle/>
          <a:p>
            <a:r>
              <a:rPr lang="en-US" sz="2400" dirty="0" smtClean="0">
                <a:latin typeface="Book Antiqua" panose="02040602050305030304" pitchFamily="18" charset="0"/>
              </a:rPr>
              <a:t>With </a:t>
            </a:r>
            <a:r>
              <a:rPr lang="en-US" sz="2400" dirty="0" err="1" smtClean="0">
                <a:latin typeface="Book Antiqua" panose="02040602050305030304" pitchFamily="18" charset="0"/>
              </a:rPr>
              <a:t>YoAssist</a:t>
            </a:r>
            <a:r>
              <a:rPr lang="en-US" sz="2400" dirty="0" smtClean="0">
                <a:latin typeface="Book Antiqua" panose="02040602050305030304" pitchFamily="18" charset="0"/>
              </a:rPr>
              <a:t> on can experience up to:</a:t>
            </a:r>
            <a:endParaRPr lang="en-US" sz="2400" dirty="0">
              <a:latin typeface="Book Antiqua" panose="02040602050305030304" pitchFamily="18" charset="0"/>
            </a:endParaRPr>
          </a:p>
        </p:txBody>
      </p:sp>
      <p:sp>
        <p:nvSpPr>
          <p:cNvPr id="7" name="TextBox 6"/>
          <p:cNvSpPr txBox="1"/>
          <p:nvPr/>
        </p:nvSpPr>
        <p:spPr>
          <a:xfrm>
            <a:off x="2420770" y="4349174"/>
            <a:ext cx="2760692" cy="646331"/>
          </a:xfrm>
          <a:prstGeom prst="rect">
            <a:avLst/>
          </a:prstGeom>
          <a:noFill/>
        </p:spPr>
        <p:txBody>
          <a:bodyPr wrap="none" rtlCol="0">
            <a:spAutoFit/>
          </a:bodyPr>
          <a:lstStyle/>
          <a:p>
            <a:r>
              <a:rPr lang="en-US" dirty="0" smtClean="0"/>
              <a:t>Reduction</a:t>
            </a:r>
          </a:p>
          <a:p>
            <a:r>
              <a:rPr lang="en-US" dirty="0" smtClean="0"/>
              <a:t>in contact center volume</a:t>
            </a:r>
            <a:endParaRPr lang="en-US" dirty="0"/>
          </a:p>
        </p:txBody>
      </p:sp>
      <p:sp>
        <p:nvSpPr>
          <p:cNvPr id="8" name="TextBox 7"/>
          <p:cNvSpPr txBox="1"/>
          <p:nvPr/>
        </p:nvSpPr>
        <p:spPr>
          <a:xfrm>
            <a:off x="9117053" y="4349175"/>
            <a:ext cx="1659429" cy="646331"/>
          </a:xfrm>
          <a:prstGeom prst="rect">
            <a:avLst/>
          </a:prstGeom>
          <a:noFill/>
        </p:spPr>
        <p:txBody>
          <a:bodyPr wrap="none" rtlCol="0">
            <a:spAutoFit/>
          </a:bodyPr>
          <a:lstStyle/>
          <a:p>
            <a:r>
              <a:rPr lang="en-US" dirty="0" smtClean="0"/>
              <a:t>Uplift</a:t>
            </a:r>
          </a:p>
          <a:p>
            <a:r>
              <a:rPr lang="en-US" dirty="0" smtClean="0"/>
              <a:t>in conversion </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8795" y="3719958"/>
            <a:ext cx="1904762" cy="1904762"/>
          </a:xfrm>
          <a:prstGeom prst="ellipse">
            <a:avLst/>
          </a:prstGeom>
          <a:ln>
            <a:noFill/>
          </a:ln>
          <a:effectLst>
            <a:softEdge rad="112500"/>
          </a:effec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27404" y="3735071"/>
            <a:ext cx="1889649" cy="1889649"/>
          </a:xfrm>
          <a:prstGeom prst="ellipse">
            <a:avLst/>
          </a:prstGeom>
          <a:ln>
            <a:noFill/>
          </a:ln>
          <a:effectLst>
            <a:softEdge rad="112500"/>
          </a:effectLst>
        </p:spPr>
      </p:pic>
    </p:spTree>
    <p:extLst>
      <p:ext uri="{BB962C8B-B14F-4D97-AF65-F5344CB8AC3E}">
        <p14:creationId xmlns:p14="http://schemas.microsoft.com/office/powerpoint/2010/main" val="25208445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56313" y="2528255"/>
            <a:ext cx="9476510" cy="2585323"/>
          </a:xfrm>
          <a:prstGeom prst="rect">
            <a:avLst/>
          </a:prstGeom>
          <a:noFill/>
        </p:spPr>
        <p:txBody>
          <a:bodyPr wrap="square" rtlCol="0">
            <a:spAutoFit/>
          </a:bodyPr>
          <a:lstStyle/>
          <a:p>
            <a:pPr marL="342900" indent="-342900">
              <a:lnSpc>
                <a:spcPct val="150000"/>
              </a:lnSpc>
              <a:buFont typeface="+mj-lt"/>
              <a:buAutoNum type="arabicPeriod"/>
            </a:pPr>
            <a:r>
              <a:rPr lang="en-US" dirty="0" smtClean="0"/>
              <a:t>To automates a standard workflow for customers’ query resolution</a:t>
            </a:r>
          </a:p>
          <a:p>
            <a:pPr marL="342900" indent="-342900">
              <a:lnSpc>
                <a:spcPct val="150000"/>
              </a:lnSpc>
              <a:buFont typeface="+mj-lt"/>
              <a:buAutoNum type="arabicPeriod"/>
            </a:pPr>
            <a:r>
              <a:rPr lang="en-US" dirty="0" smtClean="0"/>
              <a:t>To provide outclass customer service</a:t>
            </a:r>
          </a:p>
          <a:p>
            <a:pPr marL="342900" indent="-342900">
              <a:lnSpc>
                <a:spcPct val="150000"/>
              </a:lnSpc>
              <a:buFont typeface="+mj-lt"/>
              <a:buAutoNum type="arabicPeriod"/>
            </a:pPr>
            <a:r>
              <a:rPr lang="en-US" dirty="0" smtClean="0"/>
              <a:t>Flawless Integration, full control, no compromises</a:t>
            </a:r>
          </a:p>
          <a:p>
            <a:pPr marL="342900" indent="-342900">
              <a:lnSpc>
                <a:spcPct val="150000"/>
              </a:lnSpc>
              <a:buFont typeface="+mj-lt"/>
              <a:buAutoNum type="arabicPeriod"/>
            </a:pPr>
            <a:r>
              <a:rPr lang="en-US" dirty="0" smtClean="0"/>
              <a:t>All data remains on your server</a:t>
            </a:r>
          </a:p>
          <a:p>
            <a:pPr marL="342900" indent="-342900">
              <a:lnSpc>
                <a:spcPct val="150000"/>
              </a:lnSpc>
              <a:buFont typeface="+mj-lt"/>
              <a:buAutoNum type="arabicPeriod"/>
            </a:pPr>
            <a:r>
              <a:rPr lang="en-US" dirty="0" smtClean="0"/>
              <a:t>No Subscription, no running expenses</a:t>
            </a:r>
          </a:p>
          <a:p>
            <a:pPr marL="342900" indent="-342900">
              <a:lnSpc>
                <a:spcPct val="150000"/>
              </a:lnSpc>
              <a:buFont typeface="+mj-lt"/>
              <a:buAutoNum type="arabicPeriod"/>
            </a:pPr>
            <a:r>
              <a:rPr lang="en-US" dirty="0" smtClean="0"/>
              <a:t>To reduce expense of hiring an in-house customer representative </a:t>
            </a:r>
          </a:p>
        </p:txBody>
      </p:sp>
      <p:sp>
        <p:nvSpPr>
          <p:cNvPr id="3" name="TextBox 2"/>
          <p:cNvSpPr txBox="1"/>
          <p:nvPr/>
        </p:nvSpPr>
        <p:spPr>
          <a:xfrm>
            <a:off x="2874817" y="1031174"/>
            <a:ext cx="6122189" cy="584775"/>
          </a:xfrm>
          <a:prstGeom prst="rect">
            <a:avLst/>
          </a:prstGeom>
          <a:noFill/>
        </p:spPr>
        <p:txBody>
          <a:bodyPr wrap="none" rtlCol="0">
            <a:spAutoFit/>
          </a:bodyPr>
          <a:lstStyle/>
          <a:p>
            <a:r>
              <a:rPr lang="en-US" sz="3200" b="1" dirty="0" smtClean="0">
                <a:latin typeface="Book Antiqua" panose="02040602050305030304" pitchFamily="18" charset="0"/>
              </a:rPr>
              <a:t>How It’s Useful To A Business?</a:t>
            </a:r>
            <a:endParaRPr lang="en-US" sz="3200" b="1" dirty="0">
              <a:latin typeface="Book Antiqua" panose="02040602050305030304" pitchFamily="18" charset="0"/>
            </a:endParaRPr>
          </a:p>
        </p:txBody>
      </p:sp>
    </p:spTree>
    <p:extLst>
      <p:ext uri="{BB962C8B-B14F-4D97-AF65-F5344CB8AC3E}">
        <p14:creationId xmlns:p14="http://schemas.microsoft.com/office/powerpoint/2010/main" val="23978418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49486" y="748146"/>
            <a:ext cx="3956532" cy="584775"/>
          </a:xfrm>
          <a:prstGeom prst="rect">
            <a:avLst/>
          </a:prstGeom>
          <a:noFill/>
        </p:spPr>
        <p:txBody>
          <a:bodyPr wrap="none" rtlCol="0">
            <a:spAutoFit/>
          </a:bodyPr>
          <a:lstStyle/>
          <a:p>
            <a:r>
              <a:rPr lang="en-US" sz="3200" b="1" dirty="0" smtClean="0">
                <a:latin typeface="Book Antiqua" panose="02040602050305030304" pitchFamily="18" charset="0"/>
              </a:rPr>
              <a:t>Why Is It Required?</a:t>
            </a:r>
            <a:endParaRPr lang="en-US" sz="3200" b="1" dirty="0">
              <a:latin typeface="Book Antiqua" panose="02040602050305030304" pitchFamily="18" charset="0"/>
            </a:endParaRPr>
          </a:p>
        </p:txBody>
      </p:sp>
      <p:sp>
        <p:nvSpPr>
          <p:cNvPr id="3" name="TextBox 2"/>
          <p:cNvSpPr txBox="1"/>
          <p:nvPr/>
        </p:nvSpPr>
        <p:spPr>
          <a:xfrm>
            <a:off x="706581" y="1546256"/>
            <a:ext cx="1846614"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accent3">
                    <a:lumMod val="60000"/>
                    <a:lumOff val="40000"/>
                  </a:schemeClr>
                </a:solidFill>
              </a:rPr>
              <a:t>Help those who need it</a:t>
            </a:r>
            <a:endParaRPr lang="en-US" dirty="0">
              <a:solidFill>
                <a:schemeClr val="accent3">
                  <a:lumMod val="60000"/>
                  <a:lumOff val="40000"/>
                </a:schemeClr>
              </a:solidFill>
            </a:endParaRPr>
          </a:p>
        </p:txBody>
      </p:sp>
      <p:sp>
        <p:nvSpPr>
          <p:cNvPr id="4" name="TextBox 3"/>
          <p:cNvSpPr txBox="1"/>
          <p:nvPr/>
        </p:nvSpPr>
        <p:spPr>
          <a:xfrm>
            <a:off x="581890" y="2302416"/>
            <a:ext cx="8206093" cy="369332"/>
          </a:xfrm>
          <a:prstGeom prst="rect">
            <a:avLst/>
          </a:prstGeom>
          <a:noFill/>
        </p:spPr>
        <p:txBody>
          <a:bodyPr wrap="none" rtlCol="0">
            <a:spAutoFit/>
          </a:bodyPr>
          <a:lstStyle/>
          <a:p>
            <a:r>
              <a:rPr lang="en-US" dirty="0" smtClean="0"/>
              <a:t>Get in touch with people on your website and point them in the right direction.</a:t>
            </a:r>
            <a:endParaRPr lang="en-US" dirty="0"/>
          </a:p>
        </p:txBody>
      </p:sp>
      <p:sp>
        <p:nvSpPr>
          <p:cNvPr id="5" name="TextBox 4"/>
          <p:cNvSpPr txBox="1"/>
          <p:nvPr/>
        </p:nvSpPr>
        <p:spPr>
          <a:xfrm>
            <a:off x="581890" y="5305876"/>
            <a:ext cx="2054432"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accent3">
                    <a:lumMod val="60000"/>
                    <a:lumOff val="40000"/>
                  </a:schemeClr>
                </a:solidFill>
              </a:rPr>
              <a:t>Cases resolved on the spot</a:t>
            </a:r>
            <a:endParaRPr lang="en-US" dirty="0">
              <a:solidFill>
                <a:schemeClr val="accent3">
                  <a:lumMod val="60000"/>
                  <a:lumOff val="40000"/>
                </a:schemeClr>
              </a:solidFill>
            </a:endParaRPr>
          </a:p>
        </p:txBody>
      </p:sp>
      <p:sp>
        <p:nvSpPr>
          <p:cNvPr id="6" name="TextBox 5"/>
          <p:cNvSpPr txBox="1"/>
          <p:nvPr/>
        </p:nvSpPr>
        <p:spPr>
          <a:xfrm>
            <a:off x="1775071" y="6230987"/>
            <a:ext cx="5075428" cy="369332"/>
          </a:xfrm>
          <a:prstGeom prst="rect">
            <a:avLst/>
          </a:prstGeom>
          <a:noFill/>
        </p:spPr>
        <p:txBody>
          <a:bodyPr wrap="none" rtlCol="0">
            <a:spAutoFit/>
          </a:bodyPr>
          <a:lstStyle/>
          <a:p>
            <a:r>
              <a:rPr lang="en-US" dirty="0" smtClean="0"/>
              <a:t>8 out of 10 times cases are resolved by </a:t>
            </a:r>
            <a:r>
              <a:rPr lang="en-US" dirty="0" err="1" smtClean="0"/>
              <a:t>YoAssist</a:t>
            </a:r>
            <a:r>
              <a:rPr lang="en-US" dirty="0" smtClean="0"/>
              <a:t>.</a:t>
            </a:r>
            <a:endParaRPr lang="en-US" dirty="0"/>
          </a:p>
        </p:txBody>
      </p:sp>
      <p:sp>
        <p:nvSpPr>
          <p:cNvPr id="7" name="TextBox 6"/>
          <p:cNvSpPr txBox="1"/>
          <p:nvPr/>
        </p:nvSpPr>
        <p:spPr>
          <a:xfrm>
            <a:off x="3672066" y="3041080"/>
            <a:ext cx="2658779"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accent3">
                    <a:lumMod val="60000"/>
                    <a:lumOff val="40000"/>
                  </a:schemeClr>
                </a:solidFill>
              </a:rPr>
              <a:t>See how good you’re at customer service</a:t>
            </a:r>
            <a:endParaRPr lang="en-US" dirty="0">
              <a:solidFill>
                <a:schemeClr val="accent3">
                  <a:lumMod val="60000"/>
                  <a:lumOff val="40000"/>
                </a:schemeClr>
              </a:solidFill>
            </a:endParaRPr>
          </a:p>
        </p:txBody>
      </p:sp>
      <p:sp>
        <p:nvSpPr>
          <p:cNvPr id="8" name="TextBox 7"/>
          <p:cNvSpPr txBox="1"/>
          <p:nvPr/>
        </p:nvSpPr>
        <p:spPr>
          <a:xfrm>
            <a:off x="1967310" y="4149076"/>
            <a:ext cx="8727069" cy="369332"/>
          </a:xfrm>
          <a:prstGeom prst="rect">
            <a:avLst/>
          </a:prstGeom>
          <a:noFill/>
        </p:spPr>
        <p:txBody>
          <a:bodyPr wrap="none" rtlCol="0">
            <a:spAutoFit/>
          </a:bodyPr>
          <a:lstStyle/>
          <a:p>
            <a:r>
              <a:rPr lang="en-US" dirty="0" smtClean="0"/>
              <a:t>Answer like or dislike feature lets you constantly improve the quality of your support.</a:t>
            </a:r>
            <a:endParaRPr lang="en-US" dirty="0"/>
          </a:p>
        </p:txBody>
      </p:sp>
    </p:spTree>
    <p:extLst>
      <p:ext uri="{BB962C8B-B14F-4D97-AF65-F5344CB8AC3E}">
        <p14:creationId xmlns:p14="http://schemas.microsoft.com/office/powerpoint/2010/main" val="39715909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32423" y="539661"/>
            <a:ext cx="2921329"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accent3">
                    <a:lumMod val="60000"/>
                    <a:lumOff val="40000"/>
                  </a:schemeClr>
                </a:solidFill>
              </a:rPr>
              <a:t>It does the heavy lifting email can’t handle</a:t>
            </a:r>
          </a:p>
        </p:txBody>
      </p:sp>
      <p:sp>
        <p:nvSpPr>
          <p:cNvPr id="3" name="TextBox 2"/>
          <p:cNvSpPr txBox="1"/>
          <p:nvPr/>
        </p:nvSpPr>
        <p:spPr>
          <a:xfrm>
            <a:off x="1419736" y="1571127"/>
            <a:ext cx="7038402" cy="369332"/>
          </a:xfrm>
          <a:prstGeom prst="rect">
            <a:avLst/>
          </a:prstGeom>
          <a:noFill/>
        </p:spPr>
        <p:txBody>
          <a:bodyPr wrap="none" rtlCol="0">
            <a:spAutoFit/>
          </a:bodyPr>
          <a:lstStyle/>
          <a:p>
            <a:r>
              <a:rPr lang="en-US" dirty="0" smtClean="0"/>
              <a:t>Get rid of long queues and surprise customers with instant answers.</a:t>
            </a:r>
          </a:p>
        </p:txBody>
      </p:sp>
      <p:sp>
        <p:nvSpPr>
          <p:cNvPr id="4" name="TextBox 3"/>
          <p:cNvSpPr txBox="1"/>
          <p:nvPr/>
        </p:nvSpPr>
        <p:spPr>
          <a:xfrm>
            <a:off x="2719658" y="2263624"/>
            <a:ext cx="2268187"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accent3">
                    <a:lumMod val="60000"/>
                    <a:lumOff val="40000"/>
                  </a:schemeClr>
                </a:solidFill>
              </a:rPr>
              <a:t>Make customers checkout</a:t>
            </a:r>
            <a:endParaRPr lang="en-US" dirty="0">
              <a:solidFill>
                <a:schemeClr val="accent3">
                  <a:lumMod val="60000"/>
                  <a:lumOff val="40000"/>
                </a:schemeClr>
              </a:solidFill>
            </a:endParaRPr>
          </a:p>
        </p:txBody>
      </p:sp>
      <p:sp>
        <p:nvSpPr>
          <p:cNvPr id="5" name="TextBox 4"/>
          <p:cNvSpPr txBox="1"/>
          <p:nvPr/>
        </p:nvSpPr>
        <p:spPr>
          <a:xfrm>
            <a:off x="4392406" y="3063785"/>
            <a:ext cx="6971973" cy="369332"/>
          </a:xfrm>
          <a:prstGeom prst="rect">
            <a:avLst/>
          </a:prstGeom>
          <a:noFill/>
        </p:spPr>
        <p:txBody>
          <a:bodyPr wrap="none" rtlCol="0">
            <a:spAutoFit/>
          </a:bodyPr>
          <a:lstStyle/>
          <a:p>
            <a:r>
              <a:rPr lang="en-US" dirty="0" smtClean="0"/>
              <a:t>Stop losing customers by guiding them as soon as difficulties arise.</a:t>
            </a:r>
            <a:endParaRPr lang="en-US" dirty="0"/>
          </a:p>
        </p:txBody>
      </p:sp>
      <p:sp>
        <p:nvSpPr>
          <p:cNvPr id="6" name="TextBox 5"/>
          <p:cNvSpPr txBox="1"/>
          <p:nvPr/>
        </p:nvSpPr>
        <p:spPr>
          <a:xfrm>
            <a:off x="372626" y="3540818"/>
            <a:ext cx="1710045"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accent3">
                    <a:lumMod val="60000"/>
                    <a:lumOff val="40000"/>
                  </a:schemeClr>
                </a:solidFill>
              </a:rPr>
              <a:t>Bring more revenue</a:t>
            </a:r>
            <a:endParaRPr lang="en-US" dirty="0">
              <a:solidFill>
                <a:schemeClr val="accent3">
                  <a:lumMod val="60000"/>
                  <a:lumOff val="40000"/>
                </a:schemeClr>
              </a:solidFill>
            </a:endParaRPr>
          </a:p>
        </p:txBody>
      </p:sp>
      <p:sp>
        <p:nvSpPr>
          <p:cNvPr id="7" name="TextBox 6"/>
          <p:cNvSpPr txBox="1"/>
          <p:nvPr/>
        </p:nvSpPr>
        <p:spPr>
          <a:xfrm>
            <a:off x="609038" y="4464148"/>
            <a:ext cx="7080785" cy="369332"/>
          </a:xfrm>
          <a:prstGeom prst="rect">
            <a:avLst/>
          </a:prstGeom>
          <a:noFill/>
        </p:spPr>
        <p:txBody>
          <a:bodyPr wrap="none" rtlCol="0">
            <a:spAutoFit/>
          </a:bodyPr>
          <a:lstStyle/>
          <a:p>
            <a:r>
              <a:rPr lang="en-US" dirty="0" smtClean="0"/>
              <a:t>Chat-Bots leads bring in additional $65000 of business each month</a:t>
            </a:r>
            <a:r>
              <a:rPr lang="en-US" dirty="0"/>
              <a:t>.</a:t>
            </a:r>
            <a:endParaRPr lang="en-US" dirty="0" smtClean="0"/>
          </a:p>
        </p:txBody>
      </p:sp>
      <p:sp>
        <p:nvSpPr>
          <p:cNvPr id="8" name="Rectangle 7"/>
          <p:cNvSpPr/>
          <p:nvPr/>
        </p:nvSpPr>
        <p:spPr>
          <a:xfrm>
            <a:off x="3283183" y="955159"/>
            <a:ext cx="247184" cy="369332"/>
          </a:xfrm>
          <a:prstGeom prst="rect">
            <a:avLst/>
          </a:prstGeom>
        </p:spPr>
        <p:txBody>
          <a:bodyPr wrap="none">
            <a:spAutoFit/>
          </a:bodyPr>
          <a:lstStyle/>
          <a:p>
            <a:r>
              <a:rPr lang="en-US" dirty="0">
                <a:solidFill>
                  <a:schemeClr val="accent3">
                    <a:lumMod val="60000"/>
                    <a:lumOff val="40000"/>
                  </a:schemeClr>
                </a:solidFill>
              </a:rPr>
              <a:t> </a:t>
            </a:r>
            <a:endParaRPr lang="en-US" dirty="0"/>
          </a:p>
        </p:txBody>
      </p:sp>
      <p:sp>
        <p:nvSpPr>
          <p:cNvPr id="9" name="TextBox 8"/>
          <p:cNvSpPr txBox="1"/>
          <p:nvPr/>
        </p:nvSpPr>
        <p:spPr>
          <a:xfrm>
            <a:off x="4938937" y="5257055"/>
            <a:ext cx="1935145" cy="369332"/>
          </a:xfrm>
          <a:prstGeom prst="rect">
            <a:avLst/>
          </a:prstGeom>
          <a:noFill/>
        </p:spPr>
        <p:txBody>
          <a:bodyPr wrap="none" rtlCol="0">
            <a:spAutoFit/>
          </a:bodyPr>
          <a:lstStyle/>
          <a:p>
            <a:pPr marL="285750" indent="-285750">
              <a:buFont typeface="Arial" panose="020B0604020202020204" pitchFamily="34" charset="0"/>
              <a:buChar char="•"/>
            </a:pPr>
            <a:r>
              <a:rPr lang="en-US" dirty="0" smtClean="0">
                <a:solidFill>
                  <a:schemeClr val="accent3">
                    <a:lumMod val="60000"/>
                    <a:lumOff val="40000"/>
                  </a:schemeClr>
                </a:solidFill>
              </a:rPr>
              <a:t>Available 24x7</a:t>
            </a:r>
            <a:endParaRPr lang="en-US" dirty="0">
              <a:solidFill>
                <a:schemeClr val="accent3">
                  <a:lumMod val="60000"/>
                  <a:lumOff val="40000"/>
                </a:schemeClr>
              </a:solidFill>
            </a:endParaRPr>
          </a:p>
        </p:txBody>
      </p:sp>
      <p:sp>
        <p:nvSpPr>
          <p:cNvPr id="10" name="TextBox 9"/>
          <p:cNvSpPr txBox="1"/>
          <p:nvPr/>
        </p:nvSpPr>
        <p:spPr>
          <a:xfrm>
            <a:off x="4270612" y="6018341"/>
            <a:ext cx="6365174" cy="369332"/>
          </a:xfrm>
          <a:prstGeom prst="rect">
            <a:avLst/>
          </a:prstGeom>
          <a:noFill/>
        </p:spPr>
        <p:txBody>
          <a:bodyPr wrap="square" rtlCol="0">
            <a:spAutoFit/>
          </a:bodyPr>
          <a:lstStyle/>
          <a:p>
            <a:endParaRPr lang="en-US" dirty="0"/>
          </a:p>
        </p:txBody>
      </p:sp>
      <p:sp>
        <p:nvSpPr>
          <p:cNvPr id="11" name="TextBox 10"/>
          <p:cNvSpPr txBox="1"/>
          <p:nvPr/>
        </p:nvSpPr>
        <p:spPr>
          <a:xfrm>
            <a:off x="4392406" y="5756810"/>
            <a:ext cx="7130478" cy="369332"/>
          </a:xfrm>
          <a:prstGeom prst="rect">
            <a:avLst/>
          </a:prstGeom>
          <a:noFill/>
        </p:spPr>
        <p:txBody>
          <a:bodyPr wrap="none" rtlCol="0">
            <a:spAutoFit/>
          </a:bodyPr>
          <a:lstStyle/>
          <a:p>
            <a:r>
              <a:rPr lang="en-US" dirty="0" smtClean="0"/>
              <a:t>Make your virtual customer representative available round-the-clock.</a:t>
            </a:r>
            <a:endParaRPr lang="en-US" dirty="0"/>
          </a:p>
        </p:txBody>
      </p:sp>
    </p:spTree>
    <p:extLst>
      <p:ext uri="{BB962C8B-B14F-4D97-AF65-F5344CB8AC3E}">
        <p14:creationId xmlns:p14="http://schemas.microsoft.com/office/powerpoint/2010/main" val="13788345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6779" y="382742"/>
            <a:ext cx="10150536" cy="553998"/>
          </a:xfrm>
          <a:prstGeom prst="rect">
            <a:avLst/>
          </a:prstGeom>
          <a:noFill/>
        </p:spPr>
        <p:txBody>
          <a:bodyPr wrap="none" rtlCol="0">
            <a:spAutoFit/>
          </a:bodyPr>
          <a:lstStyle/>
          <a:p>
            <a:r>
              <a:rPr lang="en-US" sz="3000" dirty="0" err="1" smtClean="0">
                <a:latin typeface="Book Antiqua" panose="02040602050305030304" pitchFamily="18" charset="0"/>
              </a:rPr>
              <a:t>Chatbots</a:t>
            </a:r>
            <a:r>
              <a:rPr lang="en-US" sz="3000" dirty="0" smtClean="0">
                <a:latin typeface="Book Antiqua" panose="02040602050305030304" pitchFamily="18" charset="0"/>
              </a:rPr>
              <a:t> Can Reduce Cost of Customer Care by up to 29%</a:t>
            </a:r>
          </a:p>
        </p:txBody>
      </p:sp>
      <p:sp>
        <p:nvSpPr>
          <p:cNvPr id="3" name="TextBox 2"/>
          <p:cNvSpPr txBox="1"/>
          <p:nvPr/>
        </p:nvSpPr>
        <p:spPr>
          <a:xfrm>
            <a:off x="536164" y="1983180"/>
            <a:ext cx="10850088" cy="2031325"/>
          </a:xfrm>
          <a:prstGeom prst="rect">
            <a:avLst/>
          </a:prstGeom>
          <a:noFill/>
        </p:spPr>
        <p:txBody>
          <a:bodyPr wrap="square" rtlCol="0">
            <a:spAutoFit/>
          </a:bodyPr>
          <a:lstStyle/>
          <a:p>
            <a:r>
              <a:rPr lang="en-US" dirty="0" smtClean="0"/>
              <a:t>Business Insider Intelligence suggests that significant savings can be achieved in customer service when </a:t>
            </a:r>
            <a:r>
              <a:rPr lang="en-US" dirty="0" err="1" smtClean="0"/>
              <a:t>Chatbots</a:t>
            </a:r>
            <a:r>
              <a:rPr lang="en-US" dirty="0" smtClean="0"/>
              <a:t> (and other tech) are deployed.</a:t>
            </a:r>
          </a:p>
          <a:p>
            <a:endParaRPr lang="en-US" dirty="0" smtClean="0"/>
          </a:p>
          <a:p>
            <a:endParaRPr lang="en-US" dirty="0"/>
          </a:p>
          <a:p>
            <a:endParaRPr lang="en-US" dirty="0" smtClean="0"/>
          </a:p>
          <a:p>
            <a:endParaRPr lang="en-US" dirty="0"/>
          </a:p>
          <a:p>
            <a:endParaRPr lang="en-US" dirty="0"/>
          </a:p>
        </p:txBody>
      </p:sp>
      <p:sp>
        <p:nvSpPr>
          <p:cNvPr id="4" name="TextBox 3"/>
          <p:cNvSpPr txBox="1"/>
          <p:nvPr/>
        </p:nvSpPr>
        <p:spPr>
          <a:xfrm>
            <a:off x="536164" y="4014505"/>
            <a:ext cx="11075719" cy="1200329"/>
          </a:xfrm>
          <a:prstGeom prst="rect">
            <a:avLst/>
          </a:prstGeom>
          <a:noFill/>
        </p:spPr>
        <p:txBody>
          <a:bodyPr wrap="square" rtlCol="0">
            <a:spAutoFit/>
          </a:bodyPr>
          <a:lstStyle/>
          <a:p>
            <a:r>
              <a:rPr lang="en-US" dirty="0" smtClean="0"/>
              <a:t>“</a:t>
            </a:r>
            <a:r>
              <a:rPr lang="en-US" i="1" dirty="0" err="1" smtClean="0"/>
              <a:t>Chatbots</a:t>
            </a:r>
            <a:r>
              <a:rPr lang="en-US" i="1" dirty="0" smtClean="0"/>
              <a:t> have the potential to help businesses significantly cut labor costs. While complete automation of the customer service workforce is not feasible, automating customer management and sales positions in the US where possible through </a:t>
            </a:r>
            <a:r>
              <a:rPr lang="en-US" i="1" dirty="0" err="1" smtClean="0"/>
              <a:t>Chatbots</a:t>
            </a:r>
            <a:r>
              <a:rPr lang="en-US" i="1" dirty="0" smtClean="0"/>
              <a:t> and other automation technologies would result in considerable saving,”  </a:t>
            </a:r>
            <a:r>
              <a:rPr lang="en-US" dirty="0" smtClean="0"/>
              <a:t>BI Intelligence.</a:t>
            </a:r>
            <a:endParaRPr lang="en-US" dirty="0"/>
          </a:p>
        </p:txBody>
      </p:sp>
    </p:spTree>
    <p:extLst>
      <p:ext uri="{BB962C8B-B14F-4D97-AF65-F5344CB8AC3E}">
        <p14:creationId xmlns:p14="http://schemas.microsoft.com/office/powerpoint/2010/main" val="30854332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580</TotalTime>
  <Words>760</Words>
  <Application>Microsoft Office PowerPoint</Application>
  <PresentationFormat>Widescreen</PresentationFormat>
  <Paragraphs>138</Paragraphs>
  <Slides>15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Batang</vt:lpstr>
      <vt:lpstr>Arial</vt:lpstr>
      <vt:lpstr>Book Antiqua</vt:lpstr>
      <vt:lpstr>Calibri</vt:lpstr>
      <vt:lpstr>Century Gothic</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rahul_jataw</dc:creator>
  <cp:lastModifiedBy>Ramandeep Kaur</cp:lastModifiedBy>
  <cp:revision>79</cp:revision>
  <dcterms:created xsi:type="dcterms:W3CDTF">2017-01-12T06:30:47Z</dcterms:created>
  <dcterms:modified xsi:type="dcterms:W3CDTF">2017-05-01T05:43:15Z</dcterms:modified>
</cp:coreProperties>
</file>