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8" r:id="rId2"/>
    <p:sldId id="275" r:id="rId3"/>
    <p:sldId id="268" r:id="rId4"/>
    <p:sldId id="276" r:id="rId5"/>
    <p:sldId id="277" r:id="rId6"/>
    <p:sldId id="278" r:id="rId7"/>
    <p:sldId id="279" r:id="rId8"/>
    <p:sldId id="280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ucators 4 Excellence" initials="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AEDF"/>
    <a:srgbClr val="80D22E"/>
    <a:srgbClr val="5D8EB9"/>
    <a:srgbClr val="333F50"/>
    <a:srgbClr val="FFFFFF"/>
    <a:srgbClr val="4FAFDF"/>
    <a:srgbClr val="7ED12B"/>
    <a:srgbClr val="00FF00"/>
    <a:srgbClr val="CCFF99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28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03T09:15:03.441" idx="1">
    <p:pos x="10" y="10"/>
    <p:text>Title slide is great!</p:text>
  </p:cm>
  <p:cm authorId="0" dt="2017-05-03T09:23:44.178" idx="10">
    <p:pos x="106" y="106"/>
    <p:text>The layout and animations are great. Please see slide three for exemplar.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53232-DEC8-44D5-BDF8-8DC2D8876FA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F6C7A-8EAF-46E4-83CF-7FB58A0B6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7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F6C7A-8EAF-46E4-83CF-7FB58A0B69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1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C14AA-5BDD-4A36-9AFE-A1D06ECD4C0B}" type="datetime1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Golden 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6A5-E315-4234-A8E7-56F14C9F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7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06F-3C5A-4AEF-853E-C2B2328E711B}" type="datetime1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Golden 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6A5-E315-4234-A8E7-56F14C9F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4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93FA-DA65-4A6B-A637-CB1E61E7DBEE}" type="datetime1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Golden 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6A5-E315-4234-A8E7-56F14C9F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4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76A4-4B35-4FC0-9E7F-BAFFC559EC35}" type="datetime1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Golden 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6A5-E315-4234-A8E7-56F14C9F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6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000C-3D40-4A3A-AD75-ED759DBE3F58}" type="datetime1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Golden 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6A5-E315-4234-A8E7-56F14C9F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7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150A-9E74-4270-8CA3-5B35B011EDB7}" type="datetime1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Golden Lines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6A5-E315-4234-A8E7-56F14C9F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0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0D7F-8948-4D00-AB49-B50501320D06}" type="datetime1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Golden Lines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6A5-E315-4234-A8E7-56F14C9F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C244-2DF1-450B-BF7E-E1D9C760CFB9}" type="datetime1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Golden Lines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6A5-E315-4234-A8E7-56F14C9F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6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BE83-7448-439E-9B92-93EC27F69406}" type="datetime1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Golden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6A5-E315-4234-A8E7-56F14C9F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377A-604E-48C0-8F7E-B7A9282DDAF5}" type="datetime1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Golden Lines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6A5-E315-4234-A8E7-56F14C9F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7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D3A5-3508-4821-A830-D4DB0F1F8BF5}" type="datetime1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Golden Lines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C6A5-E315-4234-A8E7-56F14C9F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6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139E8-7404-4C38-8B4E-BCE608C5B2AB}" type="datetime1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Golden Lines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0C6A5-E315-4234-A8E7-56F14C9F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1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973" y="325464"/>
            <a:ext cx="4633993" cy="6245817"/>
          </a:xfrm>
          <a:prstGeom prst="rect">
            <a:avLst/>
          </a:prstGeom>
          <a:solidFill>
            <a:srgbClr val="4FAFDF"/>
          </a:solidFill>
          <a:ln>
            <a:solidFill>
              <a:srgbClr val="7ED1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3531031" y="2338080"/>
            <a:ext cx="12192000" cy="1184857"/>
          </a:xfrm>
        </p:spPr>
        <p:txBody>
          <a:bodyPr>
            <a:normAutofit fontScale="90000"/>
          </a:bodyPr>
          <a:lstStyle/>
          <a:p>
            <a:pPr fontAlgn="ctr"/>
            <a:br>
              <a:rPr lang="en-GB" sz="36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>Analytics – Reports and </a:t>
            </a:r>
            <a:br>
              <a:rPr lang="en-GB" sz="36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>Dashboards</a:t>
            </a:r>
            <a:br>
              <a:rPr lang="en-GB" sz="36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>– 13%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0766" y="410704"/>
            <a:ext cx="4468406" cy="60753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058779" y="3646030"/>
            <a:ext cx="29517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905" y="2027441"/>
            <a:ext cx="3719063" cy="229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85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6564387"/>
            <a:ext cx="10091155" cy="63080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11515058" y="6565473"/>
            <a:ext cx="676942" cy="61992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6541345" y="4203875"/>
            <a:ext cx="2160000" cy="21600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588" tIns="42794" rIns="85588" bIns="42794" rtlCol="0" anchor="ctr"/>
          <a:lstStyle/>
          <a:p>
            <a:pPr algn="ctr"/>
            <a:endParaRPr lang="en-US" sz="168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9" y="391559"/>
            <a:ext cx="11342573" cy="948198"/>
          </a:xfrm>
          <a:prstGeom prst="rect">
            <a:avLst/>
          </a:prstGeom>
          <a:ln>
            <a:noFill/>
          </a:ln>
        </p:spPr>
        <p:txBody>
          <a:bodyPr wrap="none" lIns="85588" tIns="42794" rIns="85588" bIns="42794">
            <a:spAutoFit/>
          </a:bodyPr>
          <a:lstStyle/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37. Describe the options available when creating or </a:t>
            </a:r>
          </a:p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Customizing a report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904334" y="1658557"/>
            <a:ext cx="441872" cy="1142788"/>
          </a:xfrm>
          <a:prstGeom prst="line">
            <a:avLst/>
          </a:prstGeom>
          <a:ln w="9525">
            <a:solidFill>
              <a:srgbClr val="29357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548959" y="1371266"/>
            <a:ext cx="774381" cy="2002738"/>
          </a:xfrm>
          <a:prstGeom prst="line">
            <a:avLst/>
          </a:prstGeom>
          <a:ln w="28575">
            <a:solidFill>
              <a:srgbClr val="29357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1245074" y="4502844"/>
            <a:ext cx="441872" cy="1142788"/>
          </a:xfrm>
          <a:prstGeom prst="line">
            <a:avLst/>
          </a:prstGeom>
          <a:ln w="9525">
            <a:solidFill>
              <a:srgbClr val="29357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1127866" y="4361137"/>
            <a:ext cx="774381" cy="2002738"/>
          </a:xfrm>
          <a:prstGeom prst="line">
            <a:avLst/>
          </a:prstGeom>
          <a:ln w="28575">
            <a:solidFill>
              <a:srgbClr val="29357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bject 4"/>
          <p:cNvSpPr/>
          <p:nvPr/>
        </p:nvSpPr>
        <p:spPr>
          <a:xfrm>
            <a:off x="7317441" y="-9531"/>
            <a:ext cx="4874559" cy="1319493"/>
          </a:xfrm>
          <a:prstGeom prst="rect">
            <a:avLst/>
          </a:prstGeom>
          <a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53529" y="6627465"/>
            <a:ext cx="265369" cy="275477"/>
          </a:xfrm>
        </p:spPr>
        <p:txBody>
          <a:bodyPr/>
          <a:lstStyle/>
          <a:p>
            <a:fld id="{66D0C6A5-E315-4234-A8E7-56F14C9FD6BE}" type="slidenum">
              <a:rPr lang="en-US" smtClean="0"/>
              <a:t>2</a:t>
            </a:fld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210" y="6164071"/>
            <a:ext cx="975864" cy="6011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87334" y="2213134"/>
            <a:ext cx="9681928" cy="3139321"/>
          </a:xfrm>
          <a:prstGeom prst="rect">
            <a:avLst/>
          </a:prstGeom>
          <a:solidFill>
            <a:schemeClr val="bg1">
              <a:lumMod val="95000"/>
              <a:alpha val="34000"/>
            </a:schemeClr>
          </a:solidFill>
          <a:ln>
            <a:solidFill>
              <a:srgbClr val="43797C"/>
            </a:solidFill>
          </a:ln>
        </p:spPr>
        <p:txBody>
          <a:bodyPr wrap="square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200" b="1" dirty="0">
                <a:solidFill>
                  <a:srgbClr val="333333"/>
                </a:solidFill>
                <a:latin typeface="Helvetica Neue Light"/>
              </a:rPr>
              <a:t>(</a:t>
            </a:r>
            <a:r>
              <a:rPr lang="en-GB" sz="2200" dirty="0">
                <a:solidFill>
                  <a:srgbClr val="333333"/>
                </a:solidFill>
                <a:latin typeface="Helvetica Neue Light"/>
              </a:rPr>
              <a:t>Only : User permission: Manage public reports: are able to delete reports from the report folders even if user has read/write access and has created the report themselves)</a:t>
            </a:r>
            <a:endParaRPr lang="en-GB" sz="2200" dirty="0"/>
          </a:p>
          <a:p>
            <a:pPr marL="285750" indent="-285750">
              <a:buFont typeface="Arial"/>
              <a:buChar char="•"/>
            </a:pPr>
            <a:r>
              <a:rPr lang="en-GB" sz="2200" dirty="0"/>
              <a:t>If you can see it on Salesforce, you can report in it.</a:t>
            </a:r>
          </a:p>
          <a:p>
            <a:pPr marL="285750" indent="-285750">
              <a:buFont typeface="Arial"/>
              <a:buChar char="•"/>
            </a:pPr>
            <a:r>
              <a:rPr lang="en-GB" sz="2200" dirty="0">
                <a:solidFill>
                  <a:srgbClr val="333333"/>
                </a:solidFill>
              </a:rPr>
              <a:t>Reports are available under standard object tabs: Leads, Accounts, Contacts, Opportunities, Reports, Cases, Contracts, Solutions. (Under the record tab or under reports tab)</a:t>
            </a:r>
          </a:p>
          <a:p>
            <a:pPr marL="285750" indent="-285750">
              <a:buFont typeface="Arial"/>
              <a:buChar char="•"/>
            </a:pPr>
            <a:r>
              <a:rPr lang="en-GB" sz="2200" dirty="0"/>
              <a:t>You can use a standard report as the basis for a new report but you must save it first as a custom report to a new folder under a new name.</a:t>
            </a:r>
            <a:endParaRPr lang="en-US" sz="2200" dirty="0"/>
          </a:p>
        </p:txBody>
      </p:sp>
      <p:sp>
        <p:nvSpPr>
          <p:cNvPr id="18" name="Rectangle: Rounded Corners 17"/>
          <p:cNvSpPr/>
          <p:nvPr/>
        </p:nvSpPr>
        <p:spPr>
          <a:xfrm>
            <a:off x="164907" y="6035100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/>
          <p:cNvSpPr/>
          <p:nvPr/>
        </p:nvSpPr>
        <p:spPr>
          <a:xfrm>
            <a:off x="988938" y="6035099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005039" y="6080718"/>
            <a:ext cx="62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4EAEDF"/>
                </a:solidFill>
                <a:hlinkClick r:id="" action="ppaction://hlinkshowjump?jump=nextslide"/>
              </a:rPr>
              <a:t>Next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249" y="6070722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4EAEDF"/>
                </a:solidFill>
                <a:hlinkClick r:id="" action="ppaction://hlinkshowjump?jump=previousslide"/>
              </a:rPr>
              <a:t>Prev</a:t>
            </a:r>
            <a:endParaRPr lang="en-GB" dirty="0">
              <a:solidFill>
                <a:srgbClr val="4EAE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61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515058" y="6565473"/>
            <a:ext cx="676942" cy="61992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3"/>
          <p:cNvSpPr/>
          <p:nvPr/>
        </p:nvSpPr>
        <p:spPr>
          <a:xfrm>
            <a:off x="210457" y="1209801"/>
            <a:ext cx="11981543" cy="4686495"/>
          </a:xfrm>
          <a:custGeom>
            <a:avLst/>
            <a:gdLst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0 w 10784970"/>
              <a:gd name="connsiteY3" fmla="*/ 6858000 h 6858000"/>
              <a:gd name="connsiteX4" fmla="*/ 0 w 10784970"/>
              <a:gd name="connsiteY4" fmla="*/ 0 h 6858000"/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3352800 w 10784970"/>
              <a:gd name="connsiteY3" fmla="*/ 6858000 h 6858000"/>
              <a:gd name="connsiteX4" fmla="*/ 0 w 10784970"/>
              <a:gd name="connsiteY4" fmla="*/ 0 h 6858000"/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3240505 w 10784970"/>
              <a:gd name="connsiteY3" fmla="*/ 6858000 h 6858000"/>
              <a:gd name="connsiteX4" fmla="*/ 0 w 1078497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4970" h="6858000">
                <a:moveTo>
                  <a:pt x="0" y="0"/>
                </a:moveTo>
                <a:lnTo>
                  <a:pt x="10784970" y="0"/>
                </a:lnTo>
                <a:lnTo>
                  <a:pt x="10784970" y="6858000"/>
                </a:lnTo>
                <a:lnTo>
                  <a:pt x="3240505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EAE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65" y="1715778"/>
            <a:ext cx="8741435" cy="41543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200" dirty="0"/>
              <a:t>The preview shows only a limited number of records. Run the report to see all your results.</a:t>
            </a:r>
          </a:p>
          <a:p>
            <a:pPr marL="0" indent="0">
              <a:buNone/>
            </a:pPr>
            <a:r>
              <a:rPr lang="en-GB" sz="2200" dirty="0">
                <a:solidFill>
                  <a:schemeClr val="bg1"/>
                </a:solidFill>
              </a:rPr>
              <a:t>4 types of report formats:</a:t>
            </a:r>
          </a:p>
          <a:p>
            <a:r>
              <a:rPr lang="en-GB" sz="2200" dirty="0">
                <a:solidFill>
                  <a:schemeClr val="bg1"/>
                </a:solidFill>
              </a:rPr>
              <a:t>Tabular: (Contact mailing list, list of all accounts with a grand total, activity reports) (Simplest and fastest listing of data without any subtotals) (can not be used to create groups of data or graphs) Can not be used in dashboards. </a:t>
            </a:r>
          </a:p>
          <a:p>
            <a:r>
              <a:rPr lang="en-GB" sz="2200" dirty="0">
                <a:solidFill>
                  <a:schemeClr val="bg1"/>
                </a:solidFill>
              </a:rPr>
              <a:t>Summary: (A listing of data with groupings and subtotal) (all opportunities for your team sub </a:t>
            </a:r>
            <a:r>
              <a:rPr lang="en-GB" sz="2200" dirty="0" err="1">
                <a:solidFill>
                  <a:schemeClr val="bg1"/>
                </a:solidFill>
              </a:rPr>
              <a:t>totaled</a:t>
            </a:r>
            <a:r>
              <a:rPr lang="en-GB" sz="2200" dirty="0">
                <a:solidFill>
                  <a:schemeClr val="bg1"/>
                </a:solidFill>
              </a:rPr>
              <a:t> by sales stage and owner) (similar to tabular + graph data of raw + Graphs (can be used in dashboards)</a:t>
            </a:r>
          </a:p>
        </p:txBody>
      </p:sp>
      <p:sp>
        <p:nvSpPr>
          <p:cNvPr id="18" name="object 4"/>
          <p:cNvSpPr/>
          <p:nvPr/>
        </p:nvSpPr>
        <p:spPr>
          <a:xfrm>
            <a:off x="7317441" y="0"/>
            <a:ext cx="4874559" cy="1319493"/>
          </a:xfrm>
          <a:prstGeom prst="rect">
            <a:avLst/>
          </a:prstGeom>
          <a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Rectangle 3"/>
          <p:cNvSpPr/>
          <p:nvPr/>
        </p:nvSpPr>
        <p:spPr>
          <a:xfrm rot="19391801">
            <a:off x="1954555" y="606196"/>
            <a:ext cx="213467" cy="5893703"/>
          </a:xfrm>
          <a:custGeom>
            <a:avLst/>
            <a:gdLst>
              <a:gd name="connsiteX0" fmla="*/ 0 w 214533"/>
              <a:gd name="connsiteY0" fmla="*/ 0 h 6112929"/>
              <a:gd name="connsiteX1" fmla="*/ 214533 w 214533"/>
              <a:gd name="connsiteY1" fmla="*/ 0 h 6112929"/>
              <a:gd name="connsiteX2" fmla="*/ 214533 w 214533"/>
              <a:gd name="connsiteY2" fmla="*/ 6112929 h 6112929"/>
              <a:gd name="connsiteX3" fmla="*/ 0 w 214533"/>
              <a:gd name="connsiteY3" fmla="*/ 6112929 h 6112929"/>
              <a:gd name="connsiteX4" fmla="*/ 0 w 214533"/>
              <a:gd name="connsiteY4" fmla="*/ 0 h 6112929"/>
              <a:gd name="connsiteX0" fmla="*/ 0 w 214533"/>
              <a:gd name="connsiteY0" fmla="*/ 0 h 6112929"/>
              <a:gd name="connsiteX1" fmla="*/ 214533 w 214533"/>
              <a:gd name="connsiteY1" fmla="*/ 0 h 6112929"/>
              <a:gd name="connsiteX2" fmla="*/ 214533 w 214533"/>
              <a:gd name="connsiteY2" fmla="*/ 6112929 h 6112929"/>
              <a:gd name="connsiteX3" fmla="*/ 4348 w 214533"/>
              <a:gd name="connsiteY3" fmla="*/ 5988052 h 6112929"/>
              <a:gd name="connsiteX4" fmla="*/ 0 w 214533"/>
              <a:gd name="connsiteY4" fmla="*/ 0 h 6112929"/>
              <a:gd name="connsiteX0" fmla="*/ 0 w 231519"/>
              <a:gd name="connsiteY0" fmla="*/ 0 h 6232778"/>
              <a:gd name="connsiteX1" fmla="*/ 231519 w 231519"/>
              <a:gd name="connsiteY1" fmla="*/ 119849 h 6232778"/>
              <a:gd name="connsiteX2" fmla="*/ 231519 w 231519"/>
              <a:gd name="connsiteY2" fmla="*/ 6232778 h 6232778"/>
              <a:gd name="connsiteX3" fmla="*/ 21334 w 231519"/>
              <a:gd name="connsiteY3" fmla="*/ 6107901 h 6232778"/>
              <a:gd name="connsiteX4" fmla="*/ 0 w 231519"/>
              <a:gd name="connsiteY4" fmla="*/ 0 h 6232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519" h="6232778">
                <a:moveTo>
                  <a:pt x="0" y="0"/>
                </a:moveTo>
                <a:lnTo>
                  <a:pt x="231519" y="119849"/>
                </a:lnTo>
                <a:lnTo>
                  <a:pt x="231519" y="6232778"/>
                </a:lnTo>
                <a:lnTo>
                  <a:pt x="21334" y="6107901"/>
                </a:lnTo>
                <a:cubicBezTo>
                  <a:pt x="19885" y="4111884"/>
                  <a:pt x="1449" y="1996017"/>
                  <a:pt x="0" y="0"/>
                </a:cubicBezTo>
                <a:close/>
              </a:path>
            </a:pathLst>
          </a:custGeom>
          <a:solidFill>
            <a:srgbClr val="80D2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0" y="6564387"/>
            <a:ext cx="10091155" cy="63080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lide Number Placeholder 8"/>
          <p:cNvSpPr txBox="1">
            <a:spLocks/>
          </p:cNvSpPr>
          <p:nvPr/>
        </p:nvSpPr>
        <p:spPr>
          <a:xfrm>
            <a:off x="11853529" y="6627465"/>
            <a:ext cx="265369" cy="2754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C6A5-E315-4234-A8E7-56F14C9FD6B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210" y="6164071"/>
            <a:ext cx="975864" cy="601132"/>
          </a:xfrm>
          <a:prstGeom prst="rect">
            <a:avLst/>
          </a:prstGeom>
        </p:spPr>
      </p:pic>
      <p:sp>
        <p:nvSpPr>
          <p:cNvPr id="11" name="Rectangle: Rounded Corners 10"/>
          <p:cNvSpPr/>
          <p:nvPr/>
        </p:nvSpPr>
        <p:spPr>
          <a:xfrm>
            <a:off x="164907" y="6035100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/>
          <p:cNvSpPr/>
          <p:nvPr/>
        </p:nvSpPr>
        <p:spPr>
          <a:xfrm>
            <a:off x="988938" y="6035099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5039" y="6080718"/>
            <a:ext cx="62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4EAEDF"/>
                </a:solidFill>
                <a:hlinkClick r:id="" action="ppaction://hlinkshowjump?jump=nextslide"/>
              </a:rPr>
              <a:t>Next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249" y="6070722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4EAEDF"/>
                </a:solidFill>
                <a:hlinkClick r:id="" action="ppaction://hlinkshowjump?jump=previousslide"/>
              </a:rPr>
              <a:t>Prev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53367"/>
            <a:ext cx="11342573" cy="948198"/>
          </a:xfrm>
          <a:prstGeom prst="rect">
            <a:avLst/>
          </a:prstGeom>
          <a:ln>
            <a:noFill/>
          </a:ln>
        </p:spPr>
        <p:txBody>
          <a:bodyPr wrap="none" lIns="85588" tIns="42794" rIns="85588" bIns="42794">
            <a:spAutoFit/>
          </a:bodyPr>
          <a:lstStyle/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37. Describe the options available when creating or </a:t>
            </a:r>
          </a:p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Customizing a report</a:t>
            </a:r>
          </a:p>
        </p:txBody>
      </p:sp>
    </p:spTree>
    <p:extLst>
      <p:ext uri="{BB962C8B-B14F-4D97-AF65-F5344CB8AC3E}">
        <p14:creationId xmlns:p14="http://schemas.microsoft.com/office/powerpoint/2010/main" val="195982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515058" y="6565473"/>
            <a:ext cx="676942" cy="61992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3"/>
          <p:cNvSpPr/>
          <p:nvPr/>
        </p:nvSpPr>
        <p:spPr>
          <a:xfrm>
            <a:off x="210457" y="1209801"/>
            <a:ext cx="11981543" cy="4686495"/>
          </a:xfrm>
          <a:custGeom>
            <a:avLst/>
            <a:gdLst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0 w 10784970"/>
              <a:gd name="connsiteY3" fmla="*/ 6858000 h 6858000"/>
              <a:gd name="connsiteX4" fmla="*/ 0 w 10784970"/>
              <a:gd name="connsiteY4" fmla="*/ 0 h 6858000"/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3352800 w 10784970"/>
              <a:gd name="connsiteY3" fmla="*/ 6858000 h 6858000"/>
              <a:gd name="connsiteX4" fmla="*/ 0 w 10784970"/>
              <a:gd name="connsiteY4" fmla="*/ 0 h 6858000"/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3240505 w 10784970"/>
              <a:gd name="connsiteY3" fmla="*/ 6858000 h 6858000"/>
              <a:gd name="connsiteX4" fmla="*/ 0 w 1078497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4970" h="6858000">
                <a:moveTo>
                  <a:pt x="0" y="0"/>
                </a:moveTo>
                <a:lnTo>
                  <a:pt x="10784970" y="0"/>
                </a:lnTo>
                <a:lnTo>
                  <a:pt x="10784970" y="6858000"/>
                </a:lnTo>
                <a:lnTo>
                  <a:pt x="3240505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EAE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65" y="1381485"/>
            <a:ext cx="8741435" cy="415436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200" b="1" u="sng" dirty="0">
                <a:solidFill>
                  <a:schemeClr val="bg1"/>
                </a:solidFill>
              </a:rPr>
              <a:t>Matrix</a:t>
            </a:r>
            <a:r>
              <a:rPr lang="en-GB" sz="2200" b="1" dirty="0">
                <a:solidFill>
                  <a:schemeClr val="bg1"/>
                </a:solidFill>
              </a:rPr>
              <a:t>: (A comparison of related totals, with totals by both row and column, Group data by row and column) (Large amount of data and comparison with totals of both row and column, </a:t>
            </a:r>
            <a:r>
              <a:rPr lang="en-GB" sz="2200" b="1" err="1">
                <a:solidFill>
                  <a:schemeClr val="bg1"/>
                </a:solidFill>
              </a:rPr>
              <a:t>exp</a:t>
            </a:r>
            <a:r>
              <a:rPr lang="en-GB" sz="2200" b="1" dirty="0">
                <a:solidFill>
                  <a:schemeClr val="bg1"/>
                </a:solidFill>
              </a:rPr>
              <a:t>: opportunity by month vertically vs account horizontally) (most detailed, most time consuming + graphs (dashboards)) </a:t>
            </a:r>
          </a:p>
          <a:p>
            <a:r>
              <a:rPr lang="en-GB" sz="2200" b="1" u="sng" dirty="0">
                <a:solidFill>
                  <a:schemeClr val="bg1"/>
                </a:solidFill>
              </a:rPr>
              <a:t>Joined reports</a:t>
            </a:r>
            <a:r>
              <a:rPr lang="en-GB" sz="2200" b="1" dirty="0">
                <a:solidFill>
                  <a:schemeClr val="bg1"/>
                </a:solidFill>
              </a:rPr>
              <a:t>: (Different views of data from multiple report types and create a graph)</a:t>
            </a:r>
          </a:p>
          <a:p>
            <a:r>
              <a:rPr lang="en-GB" sz="2200" b="1" dirty="0">
                <a:solidFill>
                  <a:schemeClr val="bg1"/>
                </a:solidFill>
              </a:rPr>
              <a:t>Enables you to add up to 5 different report blocks.</a:t>
            </a:r>
          </a:p>
          <a:p>
            <a:r>
              <a:rPr lang="en-GB" sz="2200" b="1" dirty="0">
                <a:solidFill>
                  <a:schemeClr val="bg1"/>
                </a:solidFill>
              </a:rPr>
              <a:t>You can add and reorder groupings on summary, matrix, and joined reports.</a:t>
            </a:r>
          </a:p>
          <a:p>
            <a:r>
              <a:rPr lang="en-GB" sz="2200" b="1" dirty="0">
                <a:solidFill>
                  <a:schemeClr val="bg1"/>
                </a:solidFill>
              </a:rPr>
              <a:t>You can add custom summary formulas to summary and matrix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  <a:r>
              <a:rPr lang="en-GB" sz="2200" b="1" dirty="0">
                <a:solidFill>
                  <a:schemeClr val="bg1"/>
                </a:solidFill>
              </a:rPr>
              <a:t>reports</a:t>
            </a:r>
            <a:r>
              <a:rPr lang="en-GB" sz="2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8" name="object 4"/>
          <p:cNvSpPr/>
          <p:nvPr/>
        </p:nvSpPr>
        <p:spPr>
          <a:xfrm>
            <a:off x="7317441" y="0"/>
            <a:ext cx="4874559" cy="1319493"/>
          </a:xfrm>
          <a:prstGeom prst="rect">
            <a:avLst/>
          </a:prstGeom>
          <a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Rectangle 3"/>
          <p:cNvSpPr/>
          <p:nvPr/>
        </p:nvSpPr>
        <p:spPr>
          <a:xfrm rot="19391801">
            <a:off x="1954555" y="606196"/>
            <a:ext cx="213467" cy="5893703"/>
          </a:xfrm>
          <a:custGeom>
            <a:avLst/>
            <a:gdLst>
              <a:gd name="connsiteX0" fmla="*/ 0 w 214533"/>
              <a:gd name="connsiteY0" fmla="*/ 0 h 6112929"/>
              <a:gd name="connsiteX1" fmla="*/ 214533 w 214533"/>
              <a:gd name="connsiteY1" fmla="*/ 0 h 6112929"/>
              <a:gd name="connsiteX2" fmla="*/ 214533 w 214533"/>
              <a:gd name="connsiteY2" fmla="*/ 6112929 h 6112929"/>
              <a:gd name="connsiteX3" fmla="*/ 0 w 214533"/>
              <a:gd name="connsiteY3" fmla="*/ 6112929 h 6112929"/>
              <a:gd name="connsiteX4" fmla="*/ 0 w 214533"/>
              <a:gd name="connsiteY4" fmla="*/ 0 h 6112929"/>
              <a:gd name="connsiteX0" fmla="*/ 0 w 214533"/>
              <a:gd name="connsiteY0" fmla="*/ 0 h 6112929"/>
              <a:gd name="connsiteX1" fmla="*/ 214533 w 214533"/>
              <a:gd name="connsiteY1" fmla="*/ 0 h 6112929"/>
              <a:gd name="connsiteX2" fmla="*/ 214533 w 214533"/>
              <a:gd name="connsiteY2" fmla="*/ 6112929 h 6112929"/>
              <a:gd name="connsiteX3" fmla="*/ 4348 w 214533"/>
              <a:gd name="connsiteY3" fmla="*/ 5988052 h 6112929"/>
              <a:gd name="connsiteX4" fmla="*/ 0 w 214533"/>
              <a:gd name="connsiteY4" fmla="*/ 0 h 6112929"/>
              <a:gd name="connsiteX0" fmla="*/ 0 w 231519"/>
              <a:gd name="connsiteY0" fmla="*/ 0 h 6232778"/>
              <a:gd name="connsiteX1" fmla="*/ 231519 w 231519"/>
              <a:gd name="connsiteY1" fmla="*/ 119849 h 6232778"/>
              <a:gd name="connsiteX2" fmla="*/ 231519 w 231519"/>
              <a:gd name="connsiteY2" fmla="*/ 6232778 h 6232778"/>
              <a:gd name="connsiteX3" fmla="*/ 21334 w 231519"/>
              <a:gd name="connsiteY3" fmla="*/ 6107901 h 6232778"/>
              <a:gd name="connsiteX4" fmla="*/ 0 w 231519"/>
              <a:gd name="connsiteY4" fmla="*/ 0 h 6232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519" h="6232778">
                <a:moveTo>
                  <a:pt x="0" y="0"/>
                </a:moveTo>
                <a:lnTo>
                  <a:pt x="231519" y="119849"/>
                </a:lnTo>
                <a:lnTo>
                  <a:pt x="231519" y="6232778"/>
                </a:lnTo>
                <a:lnTo>
                  <a:pt x="21334" y="6107901"/>
                </a:lnTo>
                <a:cubicBezTo>
                  <a:pt x="19885" y="4111884"/>
                  <a:pt x="1449" y="1996017"/>
                  <a:pt x="0" y="0"/>
                </a:cubicBezTo>
                <a:close/>
              </a:path>
            </a:pathLst>
          </a:custGeom>
          <a:solidFill>
            <a:srgbClr val="80D2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0" y="6564387"/>
            <a:ext cx="10091155" cy="63080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lide Number Placeholder 8"/>
          <p:cNvSpPr txBox="1">
            <a:spLocks/>
          </p:cNvSpPr>
          <p:nvPr/>
        </p:nvSpPr>
        <p:spPr>
          <a:xfrm>
            <a:off x="11853529" y="6627465"/>
            <a:ext cx="265369" cy="2754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C6A5-E315-4234-A8E7-56F14C9FD6B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210" y="6164071"/>
            <a:ext cx="975864" cy="601132"/>
          </a:xfrm>
          <a:prstGeom prst="rect">
            <a:avLst/>
          </a:prstGeom>
        </p:spPr>
      </p:pic>
      <p:sp>
        <p:nvSpPr>
          <p:cNvPr id="11" name="Rectangle: Rounded Corners 10"/>
          <p:cNvSpPr/>
          <p:nvPr/>
        </p:nvSpPr>
        <p:spPr>
          <a:xfrm>
            <a:off x="164907" y="6035100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/>
          <p:cNvSpPr/>
          <p:nvPr/>
        </p:nvSpPr>
        <p:spPr>
          <a:xfrm>
            <a:off x="988938" y="6035099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5039" y="6080718"/>
            <a:ext cx="62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4EAEDF"/>
                </a:solidFill>
                <a:hlinkClick r:id="" action="ppaction://hlinkshowjump?jump=nextslide"/>
              </a:rPr>
              <a:t>Next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249" y="6070722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4EAEDF"/>
                </a:solidFill>
                <a:hlinkClick r:id="" action="ppaction://hlinkshowjump?jump=previousslide"/>
              </a:rPr>
              <a:t>Prev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53367"/>
            <a:ext cx="11342573" cy="948198"/>
          </a:xfrm>
          <a:prstGeom prst="rect">
            <a:avLst/>
          </a:prstGeom>
          <a:ln>
            <a:noFill/>
          </a:ln>
        </p:spPr>
        <p:txBody>
          <a:bodyPr wrap="none" lIns="85588" tIns="42794" rIns="85588" bIns="42794">
            <a:spAutoFit/>
          </a:bodyPr>
          <a:lstStyle/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37. Describe the options available when creating or </a:t>
            </a:r>
          </a:p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Customizing a report</a:t>
            </a:r>
          </a:p>
        </p:txBody>
      </p:sp>
    </p:spTree>
    <p:extLst>
      <p:ext uri="{BB962C8B-B14F-4D97-AF65-F5344CB8AC3E}">
        <p14:creationId xmlns:p14="http://schemas.microsoft.com/office/powerpoint/2010/main" val="358471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515058" y="6565473"/>
            <a:ext cx="676942" cy="61992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3"/>
          <p:cNvSpPr/>
          <p:nvPr/>
        </p:nvSpPr>
        <p:spPr>
          <a:xfrm>
            <a:off x="210457" y="1209801"/>
            <a:ext cx="11981543" cy="4686495"/>
          </a:xfrm>
          <a:custGeom>
            <a:avLst/>
            <a:gdLst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0 w 10784970"/>
              <a:gd name="connsiteY3" fmla="*/ 6858000 h 6858000"/>
              <a:gd name="connsiteX4" fmla="*/ 0 w 10784970"/>
              <a:gd name="connsiteY4" fmla="*/ 0 h 6858000"/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3352800 w 10784970"/>
              <a:gd name="connsiteY3" fmla="*/ 6858000 h 6858000"/>
              <a:gd name="connsiteX4" fmla="*/ 0 w 10784970"/>
              <a:gd name="connsiteY4" fmla="*/ 0 h 6858000"/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3240505 w 10784970"/>
              <a:gd name="connsiteY3" fmla="*/ 6858000 h 6858000"/>
              <a:gd name="connsiteX4" fmla="*/ 0 w 1078497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4970" h="6858000">
                <a:moveTo>
                  <a:pt x="0" y="0"/>
                </a:moveTo>
                <a:lnTo>
                  <a:pt x="10784970" y="0"/>
                </a:lnTo>
                <a:lnTo>
                  <a:pt x="10784970" y="6858000"/>
                </a:lnTo>
                <a:lnTo>
                  <a:pt x="3240505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EAE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65" y="1894863"/>
            <a:ext cx="8741435" cy="415436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200" b="1" u="sng" dirty="0">
                <a:solidFill>
                  <a:schemeClr val="bg1"/>
                </a:solidFill>
              </a:rPr>
              <a:t>Unfiled public reports – Standard folder for all users can access.</a:t>
            </a:r>
          </a:p>
          <a:p>
            <a:r>
              <a:rPr lang="en-GB" sz="2200" b="1" u="sng" dirty="0">
                <a:solidFill>
                  <a:schemeClr val="bg1"/>
                </a:solidFill>
              </a:rPr>
              <a:t> Personal custom reports / personal dashboards = private to each user, can not be made public</a:t>
            </a:r>
          </a:p>
          <a:p>
            <a:r>
              <a:rPr lang="en-GB" sz="2200" b="1" dirty="0">
                <a:solidFill>
                  <a:schemeClr val="bg1"/>
                </a:solidFill>
              </a:rPr>
              <a:t>Chart values correlate to a report’s summary fields and pie chart wedges correlate to a reports groupings.</a:t>
            </a:r>
          </a:p>
          <a:p>
            <a:r>
              <a:rPr lang="en-GB" sz="2200" b="1" dirty="0">
                <a:solidFill>
                  <a:schemeClr val="bg1"/>
                </a:solidFill>
              </a:rPr>
              <a:t>Conditional Highlighting only applies to the first summary field column in the table - True</a:t>
            </a:r>
          </a:p>
          <a:p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18" name="object 4"/>
          <p:cNvSpPr/>
          <p:nvPr/>
        </p:nvSpPr>
        <p:spPr>
          <a:xfrm>
            <a:off x="7317441" y="0"/>
            <a:ext cx="4874559" cy="1319493"/>
          </a:xfrm>
          <a:prstGeom prst="rect">
            <a:avLst/>
          </a:prstGeom>
          <a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Rectangle 3"/>
          <p:cNvSpPr/>
          <p:nvPr/>
        </p:nvSpPr>
        <p:spPr>
          <a:xfrm rot="19391801">
            <a:off x="1954555" y="606196"/>
            <a:ext cx="213467" cy="5893703"/>
          </a:xfrm>
          <a:custGeom>
            <a:avLst/>
            <a:gdLst>
              <a:gd name="connsiteX0" fmla="*/ 0 w 214533"/>
              <a:gd name="connsiteY0" fmla="*/ 0 h 6112929"/>
              <a:gd name="connsiteX1" fmla="*/ 214533 w 214533"/>
              <a:gd name="connsiteY1" fmla="*/ 0 h 6112929"/>
              <a:gd name="connsiteX2" fmla="*/ 214533 w 214533"/>
              <a:gd name="connsiteY2" fmla="*/ 6112929 h 6112929"/>
              <a:gd name="connsiteX3" fmla="*/ 0 w 214533"/>
              <a:gd name="connsiteY3" fmla="*/ 6112929 h 6112929"/>
              <a:gd name="connsiteX4" fmla="*/ 0 w 214533"/>
              <a:gd name="connsiteY4" fmla="*/ 0 h 6112929"/>
              <a:gd name="connsiteX0" fmla="*/ 0 w 214533"/>
              <a:gd name="connsiteY0" fmla="*/ 0 h 6112929"/>
              <a:gd name="connsiteX1" fmla="*/ 214533 w 214533"/>
              <a:gd name="connsiteY1" fmla="*/ 0 h 6112929"/>
              <a:gd name="connsiteX2" fmla="*/ 214533 w 214533"/>
              <a:gd name="connsiteY2" fmla="*/ 6112929 h 6112929"/>
              <a:gd name="connsiteX3" fmla="*/ 4348 w 214533"/>
              <a:gd name="connsiteY3" fmla="*/ 5988052 h 6112929"/>
              <a:gd name="connsiteX4" fmla="*/ 0 w 214533"/>
              <a:gd name="connsiteY4" fmla="*/ 0 h 6112929"/>
              <a:gd name="connsiteX0" fmla="*/ 0 w 231519"/>
              <a:gd name="connsiteY0" fmla="*/ 0 h 6232778"/>
              <a:gd name="connsiteX1" fmla="*/ 231519 w 231519"/>
              <a:gd name="connsiteY1" fmla="*/ 119849 h 6232778"/>
              <a:gd name="connsiteX2" fmla="*/ 231519 w 231519"/>
              <a:gd name="connsiteY2" fmla="*/ 6232778 h 6232778"/>
              <a:gd name="connsiteX3" fmla="*/ 21334 w 231519"/>
              <a:gd name="connsiteY3" fmla="*/ 6107901 h 6232778"/>
              <a:gd name="connsiteX4" fmla="*/ 0 w 231519"/>
              <a:gd name="connsiteY4" fmla="*/ 0 h 6232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519" h="6232778">
                <a:moveTo>
                  <a:pt x="0" y="0"/>
                </a:moveTo>
                <a:lnTo>
                  <a:pt x="231519" y="119849"/>
                </a:lnTo>
                <a:lnTo>
                  <a:pt x="231519" y="6232778"/>
                </a:lnTo>
                <a:lnTo>
                  <a:pt x="21334" y="6107901"/>
                </a:lnTo>
                <a:cubicBezTo>
                  <a:pt x="19885" y="4111884"/>
                  <a:pt x="1449" y="1996017"/>
                  <a:pt x="0" y="0"/>
                </a:cubicBezTo>
                <a:close/>
              </a:path>
            </a:pathLst>
          </a:custGeom>
          <a:solidFill>
            <a:srgbClr val="80D2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0" y="6564387"/>
            <a:ext cx="10091155" cy="63080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lide Number Placeholder 8"/>
          <p:cNvSpPr txBox="1">
            <a:spLocks/>
          </p:cNvSpPr>
          <p:nvPr/>
        </p:nvSpPr>
        <p:spPr>
          <a:xfrm>
            <a:off x="11853529" y="6627465"/>
            <a:ext cx="265369" cy="2754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C6A5-E315-4234-A8E7-56F14C9FD6B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210" y="6164071"/>
            <a:ext cx="975864" cy="601132"/>
          </a:xfrm>
          <a:prstGeom prst="rect">
            <a:avLst/>
          </a:prstGeom>
        </p:spPr>
      </p:pic>
      <p:sp>
        <p:nvSpPr>
          <p:cNvPr id="11" name="Rectangle: Rounded Corners 10"/>
          <p:cNvSpPr/>
          <p:nvPr/>
        </p:nvSpPr>
        <p:spPr>
          <a:xfrm>
            <a:off x="164907" y="6035100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/>
          <p:cNvSpPr/>
          <p:nvPr/>
        </p:nvSpPr>
        <p:spPr>
          <a:xfrm>
            <a:off x="988938" y="6035099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5039" y="6080718"/>
            <a:ext cx="62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4EAEDF"/>
                </a:solidFill>
                <a:hlinkClick r:id="" action="ppaction://hlinkshowjump?jump=nextslide"/>
              </a:rPr>
              <a:t>Next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249" y="6070722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4EAEDF"/>
                </a:solidFill>
                <a:hlinkClick r:id="" action="ppaction://hlinkshowjump?jump=previousslide"/>
              </a:rPr>
              <a:t>Prev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53367"/>
            <a:ext cx="11342573" cy="948198"/>
          </a:xfrm>
          <a:prstGeom prst="rect">
            <a:avLst/>
          </a:prstGeom>
          <a:ln>
            <a:noFill/>
          </a:ln>
        </p:spPr>
        <p:txBody>
          <a:bodyPr wrap="none" lIns="85588" tIns="42794" rIns="85588" bIns="42794">
            <a:spAutoFit/>
          </a:bodyPr>
          <a:lstStyle/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37. Describe the options available when creating or </a:t>
            </a:r>
          </a:p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Customizing a report</a:t>
            </a:r>
          </a:p>
        </p:txBody>
      </p:sp>
    </p:spTree>
    <p:extLst>
      <p:ext uri="{BB962C8B-B14F-4D97-AF65-F5344CB8AC3E}">
        <p14:creationId xmlns:p14="http://schemas.microsoft.com/office/powerpoint/2010/main" val="296587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515058" y="6565473"/>
            <a:ext cx="676942" cy="61992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3"/>
          <p:cNvSpPr/>
          <p:nvPr/>
        </p:nvSpPr>
        <p:spPr>
          <a:xfrm>
            <a:off x="488398" y="1281932"/>
            <a:ext cx="11981543" cy="4686495"/>
          </a:xfrm>
          <a:custGeom>
            <a:avLst/>
            <a:gdLst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0 w 10784970"/>
              <a:gd name="connsiteY3" fmla="*/ 6858000 h 6858000"/>
              <a:gd name="connsiteX4" fmla="*/ 0 w 10784970"/>
              <a:gd name="connsiteY4" fmla="*/ 0 h 6858000"/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3352800 w 10784970"/>
              <a:gd name="connsiteY3" fmla="*/ 6858000 h 6858000"/>
              <a:gd name="connsiteX4" fmla="*/ 0 w 10784970"/>
              <a:gd name="connsiteY4" fmla="*/ 0 h 6858000"/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3240505 w 10784970"/>
              <a:gd name="connsiteY3" fmla="*/ 6858000 h 6858000"/>
              <a:gd name="connsiteX4" fmla="*/ 0 w 1078497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4970" h="6858000">
                <a:moveTo>
                  <a:pt x="0" y="0"/>
                </a:moveTo>
                <a:lnTo>
                  <a:pt x="10784970" y="0"/>
                </a:lnTo>
                <a:lnTo>
                  <a:pt x="10784970" y="6858000"/>
                </a:lnTo>
                <a:lnTo>
                  <a:pt x="3240505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EAE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65" y="1894863"/>
            <a:ext cx="8741435" cy="415436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200" b="1" dirty="0">
                <a:solidFill>
                  <a:schemeClr val="bg1"/>
                </a:solidFill>
              </a:rPr>
              <a:t>Administrators control access to dashboards by storing them in folders with certain visibility settings</a:t>
            </a:r>
          </a:p>
          <a:p>
            <a:r>
              <a:rPr lang="en-GB" sz="2200" b="1" dirty="0">
                <a:solidFill>
                  <a:schemeClr val="bg1"/>
                </a:solidFill>
              </a:rPr>
              <a:t>If you have access to a folder, you can view its dashboards</a:t>
            </a:r>
          </a:p>
          <a:p>
            <a:r>
              <a:rPr lang="en-GB" sz="2200" b="1" dirty="0">
                <a:solidFill>
                  <a:schemeClr val="bg1"/>
                </a:solidFill>
              </a:rPr>
              <a:t>You can't save dynamic dashboards to personal folders.</a:t>
            </a:r>
          </a:p>
          <a:p>
            <a:r>
              <a:rPr lang="en-GB" sz="2200" b="1" dirty="0">
                <a:solidFill>
                  <a:schemeClr val="bg1"/>
                </a:solidFill>
              </a:rPr>
              <a:t>Folders control access to the dashboard, but the running user determines access to data.</a:t>
            </a:r>
          </a:p>
        </p:txBody>
      </p:sp>
      <p:sp>
        <p:nvSpPr>
          <p:cNvPr id="18" name="object 4"/>
          <p:cNvSpPr/>
          <p:nvPr/>
        </p:nvSpPr>
        <p:spPr>
          <a:xfrm>
            <a:off x="7317441" y="0"/>
            <a:ext cx="4874559" cy="1319493"/>
          </a:xfrm>
          <a:prstGeom prst="rect">
            <a:avLst/>
          </a:prstGeom>
          <a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Rectangle 3"/>
          <p:cNvSpPr/>
          <p:nvPr/>
        </p:nvSpPr>
        <p:spPr>
          <a:xfrm rot="19391801">
            <a:off x="1954555" y="606196"/>
            <a:ext cx="213467" cy="5893703"/>
          </a:xfrm>
          <a:custGeom>
            <a:avLst/>
            <a:gdLst>
              <a:gd name="connsiteX0" fmla="*/ 0 w 214533"/>
              <a:gd name="connsiteY0" fmla="*/ 0 h 6112929"/>
              <a:gd name="connsiteX1" fmla="*/ 214533 w 214533"/>
              <a:gd name="connsiteY1" fmla="*/ 0 h 6112929"/>
              <a:gd name="connsiteX2" fmla="*/ 214533 w 214533"/>
              <a:gd name="connsiteY2" fmla="*/ 6112929 h 6112929"/>
              <a:gd name="connsiteX3" fmla="*/ 0 w 214533"/>
              <a:gd name="connsiteY3" fmla="*/ 6112929 h 6112929"/>
              <a:gd name="connsiteX4" fmla="*/ 0 w 214533"/>
              <a:gd name="connsiteY4" fmla="*/ 0 h 6112929"/>
              <a:gd name="connsiteX0" fmla="*/ 0 w 214533"/>
              <a:gd name="connsiteY0" fmla="*/ 0 h 6112929"/>
              <a:gd name="connsiteX1" fmla="*/ 214533 w 214533"/>
              <a:gd name="connsiteY1" fmla="*/ 0 h 6112929"/>
              <a:gd name="connsiteX2" fmla="*/ 214533 w 214533"/>
              <a:gd name="connsiteY2" fmla="*/ 6112929 h 6112929"/>
              <a:gd name="connsiteX3" fmla="*/ 4348 w 214533"/>
              <a:gd name="connsiteY3" fmla="*/ 5988052 h 6112929"/>
              <a:gd name="connsiteX4" fmla="*/ 0 w 214533"/>
              <a:gd name="connsiteY4" fmla="*/ 0 h 6112929"/>
              <a:gd name="connsiteX0" fmla="*/ 0 w 231519"/>
              <a:gd name="connsiteY0" fmla="*/ 0 h 6232778"/>
              <a:gd name="connsiteX1" fmla="*/ 231519 w 231519"/>
              <a:gd name="connsiteY1" fmla="*/ 119849 h 6232778"/>
              <a:gd name="connsiteX2" fmla="*/ 231519 w 231519"/>
              <a:gd name="connsiteY2" fmla="*/ 6232778 h 6232778"/>
              <a:gd name="connsiteX3" fmla="*/ 21334 w 231519"/>
              <a:gd name="connsiteY3" fmla="*/ 6107901 h 6232778"/>
              <a:gd name="connsiteX4" fmla="*/ 0 w 231519"/>
              <a:gd name="connsiteY4" fmla="*/ 0 h 6232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519" h="6232778">
                <a:moveTo>
                  <a:pt x="0" y="0"/>
                </a:moveTo>
                <a:lnTo>
                  <a:pt x="231519" y="119849"/>
                </a:lnTo>
                <a:lnTo>
                  <a:pt x="231519" y="6232778"/>
                </a:lnTo>
                <a:lnTo>
                  <a:pt x="21334" y="6107901"/>
                </a:lnTo>
                <a:cubicBezTo>
                  <a:pt x="19885" y="4111884"/>
                  <a:pt x="1449" y="1996017"/>
                  <a:pt x="0" y="0"/>
                </a:cubicBezTo>
                <a:close/>
              </a:path>
            </a:pathLst>
          </a:custGeom>
          <a:solidFill>
            <a:srgbClr val="80D2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0" y="6564387"/>
            <a:ext cx="10091155" cy="63080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lide Number Placeholder 8"/>
          <p:cNvSpPr txBox="1">
            <a:spLocks/>
          </p:cNvSpPr>
          <p:nvPr/>
        </p:nvSpPr>
        <p:spPr>
          <a:xfrm>
            <a:off x="11853529" y="6627465"/>
            <a:ext cx="265369" cy="2754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C6A5-E315-4234-A8E7-56F14C9FD6B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210" y="6164071"/>
            <a:ext cx="975864" cy="601132"/>
          </a:xfrm>
          <a:prstGeom prst="rect">
            <a:avLst/>
          </a:prstGeom>
        </p:spPr>
      </p:pic>
      <p:sp>
        <p:nvSpPr>
          <p:cNvPr id="11" name="Rectangle: Rounded Corners 10"/>
          <p:cNvSpPr/>
          <p:nvPr/>
        </p:nvSpPr>
        <p:spPr>
          <a:xfrm>
            <a:off x="164907" y="6035100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/>
          <p:cNvSpPr/>
          <p:nvPr/>
        </p:nvSpPr>
        <p:spPr>
          <a:xfrm>
            <a:off x="988938" y="6035099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5039" y="6080718"/>
            <a:ext cx="62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4EAEDF"/>
                </a:solidFill>
                <a:hlinkClick r:id="" action="ppaction://hlinkshowjump?jump=nextslide"/>
              </a:rPr>
              <a:t>Next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249" y="6070722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4EAEDF"/>
                </a:solidFill>
                <a:hlinkClick r:id="" action="ppaction://hlinkshowjump?jump=previousslide"/>
              </a:rPr>
              <a:t>Prev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9617" y="253367"/>
            <a:ext cx="10483362" cy="948198"/>
          </a:xfrm>
          <a:prstGeom prst="rect">
            <a:avLst/>
          </a:prstGeom>
          <a:ln>
            <a:noFill/>
          </a:ln>
        </p:spPr>
        <p:txBody>
          <a:bodyPr wrap="none" lIns="85588" tIns="42794" rIns="85588" bIns="42794">
            <a:spAutoFit/>
          </a:bodyPr>
          <a:lstStyle/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38. Describe the impact of the sharing model on </a:t>
            </a:r>
          </a:p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272471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515058" y="6565473"/>
            <a:ext cx="676942" cy="61992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3"/>
          <p:cNvSpPr/>
          <p:nvPr/>
        </p:nvSpPr>
        <p:spPr>
          <a:xfrm>
            <a:off x="210457" y="1209801"/>
            <a:ext cx="11981543" cy="4686495"/>
          </a:xfrm>
          <a:custGeom>
            <a:avLst/>
            <a:gdLst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0 w 10784970"/>
              <a:gd name="connsiteY3" fmla="*/ 6858000 h 6858000"/>
              <a:gd name="connsiteX4" fmla="*/ 0 w 10784970"/>
              <a:gd name="connsiteY4" fmla="*/ 0 h 6858000"/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3352800 w 10784970"/>
              <a:gd name="connsiteY3" fmla="*/ 6858000 h 6858000"/>
              <a:gd name="connsiteX4" fmla="*/ 0 w 10784970"/>
              <a:gd name="connsiteY4" fmla="*/ 0 h 6858000"/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3240505 w 10784970"/>
              <a:gd name="connsiteY3" fmla="*/ 6858000 h 6858000"/>
              <a:gd name="connsiteX4" fmla="*/ 0 w 1078497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4970" h="6858000">
                <a:moveTo>
                  <a:pt x="0" y="0"/>
                </a:moveTo>
                <a:lnTo>
                  <a:pt x="10784970" y="0"/>
                </a:lnTo>
                <a:lnTo>
                  <a:pt x="10784970" y="6858000"/>
                </a:lnTo>
                <a:lnTo>
                  <a:pt x="3240505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EAE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65" y="1597127"/>
            <a:ext cx="8741435" cy="4154361"/>
          </a:xfrm>
        </p:spPr>
        <p:txBody>
          <a:bodyPr>
            <a:noAutofit/>
          </a:bodyPr>
          <a:lstStyle/>
          <a:p>
            <a:r>
              <a:rPr lang="en-GB" sz="2200" dirty="0">
                <a:solidFill>
                  <a:schemeClr val="bg1"/>
                </a:solidFill>
              </a:rPr>
              <a:t>Each dashboard can have up to 20 components on a single page and save up to 3 columns.</a:t>
            </a:r>
          </a:p>
          <a:p>
            <a:r>
              <a:rPr lang="en-GB" sz="2200" dirty="0">
                <a:solidFill>
                  <a:schemeClr val="bg1"/>
                </a:solidFill>
              </a:rPr>
              <a:t>All created from existing custom reports</a:t>
            </a:r>
          </a:p>
          <a:p>
            <a:r>
              <a:rPr lang="en-GB" sz="2200" dirty="0">
                <a:solidFill>
                  <a:schemeClr val="bg1"/>
                </a:solidFill>
              </a:rPr>
              <a:t>Each Dashboard has a running user, whose security settings determine which data to display in a dashboard. All users with access to the folder see the same data, regardless of their personal security setting.</a:t>
            </a:r>
          </a:p>
          <a:p>
            <a:r>
              <a:rPr lang="en-GB" sz="2200" dirty="0">
                <a:solidFill>
                  <a:schemeClr val="bg1"/>
                </a:solidFill>
              </a:rPr>
              <a:t>Running user’s security settings only apply to the dashboard view. Once a user drills down into a source report or detail page of the dashboard, the user will view the data based on his normal security settings.</a:t>
            </a:r>
          </a:p>
          <a:p>
            <a:r>
              <a:rPr lang="en-GB" sz="2200" dirty="0">
                <a:solidFill>
                  <a:schemeClr val="bg1"/>
                </a:solidFill>
              </a:rPr>
              <a:t>Running user: means that the named user’s security setting determine which data to display.</a:t>
            </a:r>
          </a:p>
        </p:txBody>
      </p:sp>
      <p:sp>
        <p:nvSpPr>
          <p:cNvPr id="18" name="object 4"/>
          <p:cNvSpPr/>
          <p:nvPr/>
        </p:nvSpPr>
        <p:spPr>
          <a:xfrm>
            <a:off x="7317441" y="0"/>
            <a:ext cx="4874559" cy="1319493"/>
          </a:xfrm>
          <a:prstGeom prst="rect">
            <a:avLst/>
          </a:prstGeom>
          <a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Rectangle 3"/>
          <p:cNvSpPr/>
          <p:nvPr/>
        </p:nvSpPr>
        <p:spPr>
          <a:xfrm rot="19391801">
            <a:off x="1954555" y="606196"/>
            <a:ext cx="213467" cy="5893703"/>
          </a:xfrm>
          <a:custGeom>
            <a:avLst/>
            <a:gdLst>
              <a:gd name="connsiteX0" fmla="*/ 0 w 214533"/>
              <a:gd name="connsiteY0" fmla="*/ 0 h 6112929"/>
              <a:gd name="connsiteX1" fmla="*/ 214533 w 214533"/>
              <a:gd name="connsiteY1" fmla="*/ 0 h 6112929"/>
              <a:gd name="connsiteX2" fmla="*/ 214533 w 214533"/>
              <a:gd name="connsiteY2" fmla="*/ 6112929 h 6112929"/>
              <a:gd name="connsiteX3" fmla="*/ 0 w 214533"/>
              <a:gd name="connsiteY3" fmla="*/ 6112929 h 6112929"/>
              <a:gd name="connsiteX4" fmla="*/ 0 w 214533"/>
              <a:gd name="connsiteY4" fmla="*/ 0 h 6112929"/>
              <a:gd name="connsiteX0" fmla="*/ 0 w 214533"/>
              <a:gd name="connsiteY0" fmla="*/ 0 h 6112929"/>
              <a:gd name="connsiteX1" fmla="*/ 214533 w 214533"/>
              <a:gd name="connsiteY1" fmla="*/ 0 h 6112929"/>
              <a:gd name="connsiteX2" fmla="*/ 214533 w 214533"/>
              <a:gd name="connsiteY2" fmla="*/ 6112929 h 6112929"/>
              <a:gd name="connsiteX3" fmla="*/ 4348 w 214533"/>
              <a:gd name="connsiteY3" fmla="*/ 5988052 h 6112929"/>
              <a:gd name="connsiteX4" fmla="*/ 0 w 214533"/>
              <a:gd name="connsiteY4" fmla="*/ 0 h 6112929"/>
              <a:gd name="connsiteX0" fmla="*/ 0 w 231519"/>
              <a:gd name="connsiteY0" fmla="*/ 0 h 6232778"/>
              <a:gd name="connsiteX1" fmla="*/ 231519 w 231519"/>
              <a:gd name="connsiteY1" fmla="*/ 119849 h 6232778"/>
              <a:gd name="connsiteX2" fmla="*/ 231519 w 231519"/>
              <a:gd name="connsiteY2" fmla="*/ 6232778 h 6232778"/>
              <a:gd name="connsiteX3" fmla="*/ 21334 w 231519"/>
              <a:gd name="connsiteY3" fmla="*/ 6107901 h 6232778"/>
              <a:gd name="connsiteX4" fmla="*/ 0 w 231519"/>
              <a:gd name="connsiteY4" fmla="*/ 0 h 6232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519" h="6232778">
                <a:moveTo>
                  <a:pt x="0" y="0"/>
                </a:moveTo>
                <a:lnTo>
                  <a:pt x="231519" y="119849"/>
                </a:lnTo>
                <a:lnTo>
                  <a:pt x="231519" y="6232778"/>
                </a:lnTo>
                <a:lnTo>
                  <a:pt x="21334" y="6107901"/>
                </a:lnTo>
                <a:cubicBezTo>
                  <a:pt x="19885" y="4111884"/>
                  <a:pt x="1449" y="1996017"/>
                  <a:pt x="0" y="0"/>
                </a:cubicBezTo>
                <a:close/>
              </a:path>
            </a:pathLst>
          </a:custGeom>
          <a:solidFill>
            <a:srgbClr val="80D2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0" y="6564387"/>
            <a:ext cx="10091155" cy="63080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lide Number Placeholder 8"/>
          <p:cNvSpPr txBox="1">
            <a:spLocks/>
          </p:cNvSpPr>
          <p:nvPr/>
        </p:nvSpPr>
        <p:spPr>
          <a:xfrm>
            <a:off x="11853529" y="6627465"/>
            <a:ext cx="265369" cy="2754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C6A5-E315-4234-A8E7-56F14C9FD6B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210" y="6164071"/>
            <a:ext cx="975864" cy="601132"/>
          </a:xfrm>
          <a:prstGeom prst="rect">
            <a:avLst/>
          </a:prstGeom>
        </p:spPr>
      </p:pic>
      <p:sp>
        <p:nvSpPr>
          <p:cNvPr id="11" name="Rectangle: Rounded Corners 10"/>
          <p:cNvSpPr/>
          <p:nvPr/>
        </p:nvSpPr>
        <p:spPr>
          <a:xfrm>
            <a:off x="164907" y="6035100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/>
          <p:cNvSpPr/>
          <p:nvPr/>
        </p:nvSpPr>
        <p:spPr>
          <a:xfrm>
            <a:off x="988938" y="6035099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5039" y="6080718"/>
            <a:ext cx="62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4EAEDF"/>
                </a:solidFill>
                <a:hlinkClick r:id="" action="ppaction://hlinkshowjump?jump=nextslide"/>
              </a:rPr>
              <a:t>Next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249" y="6070722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4EAEDF"/>
                </a:solidFill>
                <a:hlinkClick r:id="" action="ppaction://hlinkshowjump?jump=previousslide"/>
              </a:rPr>
              <a:t>Prev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9625" y="253367"/>
            <a:ext cx="10483362" cy="948198"/>
          </a:xfrm>
          <a:prstGeom prst="rect">
            <a:avLst/>
          </a:prstGeom>
          <a:ln>
            <a:noFill/>
          </a:ln>
        </p:spPr>
        <p:txBody>
          <a:bodyPr wrap="none" lIns="85588" tIns="42794" rIns="85588" bIns="42794">
            <a:spAutoFit/>
          </a:bodyPr>
          <a:lstStyle/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38. Describe the options available when creating</a:t>
            </a:r>
          </a:p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And modifying dashboards</a:t>
            </a:r>
          </a:p>
        </p:txBody>
      </p:sp>
    </p:spTree>
    <p:extLst>
      <p:ext uri="{BB962C8B-B14F-4D97-AF65-F5344CB8AC3E}">
        <p14:creationId xmlns:p14="http://schemas.microsoft.com/office/powerpoint/2010/main" val="351333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515058" y="6565473"/>
            <a:ext cx="676942" cy="61992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3"/>
          <p:cNvSpPr/>
          <p:nvPr/>
        </p:nvSpPr>
        <p:spPr>
          <a:xfrm>
            <a:off x="210457" y="1209801"/>
            <a:ext cx="11981543" cy="4686495"/>
          </a:xfrm>
          <a:custGeom>
            <a:avLst/>
            <a:gdLst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0 w 10784970"/>
              <a:gd name="connsiteY3" fmla="*/ 6858000 h 6858000"/>
              <a:gd name="connsiteX4" fmla="*/ 0 w 10784970"/>
              <a:gd name="connsiteY4" fmla="*/ 0 h 6858000"/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3352800 w 10784970"/>
              <a:gd name="connsiteY3" fmla="*/ 6858000 h 6858000"/>
              <a:gd name="connsiteX4" fmla="*/ 0 w 10784970"/>
              <a:gd name="connsiteY4" fmla="*/ 0 h 6858000"/>
              <a:gd name="connsiteX0" fmla="*/ 0 w 10784970"/>
              <a:gd name="connsiteY0" fmla="*/ 0 h 6858000"/>
              <a:gd name="connsiteX1" fmla="*/ 10784970 w 10784970"/>
              <a:gd name="connsiteY1" fmla="*/ 0 h 6858000"/>
              <a:gd name="connsiteX2" fmla="*/ 10784970 w 10784970"/>
              <a:gd name="connsiteY2" fmla="*/ 6858000 h 6858000"/>
              <a:gd name="connsiteX3" fmla="*/ 3240505 w 10784970"/>
              <a:gd name="connsiteY3" fmla="*/ 6858000 h 6858000"/>
              <a:gd name="connsiteX4" fmla="*/ 0 w 1078497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4970" h="6858000">
                <a:moveTo>
                  <a:pt x="0" y="0"/>
                </a:moveTo>
                <a:lnTo>
                  <a:pt x="10784970" y="0"/>
                </a:lnTo>
                <a:lnTo>
                  <a:pt x="10784970" y="6858000"/>
                </a:lnTo>
                <a:lnTo>
                  <a:pt x="3240505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EAE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6157" y="1597127"/>
            <a:ext cx="9045844" cy="4154361"/>
          </a:xfrm>
        </p:spPr>
        <p:txBody>
          <a:bodyPr>
            <a:noAutofit/>
          </a:bodyPr>
          <a:lstStyle/>
          <a:p>
            <a:r>
              <a:rPr lang="en-GB" sz="2200" dirty="0">
                <a:solidFill>
                  <a:schemeClr val="bg1"/>
                </a:solidFill>
              </a:rPr>
              <a:t>Dynamic dashboards: Shows users data according to their own settings. (Same dashboard but can display a standard set of metrics across all levels of the organization) (limit – 5 dynamic for enterprise and 10 dynamic for unlimited) Administrators can create up to 3 filters for each dynamic dashboard.</a:t>
            </a:r>
          </a:p>
          <a:p>
            <a:r>
              <a:rPr lang="en-GB" sz="2200" dirty="0">
                <a:solidFill>
                  <a:schemeClr val="bg1"/>
                </a:solidFill>
              </a:rPr>
              <a:t>5 dynamic dashboards for Enterprise Edition, 10 for Unlimited Edition, and 3 for Developer Edition.  can't schedule refreshes for dynamic dashboards. They must be refreshed manually.</a:t>
            </a:r>
          </a:p>
        </p:txBody>
      </p:sp>
      <p:sp>
        <p:nvSpPr>
          <p:cNvPr id="18" name="object 4"/>
          <p:cNvSpPr/>
          <p:nvPr/>
        </p:nvSpPr>
        <p:spPr>
          <a:xfrm>
            <a:off x="7317441" y="0"/>
            <a:ext cx="4874559" cy="1319493"/>
          </a:xfrm>
          <a:prstGeom prst="rect">
            <a:avLst/>
          </a:prstGeom>
          <a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Rectangle 3"/>
          <p:cNvSpPr/>
          <p:nvPr/>
        </p:nvSpPr>
        <p:spPr>
          <a:xfrm rot="19391801">
            <a:off x="1954555" y="606196"/>
            <a:ext cx="213467" cy="5893703"/>
          </a:xfrm>
          <a:custGeom>
            <a:avLst/>
            <a:gdLst>
              <a:gd name="connsiteX0" fmla="*/ 0 w 214533"/>
              <a:gd name="connsiteY0" fmla="*/ 0 h 6112929"/>
              <a:gd name="connsiteX1" fmla="*/ 214533 w 214533"/>
              <a:gd name="connsiteY1" fmla="*/ 0 h 6112929"/>
              <a:gd name="connsiteX2" fmla="*/ 214533 w 214533"/>
              <a:gd name="connsiteY2" fmla="*/ 6112929 h 6112929"/>
              <a:gd name="connsiteX3" fmla="*/ 0 w 214533"/>
              <a:gd name="connsiteY3" fmla="*/ 6112929 h 6112929"/>
              <a:gd name="connsiteX4" fmla="*/ 0 w 214533"/>
              <a:gd name="connsiteY4" fmla="*/ 0 h 6112929"/>
              <a:gd name="connsiteX0" fmla="*/ 0 w 214533"/>
              <a:gd name="connsiteY0" fmla="*/ 0 h 6112929"/>
              <a:gd name="connsiteX1" fmla="*/ 214533 w 214533"/>
              <a:gd name="connsiteY1" fmla="*/ 0 h 6112929"/>
              <a:gd name="connsiteX2" fmla="*/ 214533 w 214533"/>
              <a:gd name="connsiteY2" fmla="*/ 6112929 h 6112929"/>
              <a:gd name="connsiteX3" fmla="*/ 4348 w 214533"/>
              <a:gd name="connsiteY3" fmla="*/ 5988052 h 6112929"/>
              <a:gd name="connsiteX4" fmla="*/ 0 w 214533"/>
              <a:gd name="connsiteY4" fmla="*/ 0 h 6112929"/>
              <a:gd name="connsiteX0" fmla="*/ 0 w 231519"/>
              <a:gd name="connsiteY0" fmla="*/ 0 h 6232778"/>
              <a:gd name="connsiteX1" fmla="*/ 231519 w 231519"/>
              <a:gd name="connsiteY1" fmla="*/ 119849 h 6232778"/>
              <a:gd name="connsiteX2" fmla="*/ 231519 w 231519"/>
              <a:gd name="connsiteY2" fmla="*/ 6232778 h 6232778"/>
              <a:gd name="connsiteX3" fmla="*/ 21334 w 231519"/>
              <a:gd name="connsiteY3" fmla="*/ 6107901 h 6232778"/>
              <a:gd name="connsiteX4" fmla="*/ 0 w 231519"/>
              <a:gd name="connsiteY4" fmla="*/ 0 h 6232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519" h="6232778">
                <a:moveTo>
                  <a:pt x="0" y="0"/>
                </a:moveTo>
                <a:lnTo>
                  <a:pt x="231519" y="119849"/>
                </a:lnTo>
                <a:lnTo>
                  <a:pt x="231519" y="6232778"/>
                </a:lnTo>
                <a:lnTo>
                  <a:pt x="21334" y="6107901"/>
                </a:lnTo>
                <a:cubicBezTo>
                  <a:pt x="19885" y="4111884"/>
                  <a:pt x="1449" y="1996017"/>
                  <a:pt x="0" y="0"/>
                </a:cubicBezTo>
                <a:close/>
              </a:path>
            </a:pathLst>
          </a:custGeom>
          <a:solidFill>
            <a:srgbClr val="80D2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0" y="6564387"/>
            <a:ext cx="10091155" cy="63080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lide Number Placeholder 8"/>
          <p:cNvSpPr txBox="1">
            <a:spLocks/>
          </p:cNvSpPr>
          <p:nvPr/>
        </p:nvSpPr>
        <p:spPr>
          <a:xfrm>
            <a:off x="11853529" y="6627465"/>
            <a:ext cx="265369" cy="2754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D0C6A5-E315-4234-A8E7-56F14C9FD6B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210" y="6164071"/>
            <a:ext cx="975864" cy="601132"/>
          </a:xfrm>
          <a:prstGeom prst="rect">
            <a:avLst/>
          </a:prstGeom>
        </p:spPr>
      </p:pic>
      <p:sp>
        <p:nvSpPr>
          <p:cNvPr id="11" name="Rectangle: Rounded Corners 10"/>
          <p:cNvSpPr/>
          <p:nvPr/>
        </p:nvSpPr>
        <p:spPr>
          <a:xfrm>
            <a:off x="164907" y="6035100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/>
          <p:cNvSpPr/>
          <p:nvPr/>
        </p:nvSpPr>
        <p:spPr>
          <a:xfrm>
            <a:off x="988938" y="6035099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5039" y="6080718"/>
            <a:ext cx="62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4EAEDF"/>
                </a:solidFill>
                <a:hlinkClick r:id="" action="ppaction://hlinkshowjump?jump=nextslide"/>
              </a:rPr>
              <a:t>Next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249" y="6070722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4EAEDF"/>
                </a:solidFill>
                <a:hlinkClick r:id="" action="ppaction://hlinkshowjump?jump=previousslide"/>
              </a:rPr>
              <a:t>Prev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9625" y="253367"/>
            <a:ext cx="10483362" cy="948198"/>
          </a:xfrm>
          <a:prstGeom prst="rect">
            <a:avLst/>
          </a:prstGeom>
          <a:ln>
            <a:noFill/>
          </a:ln>
        </p:spPr>
        <p:txBody>
          <a:bodyPr wrap="none" lIns="85588" tIns="42794" rIns="85588" bIns="42794">
            <a:spAutoFit/>
          </a:bodyPr>
          <a:lstStyle/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38. Describe the options available when creating</a:t>
            </a:r>
          </a:p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And modifying dashboards</a:t>
            </a:r>
          </a:p>
        </p:txBody>
      </p:sp>
    </p:spTree>
    <p:extLst>
      <p:ext uri="{BB962C8B-B14F-4D97-AF65-F5344CB8AC3E}">
        <p14:creationId xmlns:p14="http://schemas.microsoft.com/office/powerpoint/2010/main" val="38781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15058" y="6565473"/>
            <a:ext cx="676942" cy="61992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ject 4"/>
          <p:cNvSpPr/>
          <p:nvPr/>
        </p:nvSpPr>
        <p:spPr>
          <a:xfrm>
            <a:off x="7317441" y="-9531"/>
            <a:ext cx="4874559" cy="1319493"/>
          </a:xfrm>
          <a:prstGeom prst="rect">
            <a:avLst/>
          </a:prstGeom>
          <a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0" name="Rectangle 69"/>
          <p:cNvSpPr/>
          <p:nvPr/>
        </p:nvSpPr>
        <p:spPr>
          <a:xfrm>
            <a:off x="0" y="6564387"/>
            <a:ext cx="10091155" cy="63080"/>
          </a:xfrm>
          <a:prstGeom prst="rect">
            <a:avLst/>
          </a:prstGeom>
          <a:solidFill>
            <a:srgbClr val="4FAFDF"/>
          </a:solidFill>
          <a:ln>
            <a:solidFill>
              <a:srgbClr val="4FA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53529" y="6627465"/>
            <a:ext cx="265369" cy="275477"/>
          </a:xfrm>
        </p:spPr>
        <p:txBody>
          <a:bodyPr/>
          <a:lstStyle/>
          <a:p>
            <a:fld id="{66D0C6A5-E315-4234-A8E7-56F14C9FD6BE}" type="slidenum">
              <a:rPr lang="en-US" smtClean="0"/>
              <a:t>9</a:t>
            </a:fld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210" y="6164071"/>
            <a:ext cx="975864" cy="60113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24293" y="1421174"/>
            <a:ext cx="11396132" cy="4218347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solidFill>
              <a:srgbClr val="FDBF2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 bwMode="auto">
          <a:xfrm rot="5895629">
            <a:off x="11654582" y="6111398"/>
            <a:ext cx="4206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6826840-0D72-4F24-AC06-7F6541724638}" type="slidenum">
              <a:rPr lang="id-ID" sz="14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id-ID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2769" y="2056222"/>
            <a:ext cx="11320760" cy="313932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/>
              <a:t>(</a:t>
            </a:r>
            <a:r>
              <a:rPr lang="en-GB" sz="2200" dirty="0"/>
              <a:t>Up to 4 objects can be selected, can add up to 1000 fields to each custom report type, up to 256 columns and 65536 rows of data can be exported from a report)  </a:t>
            </a:r>
            <a:r>
              <a:rPr lang="en-GB" sz="2200" b="1" dirty="0"/>
              <a:t>Up to 5 formulas per report.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Some users still need info that is more granular and unique to their job function so they need to create their own reports. Custom report types allow you to build a framework in the report wizard, from which users can create and customize reports.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Important: When you delete a custom report type, any reports based off it will also be deleted. Furthermore, any dashboard components created from a report based off of a deleted custom report type display an error message when viewed.</a:t>
            </a:r>
          </a:p>
        </p:txBody>
      </p:sp>
      <p:sp>
        <p:nvSpPr>
          <p:cNvPr id="14" name="Rectangle: Rounded Corners 13"/>
          <p:cNvSpPr/>
          <p:nvPr/>
        </p:nvSpPr>
        <p:spPr>
          <a:xfrm>
            <a:off x="164907" y="6035100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/>
          <p:cNvSpPr/>
          <p:nvPr/>
        </p:nvSpPr>
        <p:spPr>
          <a:xfrm>
            <a:off x="988938" y="6035099"/>
            <a:ext cx="645976" cy="460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005039" y="6080718"/>
            <a:ext cx="62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4EAEDF"/>
                </a:solidFill>
                <a:hlinkClick r:id="" action="ppaction://hlinkshowjump?jump=nextslide"/>
              </a:rPr>
              <a:t>Next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249" y="6070722"/>
            <a:ext cx="59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4EAEDF"/>
                </a:solidFill>
                <a:hlinkClick r:id="" action="ppaction://hlinkshowjump?jump=previousslide"/>
              </a:rPr>
              <a:t>Prev</a:t>
            </a:r>
            <a:endParaRPr lang="en-GB" dirty="0">
              <a:solidFill>
                <a:srgbClr val="4EAED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0457" y="201178"/>
            <a:ext cx="11146006" cy="948198"/>
          </a:xfrm>
          <a:prstGeom prst="rect">
            <a:avLst/>
          </a:prstGeom>
          <a:ln>
            <a:noFill/>
          </a:ln>
        </p:spPr>
        <p:txBody>
          <a:bodyPr wrap="square" lIns="85588" tIns="42794" rIns="85588" bIns="42794">
            <a:spAutoFit/>
          </a:bodyPr>
          <a:lstStyle/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40. Describe the capabilities of custom </a:t>
            </a:r>
          </a:p>
          <a:p>
            <a:pPr algn="ctr" defTabSz="855878"/>
            <a:r>
              <a:rPr lang="en-US" sz="2800" b="1" kern="0" dirty="0">
                <a:solidFill>
                  <a:srgbClr val="293578"/>
                </a:solidFill>
                <a:latin typeface="Montserrat ExtraBold" panose="00000900000000000000" pitchFamily="50" charset="0"/>
                <a:cs typeface="Raleway"/>
                <a:sym typeface="Arial"/>
              </a:rPr>
              <a:t>Report types</a:t>
            </a:r>
          </a:p>
        </p:txBody>
      </p:sp>
    </p:spTree>
    <p:extLst>
      <p:ext uri="{BB962C8B-B14F-4D97-AF65-F5344CB8AC3E}">
        <p14:creationId xmlns:p14="http://schemas.microsoft.com/office/powerpoint/2010/main" val="316559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686</Words>
  <Application>Microsoft Office PowerPoint</Application>
  <PresentationFormat>Widescreen</PresentationFormat>
  <Paragraphs>74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Analytics – Reports and  Dashboards – 13%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 LINES</dc:title>
  <dc:creator>Sanuj</dc:creator>
  <cp:lastModifiedBy>Ali khan</cp:lastModifiedBy>
  <cp:revision>70</cp:revision>
  <dcterms:created xsi:type="dcterms:W3CDTF">2017-02-07T15:01:53Z</dcterms:created>
  <dcterms:modified xsi:type="dcterms:W3CDTF">2017-05-09T11:15:04Z</dcterms:modified>
</cp:coreProperties>
</file>