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92" r:id="rId3"/>
    <p:sldId id="293" r:id="rId4"/>
    <p:sldId id="266" r:id="rId5"/>
    <p:sldId id="269" r:id="rId6"/>
    <p:sldId id="312" r:id="rId7"/>
    <p:sldId id="311" r:id="rId8"/>
    <p:sldId id="301" r:id="rId9"/>
    <p:sldId id="297" r:id="rId10"/>
    <p:sldId id="3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990000"/>
    <a:srgbClr val="000000"/>
    <a:srgbClr val="F0A22E"/>
    <a:srgbClr val="99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32" autoAdjust="0"/>
    <p:restoredTop sz="94660"/>
  </p:normalViewPr>
  <p:slideViewPr>
    <p:cSldViewPr>
      <p:cViewPr>
        <p:scale>
          <a:sx n="90" d="100"/>
          <a:sy n="90" d="100"/>
        </p:scale>
        <p:origin x="-220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63744F-BBF8-4E0B-BD4B-E8C0A74E526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9A4FD77-3AF2-4C59-A842-5310EC359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1602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This is one way to learn about fish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914400"/>
            <a:ext cx="6467475" cy="4467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discover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7354" y="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To launch students on the </a:t>
            </a:r>
            <a:r>
              <a:rPr lang="en-US" sz="3200" b="1" dirty="0" smtClean="0">
                <a:solidFill>
                  <a:srgbClr val="990000"/>
                </a:solidFill>
                <a:latin typeface="Century Schoolbook" pitchFamily="18" charset="0"/>
              </a:rPr>
              <a:t>adventure</a:t>
            </a:r>
            <a:endParaRPr lang="en-US" sz="3200" b="1" dirty="0" smtClean="0">
              <a:solidFill>
                <a:srgbClr val="990000"/>
              </a:solidFill>
              <a:latin typeface="Century Schoolbook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		of </a:t>
            </a:r>
            <a:r>
              <a:rPr lang="en-US" sz="3200" b="1" dirty="0" smtClean="0">
                <a:solidFill>
                  <a:srgbClr val="990000"/>
                </a:solidFill>
                <a:latin typeface="Century Schoolbook" pitchFamily="18" charset="0"/>
              </a:rPr>
              <a:t>learning</a:t>
            </a:r>
            <a:endParaRPr lang="en-US" sz="3200" b="1" dirty="0" smtClean="0">
              <a:solidFill>
                <a:srgbClr val="990000"/>
              </a:solidFill>
              <a:latin typeface="Century Schoolbook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				as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a </a:t>
            </a:r>
            <a:r>
              <a:rPr lang="en-US" sz="3200" b="1" dirty="0" smtClean="0">
                <a:solidFill>
                  <a:srgbClr val="990000"/>
                </a:solidFill>
                <a:latin typeface="Century Schoolbook" pitchFamily="18" charset="0"/>
              </a:rPr>
              <a:t>lifestyle</a:t>
            </a:r>
            <a:endParaRPr lang="en-US" sz="3200" b="1" dirty="0" smtClean="0">
              <a:solidFill>
                <a:srgbClr val="990000"/>
              </a:solidFill>
              <a:latin typeface="Century Schoolbook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						for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a </a:t>
            </a:r>
            <a:r>
              <a:rPr lang="en-US" sz="3200" b="1" dirty="0" smtClean="0">
                <a:solidFill>
                  <a:srgbClr val="990000"/>
                </a:solidFill>
                <a:latin typeface="Century Schoolbook" pitchFamily="18" charset="0"/>
              </a:rPr>
              <a:t>lifetime</a:t>
            </a:r>
          </a:p>
          <a:p>
            <a:pPr>
              <a:spcAft>
                <a:spcPts val="600"/>
              </a:spcAft>
            </a:pPr>
            <a:endParaRPr lang="en-US" sz="1400" b="1" u="sng" dirty="0" smtClean="0">
              <a:solidFill>
                <a:srgbClr val="990000"/>
              </a:solidFill>
              <a:latin typeface="Century Schoolbook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We must teach in ways that are</a:t>
            </a:r>
          </a:p>
          <a:p>
            <a:pPr>
              <a:spcAft>
                <a:spcPts val="1200"/>
              </a:spcAft>
            </a:pPr>
            <a:r>
              <a:rPr lang="en-US" sz="4800" b="1" dirty="0" smtClean="0">
                <a:solidFill>
                  <a:srgbClr val="990000"/>
                </a:solidFill>
                <a:latin typeface="Century Schoolbook" pitchFamily="18" charset="0"/>
              </a:rPr>
              <a:t>	</a:t>
            </a:r>
            <a:r>
              <a:rPr lang="en-US" sz="5400" b="1" dirty="0" smtClean="0">
                <a:solidFill>
                  <a:srgbClr val="990000"/>
                </a:solidFill>
                <a:latin typeface="Century Schoolbook" pitchFamily="18" charset="0"/>
              </a:rPr>
              <a:t>Meaningful,</a:t>
            </a:r>
          </a:p>
          <a:p>
            <a:pPr>
              <a:spcAft>
                <a:spcPts val="1200"/>
              </a:spcAft>
            </a:pPr>
            <a:r>
              <a:rPr lang="en-US" sz="5400" b="1" dirty="0" smtClean="0">
                <a:solidFill>
                  <a:srgbClr val="990000"/>
                </a:solidFill>
                <a:latin typeface="Century Schoolbook" pitchFamily="18" charset="0"/>
              </a:rPr>
              <a:t>			Memorable,</a:t>
            </a:r>
          </a:p>
          <a:p>
            <a:pPr>
              <a:spcAft>
                <a:spcPts val="1200"/>
              </a:spcAft>
            </a:pPr>
            <a:r>
              <a:rPr lang="en-US" sz="5400" b="1" dirty="0" smtClean="0">
                <a:solidFill>
                  <a:srgbClr val="990000"/>
                </a:solidFill>
                <a:latin typeface="Century Schoolbook" pitchFamily="18" charset="0"/>
              </a:rPr>
              <a:t>					and FUN!</a:t>
            </a:r>
            <a:endParaRPr lang="en-US" sz="5400" b="1" dirty="0">
              <a:solidFill>
                <a:srgbClr val="990000"/>
              </a:solidFill>
              <a:latin typeface="Century Schoolbook" pitchFamily="18" charset="0"/>
            </a:endParaRPr>
          </a:p>
        </p:txBody>
      </p:sp>
      <p:pic>
        <p:nvPicPr>
          <p:cNvPr id="3" name="Picture 2" descr="discover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354" y="532855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These kids are also learning about fish!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495" y="1604211"/>
            <a:ext cx="2935705" cy="2129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8560" y="1600200"/>
            <a:ext cx="298704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7522" y="1092910"/>
            <a:ext cx="1739278" cy="2640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886200"/>
            <a:ext cx="1887794" cy="2507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3886200"/>
            <a:ext cx="3357624" cy="2495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57378" y="3886201"/>
            <a:ext cx="2705622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discover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7354" y="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57200" y="1490008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Which students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Picture 13" descr="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80999"/>
            <a:ext cx="4495800" cy="334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1" y="3581400"/>
            <a:ext cx="3750862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724400" y="3767078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will remember 	  more?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 descr="discover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7354" y="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These children are learning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history…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sorta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3615" y="1524000"/>
            <a:ext cx="5216769" cy="425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discover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7354" y="532855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These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kids are also learning about history!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 descr="Discov1.jpg"/>
          <p:cNvPicPr>
            <a:picLocks noChangeAspect="1"/>
          </p:cNvPicPr>
          <p:nvPr/>
        </p:nvPicPr>
        <p:blipFill>
          <a:blip r:embed="rId2" cstate="print"/>
          <a:srcRect t="15080" b="5065"/>
          <a:stretch>
            <a:fillRect/>
          </a:stretch>
        </p:blipFill>
        <p:spPr>
          <a:xfrm>
            <a:off x="533399" y="838200"/>
            <a:ext cx="1680647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Dis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012751"/>
            <a:ext cx="2993136" cy="333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838200"/>
            <a:ext cx="3124200" cy="3965821"/>
          </a:xfrm>
          <a:prstGeom prst="ellipse">
            <a:avLst/>
          </a:prstGeom>
        </p:spPr>
      </p:pic>
      <p:pic>
        <p:nvPicPr>
          <p:cNvPr id="10" name="Picture 9" descr="A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6427" y="850993"/>
            <a:ext cx="2520373" cy="3340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Picture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7659" y="3886200"/>
            <a:ext cx="3589741" cy="25908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discover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7354" y="532855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1690414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Is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THIS...  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or THIS...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429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more likely to inspire </a:t>
            </a:r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THIS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14" name="Picture 13" descr="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310559"/>
            <a:ext cx="4686300" cy="309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://www.arcos-orchestra.com/Graphics/ACO-Photo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838200"/>
            <a:ext cx="6376988" cy="2308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discov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7354" y="532855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343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And reduce it to this?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	</a:t>
            </a:r>
          </a:p>
        </p:txBody>
      </p:sp>
      <p:pic>
        <p:nvPicPr>
          <p:cNvPr id="20" name="Picture 19" descr="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105400"/>
            <a:ext cx="1792941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6" name="Picture 2" descr="Image result for Tu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33120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Do our methods take this…</a:t>
            </a:r>
            <a:endParaRPr lang="en-US" sz="4400" dirty="0"/>
          </a:p>
        </p:txBody>
      </p:sp>
      <p:pic>
        <p:nvPicPr>
          <p:cNvPr id="8" name="Picture 7" descr="discover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7354" y="532855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600200" y="5867400"/>
            <a:ext cx="7162800" cy="533400"/>
          </a:xfrm>
          <a:prstGeom prst="roundRect">
            <a:avLst/>
          </a:prstGeom>
          <a:solidFill>
            <a:srgbClr val="F0A22E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7200" y="2438400"/>
            <a:ext cx="4191000" cy="457200"/>
          </a:xfrm>
          <a:prstGeom prst="roundRect">
            <a:avLst/>
          </a:prstGeom>
          <a:solidFill>
            <a:srgbClr val="F0A22E">
              <a:alpha val="8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1905000"/>
            <a:ext cx="2514600" cy="457200"/>
          </a:xfrm>
          <a:prstGeom prst="roundRect">
            <a:avLst/>
          </a:prstGeom>
          <a:solidFill>
            <a:srgbClr val="F0A22E">
              <a:alpha val="6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" y="1371600"/>
            <a:ext cx="1676400" cy="457200"/>
          </a:xfrm>
          <a:prstGeom prst="roundRect">
            <a:avLst/>
          </a:prstGeom>
          <a:solidFill>
            <a:srgbClr val="F0A22E">
              <a:alpha val="4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7200" y="838200"/>
            <a:ext cx="838200" cy="457200"/>
          </a:xfrm>
          <a:prstGeom prst="roundRect">
            <a:avLst/>
          </a:prstGeom>
          <a:solidFill>
            <a:srgbClr val="F0A22E">
              <a:alpha val="2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78275"/>
            <a:ext cx="9144000" cy="645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Studies show that we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remember only: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2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10% of what we read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2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20% of what we hear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2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30% of what we see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2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50% of material presented in a passive manner…</a:t>
            </a:r>
          </a:p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But when learning is ACTIVE–when we</a:t>
            </a:r>
          </a:p>
          <a:p>
            <a:pPr lvl="2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xperience something for ourselves,</a:t>
            </a:r>
          </a:p>
          <a:p>
            <a:pPr lvl="2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oin in a discussion,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2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nact a simulation or dramatic presentation</a:t>
            </a:r>
          </a:p>
          <a:p>
            <a:pPr lvl="2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share with others what we’ve learned</a:t>
            </a:r>
          </a:p>
          <a:p>
            <a:pPr lvl="0" indent="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retention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jumps to 70%-90%!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 descr="discover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354" y="532855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699" y="2362200"/>
            <a:ext cx="5610901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533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When learning loses appeal, it also loses effectiveness.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discover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7354" y="5328550"/>
            <a:ext cx="1773754" cy="15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DiscoverTexasEbook">
      <a:dk1>
        <a:srgbClr val="5C382B"/>
      </a:dk1>
      <a:lt1>
        <a:srgbClr val="ECE9E3"/>
      </a:lt1>
      <a:dk2>
        <a:srgbClr val="C3986D"/>
      </a:dk2>
      <a:lt2>
        <a:srgbClr val="6B4C2C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2060"/>
      </a:hlink>
      <a:folHlink>
        <a:srgbClr val="811717"/>
      </a:folHlink>
    </a:clrScheme>
    <a:fontScheme name="Discover Texas 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9162</TotalTime>
  <Words>142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</dc:creator>
  <cp:lastModifiedBy>Lynn</cp:lastModifiedBy>
  <cp:revision>55</cp:revision>
  <dcterms:created xsi:type="dcterms:W3CDTF">2011-07-25T14:50:06Z</dcterms:created>
  <dcterms:modified xsi:type="dcterms:W3CDTF">2017-03-13T05:07:57Z</dcterms:modified>
</cp:coreProperties>
</file>