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udio/unknown"/>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60" r:id="rId3"/>
    <p:sldId id="270" r:id="rId4"/>
    <p:sldId id="271" r:id="rId5"/>
    <p:sldId id="261" r:id="rId6"/>
    <p:sldId id="262" r:id="rId7"/>
    <p:sldId id="276" r:id="rId8"/>
    <p:sldId id="263" r:id="rId9"/>
    <p:sldId id="264" r:id="rId10"/>
    <p:sldId id="277" r:id="rId11"/>
    <p:sldId id="272" r:id="rId12"/>
    <p:sldId id="273" r:id="rId13"/>
    <p:sldId id="258" r:id="rId14"/>
    <p:sldId id="268"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1" autoAdjust="0"/>
    <p:restoredTop sz="94660"/>
  </p:normalViewPr>
  <p:slideViewPr>
    <p:cSldViewPr>
      <p:cViewPr varScale="1">
        <p:scale>
          <a:sx n="68" d="100"/>
          <a:sy n="68" d="100"/>
        </p:scale>
        <p:origin x="-14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655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endParaRPr lang="en-US"/>
          </a:p>
        </p:txBody>
      </p:sp>
      <p:sp>
        <p:nvSpPr>
          <p:cNvPr id="655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655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35D5D762-C69A-464A-A109-8FD63950DA5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309036-5D36-4D67-9678-6CEAAA99FA54}" type="slidenum">
              <a:rPr lang="en-US"/>
              <a:pPr/>
              <a:t>1</a:t>
            </a:fld>
            <a:endParaRPr lang="en-US"/>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3F507-63EB-4121-B03C-EEBA40109DA1}" type="slidenum">
              <a:rPr lang="en-US"/>
              <a:pPr/>
              <a:t>10</a:t>
            </a:fld>
            <a:endParaRPr 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BA6E38-3074-4797-86A3-482EAE24FB8D}" type="slidenum">
              <a:rPr lang="en-US"/>
              <a:pPr/>
              <a:t>11</a:t>
            </a:fld>
            <a:endParaRPr 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C02428-89D5-46D6-9273-405077BAA130}" type="slidenum">
              <a:rPr lang="en-US"/>
              <a:pPr/>
              <a:t>12</a:t>
            </a:fld>
            <a:endParaRPr 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C0DF51-1C41-444F-B463-76F047E67367}" type="slidenum">
              <a:rPr lang="en-US"/>
              <a:pPr/>
              <a:t>13</a:t>
            </a:fld>
            <a:endParaRPr 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4CD904-1D07-4BAD-9A96-845F43D96681}" type="slidenum">
              <a:rPr lang="en-US"/>
              <a:pPr/>
              <a:t>14</a:t>
            </a:fld>
            <a:endParaRPr lang="en-US"/>
          </a:p>
        </p:txBody>
      </p:sp>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80EC53-FA8C-4457-8557-95656E438609}" type="slidenum">
              <a:rPr lang="en-US"/>
              <a:pPr/>
              <a:t>2</a:t>
            </a:fld>
            <a:endParaRPr lang="en-US"/>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9E2D28-5577-4440-ACA4-1A93FED91385}" type="slidenum">
              <a:rPr lang="en-US"/>
              <a:pPr/>
              <a:t>3</a:t>
            </a:fld>
            <a:endParaRPr lang="en-US"/>
          </a:p>
        </p:txBody>
      </p:sp>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D4142-C8F1-48D9-85D3-0843392DFEC9}" type="slidenum">
              <a:rPr lang="en-US"/>
              <a:pPr/>
              <a:t>4</a:t>
            </a:fld>
            <a:endParaRPr lang="en-US"/>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24A5E6-FED9-4EA9-BFA4-DC150187E801}" type="slidenum">
              <a:rPr lang="en-US"/>
              <a:pPr/>
              <a:t>5</a:t>
            </a:fld>
            <a:endParaRPr lang="en-US"/>
          </a:p>
        </p:txBody>
      </p:sp>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598E0-C66B-49AC-B7F4-182553B5DF2E}" type="slidenum">
              <a:rPr lang="en-US"/>
              <a:pPr/>
              <a:t>6</a:t>
            </a:fld>
            <a:endParaRPr lang="en-US"/>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E58B27-E514-4A89-8788-FF52F473C8B0}" type="slidenum">
              <a:rPr lang="en-US"/>
              <a:pPr/>
              <a:t>7</a:t>
            </a:fld>
            <a:endParaRPr lang="en-US"/>
          </a:p>
        </p:txBody>
      </p:sp>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E6FCDD-C18F-494C-8F42-9AEC1ED2E7EC}" type="slidenum">
              <a:rPr lang="en-US"/>
              <a:pPr/>
              <a:t>8</a:t>
            </a:fld>
            <a:endParaRPr lang="en-US"/>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7F0BF6-863D-4A9D-9C66-F7944707A9FE}" type="slidenum">
              <a:rPr lang="en-US"/>
              <a:pPr/>
              <a:t>9</a:t>
            </a:fld>
            <a:endParaRPr lang="en-US"/>
          </a:p>
        </p:txBody>
      </p:sp>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lt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lt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1CC7E44-AF48-498E-A4C8-A37A6EDD763B}"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70DF05AF-30CE-43B7-9AF8-810AABE5D1DC}"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03F46791-6FF0-4817-84CD-14426120FB7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0A08C6F5-FE71-4887-9E25-282093D80E53}" type="slidenum">
              <a:rPr lang="en-US" altLang="en-US" smtClean="0"/>
              <a:pPr/>
              <a:t>‹#›</a:t>
            </a:fld>
            <a:endParaRPr lang="en-US" alt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39E7B507-04B7-47F5-B594-A58DB04B4D3F}" type="slidenum">
              <a:rPr lang="en-US" altLang="en-US" smtClean="0"/>
              <a:pPr/>
              <a:t>‹#›</a:t>
            </a:fld>
            <a:endParaRPr lang="en-US" alt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C99286DA-A9AE-418B-891E-BC27D166A6D9}" type="slidenum">
              <a:rPr lang="en-US" altLang="en-US" smtClean="0"/>
              <a:pPr/>
              <a:t>‹#›</a:t>
            </a:fld>
            <a:endParaRPr lang="en-US" alt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ltLang="en-US"/>
          </a:p>
        </p:txBody>
      </p:sp>
      <p:sp>
        <p:nvSpPr>
          <p:cNvPr id="8" name="Footer Placeholder 7"/>
          <p:cNvSpPr>
            <a:spLocks noGrp="1"/>
          </p:cNvSpPr>
          <p:nvPr>
            <p:ph type="ftr" sz="quarter" idx="11"/>
          </p:nvPr>
        </p:nvSpPr>
        <p:spPr/>
        <p:txBody>
          <a:bodyPr/>
          <a:lstStyle>
            <a:extLst/>
          </a:lstStyle>
          <a:p>
            <a:endParaRPr lang="en-US" altLang="en-US"/>
          </a:p>
        </p:txBody>
      </p:sp>
      <p:sp>
        <p:nvSpPr>
          <p:cNvPr id="9" name="Slide Number Placeholder 8"/>
          <p:cNvSpPr>
            <a:spLocks noGrp="1"/>
          </p:cNvSpPr>
          <p:nvPr>
            <p:ph type="sldNum" sz="quarter" idx="12"/>
          </p:nvPr>
        </p:nvSpPr>
        <p:spPr/>
        <p:txBody>
          <a:bodyPr/>
          <a:lstStyle>
            <a:extLst/>
          </a:lstStyle>
          <a:p>
            <a:fld id="{17A4367B-8EBF-4C96-9B15-88E687D37FEA}" type="slidenum">
              <a:rPr lang="en-US"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ltLang="en-US"/>
          </a:p>
        </p:txBody>
      </p:sp>
      <p:sp>
        <p:nvSpPr>
          <p:cNvPr id="4" name="Footer Placeholder 3"/>
          <p:cNvSpPr>
            <a:spLocks noGrp="1"/>
          </p:cNvSpPr>
          <p:nvPr>
            <p:ph type="ftr" sz="quarter" idx="11"/>
          </p:nvPr>
        </p:nvSpPr>
        <p:spPr/>
        <p:txBody>
          <a:bodyPr/>
          <a:lstStyle>
            <a:extLst/>
          </a:lstStyle>
          <a:p>
            <a:endParaRPr lang="en-US" altLang="en-US"/>
          </a:p>
        </p:txBody>
      </p:sp>
      <p:sp>
        <p:nvSpPr>
          <p:cNvPr id="5" name="Slide Number Placeholder 4"/>
          <p:cNvSpPr>
            <a:spLocks noGrp="1"/>
          </p:cNvSpPr>
          <p:nvPr>
            <p:ph type="sldNum" sz="quarter" idx="12"/>
          </p:nvPr>
        </p:nvSpPr>
        <p:spPr/>
        <p:txBody>
          <a:bodyPr/>
          <a:lstStyle>
            <a:extLst/>
          </a:lstStyle>
          <a:p>
            <a:fld id="{78EA76A1-2678-4DD0-BB61-2694830257AD}" type="slidenum">
              <a:rPr lang="en-US" altLang="en-US" smtClean="0"/>
              <a:pPr/>
              <a:t>‹#›</a:t>
            </a:fld>
            <a:endParaRPr lang="en-US" alt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ltLang="en-US"/>
          </a:p>
        </p:txBody>
      </p:sp>
      <p:sp>
        <p:nvSpPr>
          <p:cNvPr id="3" name="Footer Placeholder 2"/>
          <p:cNvSpPr>
            <a:spLocks noGrp="1"/>
          </p:cNvSpPr>
          <p:nvPr>
            <p:ph type="ftr" sz="quarter" idx="11"/>
          </p:nvPr>
        </p:nvSpPr>
        <p:spPr/>
        <p:txBody>
          <a:bodyPr/>
          <a:lstStyle>
            <a:extLst/>
          </a:lstStyle>
          <a:p>
            <a:endParaRPr lang="en-US" altLang="en-US"/>
          </a:p>
        </p:txBody>
      </p:sp>
      <p:sp>
        <p:nvSpPr>
          <p:cNvPr id="4" name="Slide Number Placeholder 3"/>
          <p:cNvSpPr>
            <a:spLocks noGrp="1"/>
          </p:cNvSpPr>
          <p:nvPr>
            <p:ph type="sldNum" sz="quarter" idx="12"/>
          </p:nvPr>
        </p:nvSpPr>
        <p:spPr/>
        <p:txBody>
          <a:bodyPr/>
          <a:lstStyle>
            <a:extLst/>
          </a:lstStyle>
          <a:p>
            <a:fld id="{DBC18ECA-B3EA-481A-80A3-4C0ED10114AE}"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15C13864-AADE-4654-B291-9A5F4FFC94BC}" type="slidenum">
              <a:rPr lang="en-US" altLang="en-US" smtClean="0"/>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lt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lt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87C94E4-1FE8-45BC-A522-63BFF4C488C4}" type="slidenum">
              <a:rPr lang="en-US" altLang="en-US" smtClean="0"/>
              <a:pPr/>
              <a:t>‹#›</a:t>
            </a:fld>
            <a:endParaRPr lang="en-US" alt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lt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lt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57C629-EA91-4F9E-9C05-FA17BCE0A8AE}"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id_287_3').doEvent('onMouseOve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1676400" y="2472779"/>
            <a:ext cx="7239000" cy="769441"/>
          </a:xfrm>
        </p:spPr>
        <p:txBody>
          <a:bodyPr>
            <a:normAutofit fontScale="90000"/>
          </a:bodyPr>
          <a:lstStyle/>
          <a:p>
            <a:r>
              <a:rPr lang="en-US" altLang="en-US" dirty="0" smtClean="0"/>
              <a:t>SPANISH II</a:t>
            </a:r>
            <a:endParaRPr lang="en-US" altLang="en-US" dirty="0"/>
          </a:p>
        </p:txBody>
      </p:sp>
      <p:sp>
        <p:nvSpPr>
          <p:cNvPr id="41987" name="Rectangle 3"/>
          <p:cNvSpPr>
            <a:spLocks noGrp="1" noChangeArrowheads="1"/>
          </p:cNvSpPr>
          <p:nvPr>
            <p:ph type="subTitle" idx="1"/>
          </p:nvPr>
        </p:nvSpPr>
        <p:spPr/>
        <p:txBody>
          <a:bodyPr/>
          <a:lstStyle/>
          <a:p>
            <a:r>
              <a:rPr lang="en-US" altLang="en-US" sz="5400" dirty="0"/>
              <a:t>Possessive Adjectives</a:t>
            </a:r>
          </a:p>
        </p:txBody>
      </p:sp>
      <p:graphicFrame>
        <p:nvGraphicFramePr>
          <p:cNvPr id="42013" name="Group 29"/>
          <p:cNvGraphicFramePr>
            <a:graphicFrameLocks noGrp="1"/>
          </p:cNvGraphicFramePr>
          <p:nvPr/>
        </p:nvGraphicFramePr>
        <p:xfrm>
          <a:off x="0" y="0"/>
          <a:ext cx="208280" cy="1142048"/>
        </p:xfrm>
        <a:graphic>
          <a:graphicData uri="http://schemas.openxmlformats.org/drawingml/2006/table">
            <a:tbl>
              <a:tblPr/>
              <a:tblGrid>
                <a:gridCol w="208280"/>
              </a:tblGrid>
              <a:tr h="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cap="flat">
                      <a:noFill/>
                    </a:lnR>
                    <a:lnT cap="flat">
                      <a:noFill/>
                    </a:lnT>
                    <a:lnB>
                      <a:noFill/>
                    </a:lnB>
                    <a:lnTlToBr>
                      <a:noFill/>
                    </a:lnTlToBr>
                    <a:lnBlToTr>
                      <a:noFill/>
                    </a:lnBlToTr>
                    <a:noFill/>
                  </a:tcPr>
                </a:tc>
              </a:tr>
              <a:tr h="6238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0" lang="en-US" sz="2800" b="0" i="0" u="none" strike="noStrike" cap="none" normalizeH="0" baseline="0" smtClean="0">
                        <a:ln>
                          <a:noFill/>
                        </a:ln>
                        <a:solidFill>
                          <a:schemeClr val="tx1"/>
                        </a:solidFill>
                        <a:effectLst/>
                        <a:latin typeface="Arial" pitchFamily="34" charset="0"/>
                      </a:endParaRPr>
                    </a:p>
                  </a:txBody>
                  <a:tcPr horzOverflow="overflow">
                    <a:lnL cap="flat">
                      <a:noFill/>
                    </a:lnL>
                    <a:lnR cap="flat">
                      <a:noFill/>
                    </a:lnR>
                    <a:lnT>
                      <a:noFill/>
                    </a:lnT>
                    <a:lnB cap="flat">
                      <a:noFill/>
                    </a:lnB>
                    <a:lnTlToBr>
                      <a:noFill/>
                    </a:lnTlToBr>
                    <a:lnBlToTr>
                      <a:noFill/>
                    </a:lnBlToTr>
                    <a:noFill/>
                  </a:tcPr>
                </a:tc>
              </a:tr>
            </a:tbl>
          </a:graphicData>
        </a:graphic>
      </p:graphicFrame>
      <p:graphicFrame>
        <p:nvGraphicFramePr>
          <p:cNvPr id="41999" name="Group 15"/>
          <p:cNvGraphicFramePr>
            <a:graphicFrameLocks noGrp="1"/>
          </p:cNvGraphicFramePr>
          <p:nvPr/>
        </p:nvGraphicFramePr>
        <p:xfrm>
          <a:off x="9525" y="517525"/>
          <a:ext cx="3195638" cy="624840"/>
        </p:xfrm>
        <a:graphic>
          <a:graphicData uri="http://schemas.openxmlformats.org/drawingml/2006/table">
            <a:tbl>
              <a:tblPr/>
              <a:tblGrid>
                <a:gridCol w="3195638"/>
              </a:tblGrid>
              <a:tr h="50323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ahoma" pitchFamily="34" charset="0"/>
                          <a:cs typeface="Tahoma" pitchFamily="34" charset="0"/>
                        </a:rPr>
                        <a:t>  </a:t>
                      </a:r>
                      <a:r>
                        <a:rPr kumimoji="0" lang="en-US" sz="2700" b="0" i="0" u="none" strike="noStrike" cap="none" normalizeH="0" baseline="0" smtClean="0">
                          <a:ln>
                            <a:noFill/>
                          </a:ln>
                          <a:solidFill>
                            <a:schemeClr val="tx1"/>
                          </a:solidFill>
                          <a:effectLst/>
                          <a:latin typeface="Tahoma" pitchFamily="34" charset="0"/>
                          <a:cs typeface="Tahoma" pitchFamily="34" charset="0"/>
                        </a:rPr>
                        <a:t> </a:t>
                      </a:r>
                      <a:r>
                        <a:rPr kumimoji="0" lang="en-US" sz="800" b="0" i="0" u="none" strike="noStrike" cap="none" normalizeH="0" baseline="0" smtClean="0">
                          <a:ln>
                            <a:noFill/>
                          </a:ln>
                          <a:solidFill>
                            <a:schemeClr val="tx1"/>
                          </a:solidFill>
                          <a:effectLst/>
                          <a:latin typeface="Tahoma" pitchFamily="34" charset="0"/>
                          <a:cs typeface="Tahoma" pitchFamily="34" charset="0"/>
                        </a:rPr>
                        <a:t>                                                                                                                                      </a:t>
                      </a:r>
                    </a:p>
                  </a:txBody>
                  <a:tcPr horzOverflow="overflow">
                    <a:lnL cap="flat">
                      <a:noFill/>
                    </a:lnL>
                    <a:lnR cap="flat">
                      <a:noFill/>
                    </a:lnR>
                    <a:lnT cap="fla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2" name="Picture 4" descr="A set of sentences that show agreement between possessive adjectives. The first sentence reads Martín vive con sus abuelos. An arrow starts at sus and goes to Martín (to show the person referred to) and an arrow starts at sus and goes to abuelos (to show the grammatical agreement with the masculine plural noun). The second sentence reads Carlos y yo vivimos con nuestra abuela. An arrow goes from nuestra to Carlos y yo (to show the people referred to) and an arrow goes from nuestra to abuela (to show the grammatical agreement with the feminine singular noun)."/>
          <p:cNvPicPr>
            <a:picLocks noGrp="1" noChangeAspect="1" noChangeArrowheads="1"/>
          </p:cNvPicPr>
          <p:nvPr>
            <p:ph idx="1"/>
          </p:nvPr>
        </p:nvPicPr>
        <p:blipFill>
          <a:blip r:embed="rId3" cstate="print"/>
          <a:stretch>
            <a:fillRect/>
          </a:stretch>
        </p:blipFill>
        <p:spPr>
          <a:xfrm>
            <a:off x="1905000" y="1905000"/>
            <a:ext cx="6286500" cy="2514600"/>
          </a:xfrm>
          <a:noFill/>
          <a:ln/>
        </p:spPr>
      </p:pic>
      <p:sp>
        <p:nvSpPr>
          <p:cNvPr id="63490" name="Rectangle 2"/>
          <p:cNvSpPr>
            <a:spLocks noGrp="1" noChangeArrowheads="1"/>
          </p:cNvSpPr>
          <p:nvPr>
            <p:ph type="title"/>
          </p:nvPr>
        </p:nvSpPr>
        <p:spPr/>
        <p:txBody>
          <a:bodyPr/>
          <a:lstStyle/>
          <a:p>
            <a:r>
              <a:rPr lang="en-US" dirty="0" smtClean="0"/>
              <a:t>Example</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p:txBody>
          <a:bodyPr/>
          <a:lstStyle/>
          <a:p>
            <a:r>
              <a:rPr lang="en-US" altLang="en-US" sz="5400"/>
              <a:t>Mi prima es alta.</a:t>
            </a:r>
          </a:p>
          <a:p>
            <a:r>
              <a:rPr lang="en-US" altLang="en-US" sz="5400"/>
              <a:t>Todas mi</a:t>
            </a:r>
            <a:r>
              <a:rPr lang="en-US" altLang="en-US" sz="5400" u="sng"/>
              <a:t>s</a:t>
            </a:r>
            <a:r>
              <a:rPr lang="en-US" altLang="en-US" sz="5400"/>
              <a:t> prim</a:t>
            </a:r>
            <a:r>
              <a:rPr lang="en-US" altLang="en-US" sz="5400" u="sng"/>
              <a:t>as</a:t>
            </a:r>
            <a:r>
              <a:rPr lang="en-US" altLang="en-US" sz="5400"/>
              <a:t> son alt</a:t>
            </a:r>
            <a:r>
              <a:rPr lang="en-US" altLang="en-US" sz="5400" u="sng"/>
              <a:t>as</a:t>
            </a:r>
            <a:r>
              <a:rPr lang="en-US" altLang="en-US" sz="5400"/>
              <a:t>.</a:t>
            </a:r>
            <a:endParaRPr lang="en-US" altLang="en-US" sz="5400" b="1"/>
          </a:p>
          <a:p>
            <a:endParaRPr lang="en-US" altLang="en-US" sz="5400"/>
          </a:p>
        </p:txBody>
      </p:sp>
      <p:sp>
        <p:nvSpPr>
          <p:cNvPr id="57346" name="Rectangle 2"/>
          <p:cNvSpPr>
            <a:spLocks noGrp="1" noChangeArrowheads="1"/>
          </p:cNvSpPr>
          <p:nvPr>
            <p:ph type="title"/>
          </p:nvPr>
        </p:nvSpPr>
        <p:spPr>
          <a:xfrm>
            <a:off x="0" y="652463"/>
            <a:ext cx="9144000" cy="1058862"/>
          </a:xfrm>
        </p:spPr>
        <p:txBody>
          <a:bodyPr/>
          <a:lstStyle/>
          <a:p>
            <a:r>
              <a:rPr lang="en-US" altLang="en-US" sz="5400"/>
              <a:t>Posessive Adjectives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r>
              <a:rPr lang="en-US" altLang="en-US" sz="5400"/>
              <a:t>¿Son rubios los hermanos de Rafael?</a:t>
            </a:r>
          </a:p>
          <a:p>
            <a:r>
              <a:rPr lang="en-US" altLang="en-US" sz="5400"/>
              <a:t>No, </a:t>
            </a:r>
            <a:r>
              <a:rPr lang="en-US" altLang="en-US" sz="5400" u="sng"/>
              <a:t>sus</a:t>
            </a:r>
            <a:r>
              <a:rPr lang="en-US" altLang="en-US" sz="5400"/>
              <a:t> herman</a:t>
            </a:r>
            <a:r>
              <a:rPr lang="en-US" altLang="en-US" sz="5400" u="sng"/>
              <a:t>os</a:t>
            </a:r>
            <a:r>
              <a:rPr lang="en-US" altLang="en-US" sz="5400"/>
              <a:t> son pelirroj</a:t>
            </a:r>
            <a:r>
              <a:rPr lang="en-US" altLang="en-US" sz="5400" u="sng"/>
              <a:t>os</a:t>
            </a:r>
            <a:r>
              <a:rPr lang="en-US" altLang="en-US" sz="5400"/>
              <a:t>.</a:t>
            </a:r>
          </a:p>
          <a:p>
            <a:endParaRPr lang="en-US" altLang="en-US"/>
          </a:p>
        </p:txBody>
      </p:sp>
      <p:sp>
        <p:nvSpPr>
          <p:cNvPr id="58370" name="Rectangle 2"/>
          <p:cNvSpPr>
            <a:spLocks noGrp="1" noChangeArrowheads="1"/>
          </p:cNvSpPr>
          <p:nvPr>
            <p:ph type="title"/>
          </p:nvPr>
        </p:nvSpPr>
        <p:spPr>
          <a:xfrm>
            <a:off x="0" y="652463"/>
            <a:ext cx="9144000" cy="1058862"/>
          </a:xfrm>
        </p:spPr>
        <p:txBody>
          <a:bodyPr/>
          <a:lstStyle/>
          <a:p>
            <a:r>
              <a:rPr lang="en-US" altLang="en-US" sz="5400"/>
              <a:t>Posessive Adjectives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7"/>
          <p:cNvSpPr>
            <a:spLocks noGrp="1" noChangeArrowheads="1"/>
          </p:cNvSpPr>
          <p:nvPr>
            <p:ph idx="1"/>
          </p:nvPr>
        </p:nvSpPr>
        <p:spPr/>
        <p:txBody>
          <a:bodyPr/>
          <a:lstStyle/>
          <a:p>
            <a:r>
              <a:rPr lang="en-US" altLang="en-US" sz="4400"/>
              <a:t>In Spanish there are NO apostrophes.</a:t>
            </a:r>
          </a:p>
          <a:p>
            <a:r>
              <a:rPr lang="en-US" altLang="en-US" sz="4400"/>
              <a:t>You cannot say, for example, </a:t>
            </a:r>
          </a:p>
          <a:p>
            <a:pPr>
              <a:buFontTx/>
              <a:buNone/>
            </a:pPr>
            <a:r>
              <a:rPr lang="en-US" altLang="en-US" sz="4400"/>
              <a:t>  Jorge’s dog, </a:t>
            </a:r>
          </a:p>
          <a:p>
            <a:pPr>
              <a:buFontTx/>
              <a:buNone/>
            </a:pPr>
            <a:r>
              <a:rPr lang="en-US" altLang="en-US" sz="4400"/>
              <a:t>  (using an apostrophe)</a:t>
            </a:r>
          </a:p>
        </p:txBody>
      </p:sp>
      <p:sp>
        <p:nvSpPr>
          <p:cNvPr id="43010" name="Rectangle 1026"/>
          <p:cNvSpPr>
            <a:spLocks noGrp="1" noChangeArrowheads="1"/>
          </p:cNvSpPr>
          <p:nvPr>
            <p:ph type="title"/>
          </p:nvPr>
        </p:nvSpPr>
        <p:spPr>
          <a:xfrm>
            <a:off x="457200" y="652463"/>
            <a:ext cx="8305800" cy="1058862"/>
          </a:xfrm>
        </p:spPr>
        <p:txBody>
          <a:bodyPr/>
          <a:lstStyle/>
          <a:p>
            <a:r>
              <a:rPr lang="en-US" altLang="en-US" sz="5400"/>
              <a:t>Showing Possession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r>
              <a:rPr lang="en-US" altLang="en-US" sz="4400"/>
              <a:t>You must say, </a:t>
            </a:r>
          </a:p>
          <a:p>
            <a:r>
              <a:rPr lang="en-US" altLang="en-US" sz="4400"/>
              <a:t>“The dog of Jorge,” only in Spanish.  Like this:</a:t>
            </a:r>
          </a:p>
          <a:p>
            <a:r>
              <a:rPr lang="en-US" altLang="en-US" sz="4400"/>
              <a:t>El perro de Jorge.</a:t>
            </a:r>
          </a:p>
          <a:p>
            <a:endParaRPr lang="en-US" altLang="en-US"/>
          </a:p>
        </p:txBody>
      </p:sp>
      <p:sp>
        <p:nvSpPr>
          <p:cNvPr id="53250" name="Rectangle 2"/>
          <p:cNvSpPr>
            <a:spLocks noGrp="1" noChangeArrowheads="1"/>
          </p:cNvSpPr>
          <p:nvPr>
            <p:ph type="title"/>
          </p:nvPr>
        </p:nvSpPr>
        <p:spPr>
          <a:xfrm>
            <a:off x="685800" y="652463"/>
            <a:ext cx="7772400" cy="1058862"/>
          </a:xfrm>
        </p:spPr>
        <p:txBody>
          <a:bodyPr/>
          <a:lstStyle/>
          <a:p>
            <a:r>
              <a:rPr lang="en-US" altLang="en-US" sz="5400"/>
              <a:t>Showing Posession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r>
              <a:rPr lang="en-US" altLang="en-US" sz="4400" b="1"/>
              <a:t>Adjectives DESCRIBE nouns, correct?</a:t>
            </a:r>
          </a:p>
          <a:p>
            <a:r>
              <a:rPr lang="en-US" altLang="en-US" sz="4400" b="1"/>
              <a:t>Well, they can also show possession.</a:t>
            </a:r>
          </a:p>
        </p:txBody>
      </p:sp>
      <p:sp>
        <p:nvSpPr>
          <p:cNvPr id="45058" name="Rectangle 2"/>
          <p:cNvSpPr>
            <a:spLocks noGrp="1" noChangeArrowheads="1"/>
          </p:cNvSpPr>
          <p:nvPr>
            <p:ph type="title"/>
          </p:nvPr>
        </p:nvSpPr>
        <p:spPr>
          <a:xfrm>
            <a:off x="0" y="650875"/>
            <a:ext cx="9144000" cy="1058863"/>
          </a:xfrm>
        </p:spPr>
        <p:txBody>
          <a:bodyPr/>
          <a:lstStyle/>
          <a:p>
            <a:r>
              <a:rPr lang="en-US" altLang="en-US" sz="5400"/>
              <a:t>Possessive Adjectives</a:t>
            </a:r>
            <a:endParaRPr lang="en-US"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lstStyle/>
          <a:p>
            <a:r>
              <a:rPr lang="en-US" altLang="en-US" sz="4400" b="1"/>
              <a:t>Here are the possessive adjectives in English:  my, your, his, her, our, and their.</a:t>
            </a:r>
            <a:endParaRPr lang="en-US" altLang="en-US"/>
          </a:p>
        </p:txBody>
      </p:sp>
      <p:sp>
        <p:nvSpPr>
          <p:cNvPr id="55298" name="Rectangle 2"/>
          <p:cNvSpPr>
            <a:spLocks noGrp="1" noChangeArrowheads="1"/>
          </p:cNvSpPr>
          <p:nvPr>
            <p:ph type="title"/>
          </p:nvPr>
        </p:nvSpPr>
        <p:spPr>
          <a:xfrm>
            <a:off x="0" y="652463"/>
            <a:ext cx="9144000" cy="1058862"/>
          </a:xfrm>
        </p:spPr>
        <p:txBody>
          <a:bodyPr/>
          <a:lstStyle/>
          <a:p>
            <a:r>
              <a:rPr lang="en-US" altLang="en-US" sz="5400"/>
              <a:t>Possessive Adjectives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altLang="en-US" sz="4400" b="1"/>
              <a:t>It ‘s like saying “my dog, your house, his notebook, etc.”</a:t>
            </a:r>
          </a:p>
        </p:txBody>
      </p:sp>
      <p:sp>
        <p:nvSpPr>
          <p:cNvPr id="56322" name="Rectangle 2"/>
          <p:cNvSpPr>
            <a:spLocks noGrp="1" noChangeArrowheads="1"/>
          </p:cNvSpPr>
          <p:nvPr>
            <p:ph type="title"/>
          </p:nvPr>
        </p:nvSpPr>
        <p:spPr>
          <a:xfrm>
            <a:off x="0" y="652463"/>
            <a:ext cx="9144000" cy="1058862"/>
          </a:xfrm>
        </p:spPr>
        <p:txBody>
          <a:bodyPr/>
          <a:lstStyle/>
          <a:p>
            <a:r>
              <a:rPr lang="en-US" altLang="en-US" sz="5400"/>
              <a:t>Posessive Adjectives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898525" y="587375"/>
            <a:ext cx="6604000" cy="1736725"/>
          </a:xfrm>
          <a:prstGeom prst="rect">
            <a:avLst/>
          </a:prstGeom>
          <a:noFill/>
          <a:ln w="9525">
            <a:noFill/>
            <a:miter lim="800000"/>
            <a:headEnd/>
            <a:tailEnd/>
          </a:ln>
          <a:effectLst/>
        </p:spPr>
        <p:txBody>
          <a:bodyPr wrap="none">
            <a:spAutoFit/>
          </a:bodyPr>
          <a:lstStyle/>
          <a:p>
            <a:r>
              <a:rPr lang="en-US" altLang="en-US" sz="5400" dirty="0"/>
              <a:t>Here are the possessive</a:t>
            </a:r>
          </a:p>
          <a:p>
            <a:r>
              <a:rPr lang="en-US" altLang="en-US" sz="5400" dirty="0"/>
              <a:t>adjectives in Spanish!</a:t>
            </a:r>
          </a:p>
        </p:txBody>
      </p:sp>
      <p:sp>
        <p:nvSpPr>
          <p:cNvPr id="46083" name="Line 3"/>
          <p:cNvSpPr>
            <a:spLocks noChangeShapeType="1"/>
          </p:cNvSpPr>
          <p:nvPr/>
        </p:nvSpPr>
        <p:spPr bwMode="auto">
          <a:xfrm>
            <a:off x="1905000" y="5791200"/>
            <a:ext cx="6400800" cy="0"/>
          </a:xfrm>
          <a:prstGeom prst="line">
            <a:avLst/>
          </a:prstGeom>
          <a:noFill/>
          <a:ln w="57150">
            <a:solidFill>
              <a:schemeClr val="tx1"/>
            </a:solidFill>
            <a:round/>
            <a:headEnd/>
            <a:tailEnd type="triangle" w="med" len="med"/>
          </a:ln>
          <a:effectLst/>
        </p:spPr>
        <p:txBody>
          <a:bodyPr wrap="none" anchor="ctr"/>
          <a:lstStyle/>
          <a:p>
            <a:endParaRPr lang="en-US"/>
          </a:p>
        </p:txBody>
      </p:sp>
      <p:sp>
        <p:nvSpPr>
          <p:cNvPr id="46084" name="Rectangle 4"/>
          <p:cNvSpPr>
            <a:spLocks noChangeArrowheads="1"/>
          </p:cNvSpPr>
          <p:nvPr/>
        </p:nvSpPr>
        <p:spPr bwMode="auto">
          <a:xfrm>
            <a:off x="685800" y="2590800"/>
            <a:ext cx="6972300" cy="1938992"/>
          </a:xfrm>
          <a:prstGeom prst="rect">
            <a:avLst/>
          </a:prstGeom>
          <a:noFill/>
          <a:ln w="9525">
            <a:noFill/>
            <a:miter lim="800000"/>
            <a:headEnd/>
            <a:tailEnd/>
          </a:ln>
          <a:effectLst/>
        </p:spPr>
        <p:txBody>
          <a:bodyPr anchor="ctr">
            <a:spAutoFit/>
          </a:bodyPr>
          <a:lstStyle/>
          <a:p>
            <a:r>
              <a:rPr lang="en-US" sz="3200" b="1" dirty="0">
                <a:solidFill>
                  <a:schemeClr val="accent5">
                    <a:lumMod val="75000"/>
                  </a:schemeClr>
                </a:solidFill>
              </a:rPr>
              <a:t>Possessive adjectives show ownership or relationships between people. </a:t>
            </a:r>
          </a:p>
          <a:p>
            <a:r>
              <a:rPr lang="en-US" sz="3200" b="1" dirty="0">
                <a:solidFill>
                  <a:schemeClr val="accent5">
                    <a:lumMod val="75000"/>
                  </a:schemeClr>
                </a:solidFill>
              </a:rPr>
              <a:t>They are placed before the noun</a:t>
            </a:r>
            <a:r>
              <a:rPr lang="en-US" sz="3200" dirty="0">
                <a:solidFill>
                  <a:schemeClr val="accent5">
                    <a:lumMod val="75000"/>
                  </a:schemeClr>
                </a:solidFill>
              </a:rPr>
              <a:t>.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6082">
                                            <p:txEl>
                                              <p:pRg st="0" end="0"/>
                                            </p:txEl>
                                          </p:spTgt>
                                        </p:tgtEl>
                                        <p:attrNameLst>
                                          <p:attrName>style.visibility</p:attrName>
                                        </p:attrNameLst>
                                      </p:cBhvr>
                                      <p:to>
                                        <p:strVal val="visible"/>
                                      </p:to>
                                    </p:set>
                                    <p:animEffect transition="in" filter="box(out)">
                                      <p:cBhvr>
                                        <p:cTn id="7" dur="500"/>
                                        <p:tgtEl>
                                          <p:spTgt spid="4608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6082">
                                            <p:txEl>
                                              <p:pRg st="1" end="1"/>
                                            </p:txEl>
                                          </p:spTgt>
                                        </p:tgtEl>
                                        <p:attrNameLst>
                                          <p:attrName>style.visibility</p:attrName>
                                        </p:attrNameLst>
                                      </p:cBhvr>
                                      <p:to>
                                        <p:strVal val="visible"/>
                                      </p:to>
                                    </p:set>
                                    <p:animEffect transition="in" filter="box(out)">
                                      <p:cBhvr>
                                        <p:cTn id="12" dur="500"/>
                                        <p:tgtEl>
                                          <p:spTgt spid="46082">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6083"/>
                                        </p:tgtEl>
                                        <p:attrNameLst>
                                          <p:attrName>style.visibility</p:attrName>
                                        </p:attrNameLst>
                                      </p:cBhvr>
                                      <p:to>
                                        <p:strVal val="visible"/>
                                      </p:to>
                                    </p:set>
                                    <p:animEffect transition="in" filter="box(out)">
                                      <p:cBhvr>
                                        <p:cTn id="17" dur="500"/>
                                        <p:tgtEl>
                                          <p:spTgt spid="4608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autoUpdateAnimBg="0"/>
      <p:bldP spid="460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sz="half" idx="1"/>
          </p:nvPr>
        </p:nvSpPr>
        <p:spPr>
          <a:xfrm>
            <a:off x="381000" y="1600200"/>
            <a:ext cx="4191000" cy="4114800"/>
          </a:xfrm>
        </p:spPr>
        <p:txBody>
          <a:bodyPr>
            <a:normAutofit fontScale="92500" lnSpcReduction="20000"/>
          </a:bodyPr>
          <a:lstStyle/>
          <a:p>
            <a:pPr algn="ctr">
              <a:buFontTx/>
              <a:buNone/>
            </a:pPr>
            <a:r>
              <a:rPr lang="en-US" altLang="en-US" sz="3600" b="1" u="sng" dirty="0"/>
              <a:t>singular</a:t>
            </a:r>
            <a:endParaRPr lang="en-US" altLang="en-US" sz="3600" b="1" dirty="0"/>
          </a:p>
          <a:p>
            <a:pPr>
              <a:buFontTx/>
              <a:buNone/>
            </a:pPr>
            <a:r>
              <a:rPr lang="en-US" altLang="en-US" sz="3600" b="1" dirty="0"/>
              <a:t>mi / </a:t>
            </a:r>
            <a:r>
              <a:rPr lang="en-US" altLang="en-US" sz="3600" b="1" dirty="0" err="1"/>
              <a:t>mis</a:t>
            </a:r>
            <a:r>
              <a:rPr lang="en-US" altLang="en-US" sz="3600" b="1" dirty="0"/>
              <a:t>	(my)</a:t>
            </a:r>
          </a:p>
          <a:p>
            <a:pPr>
              <a:buFontTx/>
              <a:buNone/>
            </a:pPr>
            <a:endParaRPr lang="en-US" altLang="en-US" sz="3600" b="1" dirty="0"/>
          </a:p>
          <a:p>
            <a:pPr>
              <a:buFontTx/>
              <a:buNone/>
            </a:pPr>
            <a:r>
              <a:rPr lang="en-US" altLang="en-US" sz="3600" b="1" dirty="0" err="1"/>
              <a:t>tu</a:t>
            </a:r>
            <a:r>
              <a:rPr lang="en-US" altLang="en-US" sz="3600" b="1" dirty="0"/>
              <a:t> / </a:t>
            </a:r>
            <a:r>
              <a:rPr lang="en-US" altLang="en-US" sz="3600" b="1" dirty="0" err="1"/>
              <a:t>tus</a:t>
            </a:r>
            <a:r>
              <a:rPr lang="en-US" altLang="en-US" sz="3600" b="1" dirty="0"/>
              <a:t>	(your)</a:t>
            </a:r>
          </a:p>
          <a:p>
            <a:pPr>
              <a:buFontTx/>
              <a:buNone/>
            </a:pPr>
            <a:endParaRPr lang="en-US" altLang="en-US" sz="3600" b="1" dirty="0"/>
          </a:p>
          <a:p>
            <a:pPr>
              <a:buFontTx/>
              <a:buNone/>
            </a:pPr>
            <a:r>
              <a:rPr lang="en-US" altLang="en-US" sz="3600" b="1" dirty="0" err="1"/>
              <a:t>su</a:t>
            </a:r>
            <a:r>
              <a:rPr lang="en-US" altLang="en-US" sz="3600" b="1" dirty="0"/>
              <a:t> / </a:t>
            </a:r>
            <a:r>
              <a:rPr lang="en-US" altLang="en-US" sz="3600" b="1" dirty="0" err="1"/>
              <a:t>sus</a:t>
            </a:r>
            <a:r>
              <a:rPr lang="en-US" altLang="en-US" sz="3600" b="1" dirty="0"/>
              <a:t> (</a:t>
            </a:r>
            <a:r>
              <a:rPr lang="en-US" altLang="en-US" sz="3600" b="1" dirty="0" err="1"/>
              <a:t>his,her</a:t>
            </a:r>
            <a:r>
              <a:rPr lang="en-US" altLang="en-US" sz="3600" b="1" dirty="0"/>
              <a:t>)</a:t>
            </a:r>
          </a:p>
          <a:p>
            <a:pPr>
              <a:buFontTx/>
              <a:buNone/>
            </a:pPr>
            <a:r>
              <a:rPr lang="en-US" altLang="en-US" sz="3600" b="1" dirty="0"/>
              <a:t>          or (your </a:t>
            </a:r>
            <a:r>
              <a:rPr lang="en-US" altLang="en-US" sz="3600" b="1" dirty="0" smtClean="0"/>
              <a:t>formal.)</a:t>
            </a:r>
            <a:endParaRPr lang="en-US" altLang="en-US" b="1" dirty="0"/>
          </a:p>
        </p:txBody>
      </p:sp>
      <p:sp>
        <p:nvSpPr>
          <p:cNvPr id="47108" name="Rectangle 4"/>
          <p:cNvSpPr>
            <a:spLocks noGrp="1" noChangeArrowheads="1"/>
          </p:cNvSpPr>
          <p:nvPr>
            <p:ph sz="half" idx="2"/>
          </p:nvPr>
        </p:nvSpPr>
        <p:spPr>
          <a:xfrm>
            <a:off x="4343400" y="1600200"/>
            <a:ext cx="4495800" cy="4114800"/>
          </a:xfrm>
        </p:spPr>
        <p:txBody>
          <a:bodyPr>
            <a:normAutofit fontScale="92500" lnSpcReduction="20000"/>
          </a:bodyPr>
          <a:lstStyle/>
          <a:p>
            <a:pPr algn="ctr">
              <a:buFontTx/>
              <a:buNone/>
            </a:pPr>
            <a:r>
              <a:rPr lang="en-US" altLang="en-US" sz="3600" b="1" u="sng" dirty="0"/>
              <a:t>plural</a:t>
            </a:r>
            <a:endParaRPr lang="en-US" altLang="en-US" sz="3600" b="1" dirty="0"/>
          </a:p>
          <a:p>
            <a:pPr>
              <a:buFontTx/>
              <a:buNone/>
            </a:pPr>
            <a:r>
              <a:rPr lang="en-US" altLang="en-US" sz="3600" b="1" dirty="0" err="1"/>
              <a:t>nuestro</a:t>
            </a:r>
            <a:r>
              <a:rPr lang="en-US" altLang="en-US" sz="3600" b="1" dirty="0"/>
              <a:t> a, </a:t>
            </a:r>
            <a:r>
              <a:rPr lang="en-US" altLang="en-US" sz="3600" b="1" dirty="0" err="1"/>
              <a:t>os</a:t>
            </a:r>
            <a:r>
              <a:rPr lang="en-US" altLang="en-US" sz="3600" b="1" dirty="0"/>
              <a:t>, as              			(our)</a:t>
            </a:r>
          </a:p>
          <a:p>
            <a:pPr>
              <a:buFontTx/>
              <a:buNone/>
            </a:pPr>
            <a:r>
              <a:rPr lang="en-US" altLang="en-US" sz="3600" b="1" dirty="0" err="1"/>
              <a:t>vuestro</a:t>
            </a:r>
            <a:r>
              <a:rPr lang="en-US" altLang="en-US" sz="3600" b="1" dirty="0"/>
              <a:t>, a, </a:t>
            </a:r>
            <a:r>
              <a:rPr lang="en-US" altLang="en-US" sz="3600" b="1" dirty="0" err="1"/>
              <a:t>os</a:t>
            </a:r>
            <a:r>
              <a:rPr lang="en-US" altLang="en-US" sz="3600" b="1" dirty="0"/>
              <a:t>, as</a:t>
            </a:r>
          </a:p>
          <a:p>
            <a:pPr>
              <a:buFontTx/>
              <a:buNone/>
            </a:pPr>
            <a:r>
              <a:rPr lang="en-US" altLang="en-US" sz="3600" b="1" dirty="0"/>
              <a:t>                 (your inf.)</a:t>
            </a:r>
          </a:p>
          <a:p>
            <a:pPr>
              <a:buFontTx/>
              <a:buNone/>
            </a:pPr>
            <a:r>
              <a:rPr lang="en-US" altLang="en-US" sz="3600" b="1" dirty="0" err="1"/>
              <a:t>su</a:t>
            </a:r>
            <a:r>
              <a:rPr lang="en-US" altLang="en-US" sz="3600" b="1" dirty="0"/>
              <a:t> / </a:t>
            </a:r>
            <a:r>
              <a:rPr lang="en-US" altLang="en-US" sz="3600" b="1" dirty="0" err="1"/>
              <a:t>sus</a:t>
            </a:r>
            <a:r>
              <a:rPr lang="en-US" altLang="en-US" sz="3600" b="1" dirty="0"/>
              <a:t>   (their)</a:t>
            </a:r>
          </a:p>
          <a:p>
            <a:pPr>
              <a:buFontTx/>
              <a:buNone/>
            </a:pPr>
            <a:r>
              <a:rPr lang="en-US" altLang="en-US" sz="3600" b="1" dirty="0"/>
              <a:t>            or (your </a:t>
            </a:r>
            <a:r>
              <a:rPr lang="en-US" altLang="en-US" sz="3600" b="1" dirty="0" smtClean="0"/>
              <a:t>formal.)</a:t>
            </a:r>
            <a:endParaRPr lang="en-US" altLang="en-US" dirty="0"/>
          </a:p>
        </p:txBody>
      </p:sp>
      <p:sp>
        <p:nvSpPr>
          <p:cNvPr id="47106" name="Rectangle 2"/>
          <p:cNvSpPr>
            <a:spLocks noGrp="1" noChangeArrowheads="1"/>
          </p:cNvSpPr>
          <p:nvPr>
            <p:ph type="title"/>
          </p:nvPr>
        </p:nvSpPr>
        <p:spPr>
          <a:xfrm>
            <a:off x="0" y="650875"/>
            <a:ext cx="9144000" cy="1058863"/>
          </a:xfrm>
        </p:spPr>
        <p:txBody>
          <a:bodyPr/>
          <a:lstStyle/>
          <a:p>
            <a:r>
              <a:rPr lang="en-US" altLang="en-US" sz="5400"/>
              <a:t>Posessive Adjectives</a:t>
            </a:r>
            <a:endParaRPr lang="en-US" altLang="en-US"/>
          </a:p>
        </p:txBody>
      </p:sp>
      <p:sp>
        <p:nvSpPr>
          <p:cNvPr id="47109" name="Line 5"/>
          <p:cNvSpPr>
            <a:spLocks noChangeShapeType="1"/>
          </p:cNvSpPr>
          <p:nvPr/>
        </p:nvSpPr>
        <p:spPr bwMode="auto">
          <a:xfrm>
            <a:off x="4343400" y="1828800"/>
            <a:ext cx="0" cy="4267200"/>
          </a:xfrm>
          <a:prstGeom prst="line">
            <a:avLst/>
          </a:prstGeom>
          <a:noFill/>
          <a:ln w="9525">
            <a:solidFill>
              <a:schemeClr val="tx1"/>
            </a:solidFill>
            <a:round/>
            <a:headEnd/>
            <a:tailEnd/>
          </a:ln>
          <a:effec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animEffect transition="in" filter="box(out)">
                                      <p:cBhvr>
                                        <p:cTn id="7" dur="500"/>
                                        <p:tgtEl>
                                          <p:spTgt spid="47109"/>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685800" y="2438400"/>
            <a:ext cx="7772400" cy="3276600"/>
          </a:xfrm>
        </p:spPr>
        <p:txBody>
          <a:bodyPr/>
          <a:lstStyle/>
          <a:p>
            <a:pPr>
              <a:lnSpc>
                <a:spcPct val="90000"/>
              </a:lnSpc>
            </a:pPr>
            <a:r>
              <a:rPr lang="en-US" dirty="0" smtClean="0"/>
              <a:t> </a:t>
            </a:r>
            <a:r>
              <a:rPr lang="en-US" b="1" dirty="0" smtClean="0"/>
              <a:t>In </a:t>
            </a:r>
            <a:r>
              <a:rPr lang="en-US" b="1" dirty="0"/>
              <a:t>Spanish,</a:t>
            </a:r>
            <a:r>
              <a:rPr lang="en-US" dirty="0"/>
              <a:t> the possessive adjective </a:t>
            </a:r>
            <a:r>
              <a:rPr lang="en-US" b="1" dirty="0" err="1">
                <a:hlinkMouseOver r:id="rId3" action="ppaction://hlinkfile"/>
              </a:rPr>
              <a:t>su</a:t>
            </a:r>
            <a:r>
              <a:rPr lang="en-US" b="1" dirty="0"/>
              <a:t> </a:t>
            </a:r>
            <a:r>
              <a:rPr lang="en-US" dirty="0"/>
              <a:t>has many possible meanings </a:t>
            </a:r>
            <a:r>
              <a:rPr lang="en-US" i="1" dirty="0"/>
              <a:t>(his, her, its, your, their)</a:t>
            </a:r>
            <a:r>
              <a:rPr lang="en-US" dirty="0"/>
              <a:t>. Context usually makes the meaning clear.</a:t>
            </a:r>
          </a:p>
        </p:txBody>
      </p:sp>
      <p:sp>
        <p:nvSpPr>
          <p:cNvPr id="62466" name="Rectangle 2"/>
          <p:cNvSpPr>
            <a:spLocks noGrp="1" noChangeArrowheads="1"/>
          </p:cNvSpPr>
          <p:nvPr>
            <p:ph type="title"/>
          </p:nvPr>
        </p:nvSpPr>
        <p:spPr>
          <a:xfrm>
            <a:off x="609600" y="685800"/>
            <a:ext cx="7772400" cy="1800225"/>
          </a:xfrm>
        </p:spPr>
        <p:txBody>
          <a:bodyPr/>
          <a:lstStyle/>
          <a:p>
            <a:pPr algn="l"/>
            <a:r>
              <a:rPr lang="en-US" sz="2800" b="1" dirty="0"/>
              <a:t>In English,</a:t>
            </a:r>
            <a:r>
              <a:rPr lang="en-US" sz="2800" dirty="0"/>
              <a:t> the possessive adjectives </a:t>
            </a:r>
            <a:r>
              <a:rPr lang="en-US" sz="2800" i="1" dirty="0"/>
              <a:t>his, her,</a:t>
            </a:r>
            <a:r>
              <a:rPr lang="en-US" sz="2800" dirty="0"/>
              <a:t> and </a:t>
            </a:r>
            <a:r>
              <a:rPr lang="en-US" sz="2800" i="1" dirty="0"/>
              <a:t>their </a:t>
            </a:r>
            <a:r>
              <a:rPr lang="en-US" sz="2800" i="1" dirty="0" smtClean="0"/>
              <a:t> </a:t>
            </a:r>
            <a:r>
              <a:rPr lang="en-US" sz="2800" dirty="0" smtClean="0"/>
              <a:t>tell </a:t>
            </a:r>
            <a:r>
              <a:rPr lang="en-US" sz="2800" dirty="0"/>
              <a:t>whether something belongs to a male, a female, or more than one person.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381000" y="1600200"/>
            <a:ext cx="8458200" cy="4114800"/>
          </a:xfrm>
        </p:spPr>
        <p:txBody>
          <a:bodyPr>
            <a:normAutofit fontScale="92500"/>
          </a:bodyPr>
          <a:lstStyle/>
          <a:p>
            <a:r>
              <a:rPr lang="en-US" altLang="en-US" sz="4000"/>
              <a:t>Some examples:</a:t>
            </a:r>
          </a:p>
          <a:p>
            <a:pPr>
              <a:buFontTx/>
              <a:buNone/>
            </a:pPr>
            <a:r>
              <a:rPr lang="en-US" altLang="en-US" sz="4000"/>
              <a:t>   </a:t>
            </a:r>
            <a:r>
              <a:rPr lang="en-US" altLang="en-US" sz="4000" b="1"/>
              <a:t>mi </a:t>
            </a:r>
            <a:r>
              <a:rPr lang="en-US" altLang="en-US" sz="4000"/>
              <a:t>hermano	      </a:t>
            </a:r>
            <a:r>
              <a:rPr lang="en-US" altLang="en-US" sz="4000" b="1"/>
              <a:t>mis</a:t>
            </a:r>
            <a:r>
              <a:rPr lang="en-US" altLang="en-US" sz="4000"/>
              <a:t> hermanos</a:t>
            </a:r>
          </a:p>
          <a:p>
            <a:pPr>
              <a:buFontTx/>
              <a:buNone/>
            </a:pPr>
            <a:r>
              <a:rPr lang="en-US" altLang="en-US" sz="4000"/>
              <a:t>   </a:t>
            </a:r>
            <a:r>
              <a:rPr lang="en-US" altLang="en-US" sz="4000" b="1"/>
              <a:t>tu</a:t>
            </a:r>
            <a:r>
              <a:rPr lang="en-US" altLang="en-US" sz="4000"/>
              <a:t> abuela		      </a:t>
            </a:r>
            <a:r>
              <a:rPr lang="en-US" altLang="en-US" sz="4000" b="1"/>
              <a:t>tus</a:t>
            </a:r>
            <a:r>
              <a:rPr lang="en-US" altLang="en-US" sz="4000"/>
              <a:t> abuelas</a:t>
            </a:r>
          </a:p>
          <a:p>
            <a:pPr>
              <a:buFontTx/>
              <a:buNone/>
            </a:pPr>
            <a:r>
              <a:rPr lang="en-US" altLang="en-US" sz="4000"/>
              <a:t>   </a:t>
            </a:r>
            <a:r>
              <a:rPr lang="en-US" altLang="en-US" sz="4000" b="1"/>
              <a:t>su</a:t>
            </a:r>
            <a:r>
              <a:rPr lang="en-US" altLang="en-US" sz="4000"/>
              <a:t> hijo			</a:t>
            </a:r>
            <a:r>
              <a:rPr lang="en-US" altLang="en-US" sz="4000" b="1"/>
              <a:t>sus</a:t>
            </a:r>
            <a:r>
              <a:rPr lang="en-US" altLang="en-US" sz="4000"/>
              <a:t> hijos</a:t>
            </a:r>
          </a:p>
          <a:p>
            <a:pPr>
              <a:buFontTx/>
              <a:buNone/>
            </a:pPr>
            <a:r>
              <a:rPr lang="en-US" altLang="en-US" sz="4000"/>
              <a:t>   </a:t>
            </a:r>
            <a:r>
              <a:rPr lang="en-US" altLang="en-US" sz="4000" b="1"/>
              <a:t>nuestro</a:t>
            </a:r>
            <a:r>
              <a:rPr lang="en-US" altLang="en-US" sz="4000"/>
              <a:t> tío		</a:t>
            </a:r>
            <a:r>
              <a:rPr lang="en-US" altLang="en-US" sz="4000" b="1"/>
              <a:t>nuestros </a:t>
            </a:r>
            <a:r>
              <a:rPr lang="en-US" altLang="en-US" sz="4000"/>
              <a:t>tíos</a:t>
            </a:r>
          </a:p>
          <a:p>
            <a:pPr>
              <a:buFontTx/>
              <a:buNone/>
            </a:pPr>
            <a:r>
              <a:rPr lang="en-US" altLang="en-US" sz="4000"/>
              <a:t>   </a:t>
            </a:r>
            <a:r>
              <a:rPr lang="en-US" altLang="en-US" sz="4000" b="1"/>
              <a:t>nuestra</a:t>
            </a:r>
            <a:r>
              <a:rPr lang="en-US" altLang="en-US" sz="4000"/>
              <a:t> tía		</a:t>
            </a:r>
            <a:r>
              <a:rPr lang="en-US" altLang="en-US" sz="4000" b="1"/>
              <a:t>nuestras</a:t>
            </a:r>
            <a:r>
              <a:rPr lang="en-US" altLang="en-US" sz="4000"/>
              <a:t> tías</a:t>
            </a:r>
            <a:endParaRPr lang="en-US" altLang="en-US"/>
          </a:p>
        </p:txBody>
      </p:sp>
      <p:sp>
        <p:nvSpPr>
          <p:cNvPr id="48130" name="Rectangle 2"/>
          <p:cNvSpPr>
            <a:spLocks noGrp="1" noChangeArrowheads="1"/>
          </p:cNvSpPr>
          <p:nvPr>
            <p:ph type="title"/>
          </p:nvPr>
        </p:nvSpPr>
        <p:spPr>
          <a:xfrm>
            <a:off x="0" y="650875"/>
            <a:ext cx="9144000" cy="1058863"/>
          </a:xfrm>
        </p:spPr>
        <p:txBody>
          <a:bodyPr/>
          <a:lstStyle/>
          <a:p>
            <a:r>
              <a:rPr lang="en-US" altLang="en-US" sz="5400"/>
              <a:t>Possessive Adjectives</a:t>
            </a:r>
            <a:endParaRPr lang="en-US"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r>
              <a:rPr lang="en-US" altLang="en-US" b="1"/>
              <a:t>The possessive adjective must be singular if the noun is singular and plural if the noun is plural.</a:t>
            </a:r>
          </a:p>
          <a:p>
            <a:pPr>
              <a:buFontTx/>
              <a:buNone/>
            </a:pPr>
            <a:r>
              <a:rPr lang="en-US" altLang="en-US"/>
              <a:t>   </a:t>
            </a:r>
          </a:p>
        </p:txBody>
      </p:sp>
      <p:sp>
        <p:nvSpPr>
          <p:cNvPr id="49154" name="Rectangle 2"/>
          <p:cNvSpPr>
            <a:spLocks noGrp="1" noChangeArrowheads="1"/>
          </p:cNvSpPr>
          <p:nvPr>
            <p:ph type="title"/>
          </p:nvPr>
        </p:nvSpPr>
        <p:spPr>
          <a:xfrm>
            <a:off x="0" y="650875"/>
            <a:ext cx="9144000" cy="1058863"/>
          </a:xfrm>
        </p:spPr>
        <p:txBody>
          <a:bodyPr/>
          <a:lstStyle/>
          <a:p>
            <a:r>
              <a:rPr lang="en-US" altLang="en-US" sz="5400"/>
              <a:t>Possessive Adjectives</a:t>
            </a:r>
            <a:endParaRPr lang="en-US" altLang="en-US"/>
          </a:p>
        </p:txBody>
      </p:sp>
      <p:graphicFrame>
        <p:nvGraphicFramePr>
          <p:cNvPr id="49182" name="Group 30"/>
          <p:cNvGraphicFramePr>
            <a:graphicFrameLocks noGrp="1"/>
          </p:cNvGraphicFramePr>
          <p:nvPr/>
        </p:nvGraphicFramePr>
        <p:xfrm>
          <a:off x="1066800" y="4191000"/>
          <a:ext cx="7239000" cy="1798320"/>
        </p:xfrm>
        <a:graphic>
          <a:graphicData uri="http://schemas.openxmlformats.org/drawingml/2006/table">
            <a:tbl>
              <a:tblPr/>
              <a:tblGrid>
                <a:gridCol w="7239000"/>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Helvetica"/>
                          <a:cs typeface="Tahoma" pitchFamily="34" charset="0"/>
                        </a:rPr>
                        <a:t>While possessive adjectives refer to the owner, </a:t>
                      </a:r>
                      <a:r>
                        <a:rPr kumimoji="0" lang="en-US" sz="2800" b="0" i="0" u="sng" strike="noStrike" cap="none" normalizeH="0" baseline="0" dirty="0" smtClean="0">
                          <a:ln>
                            <a:noFill/>
                          </a:ln>
                          <a:solidFill>
                            <a:schemeClr val="tx1"/>
                          </a:solidFill>
                          <a:effectLst/>
                          <a:latin typeface="Helvetica"/>
                          <a:cs typeface="Tahoma" pitchFamily="34" charset="0"/>
                        </a:rPr>
                        <a:t>their form agrees in gender and number with the noun</a:t>
                      </a:r>
                      <a:r>
                        <a:rPr kumimoji="0" lang="en-US" sz="2800" b="0" i="0" u="none" strike="noStrike" cap="none" normalizeH="0" baseline="0" dirty="0" smtClean="0">
                          <a:ln>
                            <a:noFill/>
                          </a:ln>
                          <a:solidFill>
                            <a:schemeClr val="tx1"/>
                          </a:solidFill>
                          <a:effectLst/>
                          <a:latin typeface="Helvetica"/>
                          <a:cs typeface="Tahoma" pitchFamily="34" charset="0"/>
                        </a:rPr>
                        <a:t> that comes after them.</a:t>
                      </a:r>
                      <a:r>
                        <a:rPr kumimoji="0" lang="en-US" sz="1000" b="0" i="0" u="none" strike="noStrike" cap="none" normalizeH="0" baseline="0" dirty="0" smtClean="0">
                          <a:ln>
                            <a:noFill/>
                          </a:ln>
                          <a:solidFill>
                            <a:schemeClr val="tx1"/>
                          </a:solidFill>
                          <a:effectLst/>
                          <a:latin typeface="Helvetica"/>
                          <a:cs typeface="Tahoma" pitchFamily="34" charset="0"/>
                        </a:rPr>
                        <a:t> </a:t>
                      </a: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49179" name="Group 27"/>
          <p:cNvGraphicFramePr>
            <a:graphicFrameLocks noGrp="1"/>
          </p:cNvGraphicFramePr>
          <p:nvPr/>
        </p:nvGraphicFramePr>
        <p:xfrm>
          <a:off x="2982913" y="3186113"/>
          <a:ext cx="3205480" cy="1036320"/>
        </p:xfrm>
        <a:graphic>
          <a:graphicData uri="http://schemas.openxmlformats.org/drawingml/2006/table">
            <a:tbl>
              <a:tblPr/>
              <a:tblGrid>
                <a:gridCol w="208280"/>
                <a:gridCol w="2997200"/>
              </a:tblGrid>
              <a:tr h="16668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ahoma" pitchFamily="34" charset="0"/>
                          <a:cs typeface="Tahoma" pitchFamily="34" charset="0"/>
                        </a:rPr>
                        <a:t>  </a:t>
                      </a:r>
                      <a:endParaRPr kumimoji="0" lang="en-US" b="0" i="0" u="none" strike="noStrike" cap="none" normalizeH="0" baseline="0" smtClean="0">
                        <a:ln>
                          <a:noFill/>
                        </a:ln>
                        <a:solidFill>
                          <a:schemeClr val="tx1"/>
                        </a:solidFill>
                        <a:effectLst/>
                        <a:latin typeface="Tahoma" pitchFamily="34" charset="0"/>
                        <a:cs typeface="Tahoma"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Tahoma" pitchFamily="34" charset="0"/>
                          <a:cs typeface="Tahoma" pitchFamily="34" charset="0"/>
                        </a:rPr>
                        <a:t>  </a:t>
                      </a:r>
                      <a:r>
                        <a:rPr kumimoji="0" lang="en-US" sz="5400" b="0" i="0" u="none" strike="noStrike" cap="none" normalizeH="0" baseline="0" smtClean="0">
                          <a:ln>
                            <a:noFill/>
                          </a:ln>
                          <a:solidFill>
                            <a:schemeClr val="tx1"/>
                          </a:solidFill>
                          <a:effectLst/>
                          <a:latin typeface="Tahoma" pitchFamily="34" charset="0"/>
                          <a:cs typeface="Tahoma" pitchFamily="34" charset="0"/>
                        </a:rPr>
                        <a:t> </a:t>
                      </a:r>
                      <a:r>
                        <a:rPr kumimoji="0" lang="en-US" sz="800" b="0" i="0" u="none" strike="noStrike" cap="none" normalizeH="0" baseline="0" smtClean="0">
                          <a:ln>
                            <a:noFill/>
                          </a:ln>
                          <a:solidFill>
                            <a:schemeClr val="tx1"/>
                          </a:solidFill>
                          <a:effectLst/>
                          <a:latin typeface="Tahoma" pitchFamily="34" charset="0"/>
                          <a:cs typeface="Tahoma" pitchFamily="34"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9167" name="Picture 15" descr="1"/>
          <p:cNvPicPr>
            <a:picLocks noChangeAspect="1" noChangeArrowheads="1"/>
          </p:cNvPicPr>
          <p:nvPr/>
        </p:nvPicPr>
        <p:blipFill>
          <a:blip r:embed="rId3"/>
          <a:srcRect/>
          <a:stretch>
            <a:fillRect/>
          </a:stretch>
        </p:blipFill>
        <p:spPr bwMode="auto">
          <a:xfrm>
            <a:off x="3105150" y="3232150"/>
            <a:ext cx="9525" cy="9525"/>
          </a:xfrm>
          <a:prstGeom prst="rect">
            <a:avLst/>
          </a:prstGeom>
          <a:noFill/>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1420</TotalTime>
  <Words>287</Words>
  <Application>Microsoft Office PowerPoint</Application>
  <PresentationFormat>On-screen Show (4:3)</PresentationFormat>
  <Paragraphs>73</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Wingdings</vt:lpstr>
      <vt:lpstr>Tahoma</vt:lpstr>
      <vt:lpstr>Times New Roman</vt:lpstr>
      <vt:lpstr>Helvetica</vt:lpstr>
      <vt:lpstr>Concourse</vt:lpstr>
      <vt:lpstr>SPANISH II</vt:lpstr>
      <vt:lpstr>Possessive Adjectives</vt:lpstr>
      <vt:lpstr>Possessive Adjectives</vt:lpstr>
      <vt:lpstr>Posessive Adjectives</vt:lpstr>
      <vt:lpstr>Slide 5</vt:lpstr>
      <vt:lpstr>Posessive Adjectives</vt:lpstr>
      <vt:lpstr>In English, the possessive adjectives his, her, and their  tell whether something belongs to a male, a female, or more than one person.</vt:lpstr>
      <vt:lpstr>Possessive Adjectives</vt:lpstr>
      <vt:lpstr>Possessive Adjectives</vt:lpstr>
      <vt:lpstr>Example</vt:lpstr>
      <vt:lpstr>Posessive Adjectives</vt:lpstr>
      <vt:lpstr>Posessive Adjectives</vt:lpstr>
      <vt:lpstr>Showing Possession</vt:lpstr>
      <vt:lpstr>Showing Posession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Shirley</dc:creator>
  <cp:lastModifiedBy>Heidi</cp:lastModifiedBy>
  <cp:revision>22</cp:revision>
  <cp:lastPrinted>2009-04-22T19:24:48Z</cp:lastPrinted>
  <dcterms:created xsi:type="dcterms:W3CDTF">2000-05-23T01:15:34Z</dcterms:created>
  <dcterms:modified xsi:type="dcterms:W3CDTF">2012-12-03T04:06:13Z</dcterms:modified>
</cp:coreProperties>
</file>