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6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91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70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91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1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159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90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6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5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123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0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14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70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9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1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9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6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5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1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176CA1-4DB0-4C01-B088-035FCF523F03}" type="datetimeFigureOut">
              <a:rPr lang="en-US" smtClean="0"/>
              <a:t>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2A81DC-8653-452D-8546-DEF5D3819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0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QuestionShape"/>
          <p:cNvSpPr/>
          <p:nvPr userDrawn="1"/>
        </p:nvSpPr>
        <p:spPr>
          <a:xfrm>
            <a:off x="127000" y="127000"/>
            <a:ext cx="8890000" cy="285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buNone/>
            </a:pPr>
            <a:r>
              <a:rPr lang="en-US" sz="440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iRespond Question Master</a:t>
            </a:r>
            <a:endParaRPr lang="en-US" sz="44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AShape"/>
          <p:cNvSpPr/>
          <p:nvPr userDrawn="1"/>
        </p:nvSpPr>
        <p:spPr>
          <a:xfrm>
            <a:off x="127000" y="31115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A.) Response A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9" name="BShape"/>
          <p:cNvSpPr/>
          <p:nvPr userDrawn="1"/>
        </p:nvSpPr>
        <p:spPr>
          <a:xfrm>
            <a:off x="127000" y="38354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B.) Response B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0" name="CShape"/>
          <p:cNvSpPr/>
          <p:nvPr userDrawn="1"/>
        </p:nvSpPr>
        <p:spPr>
          <a:xfrm>
            <a:off x="127000" y="45593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C.) Response C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1" name="DShape"/>
          <p:cNvSpPr/>
          <p:nvPr userDrawn="1"/>
        </p:nvSpPr>
        <p:spPr>
          <a:xfrm>
            <a:off x="127000" y="52832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D.) Response D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2" name="EShape"/>
          <p:cNvSpPr/>
          <p:nvPr userDrawn="1"/>
        </p:nvSpPr>
        <p:spPr>
          <a:xfrm>
            <a:off x="127000" y="60071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E.) Response E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3" name="Percent"/>
          <p:cNvSpPr/>
          <p:nvPr userDrawn="1"/>
        </p:nvSpPr>
        <p:spPr>
          <a:xfrm>
            <a:off x="6350000" y="254000"/>
            <a:ext cx="2540000" cy="5080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00000"/>
                </a:solidFill>
              </a:rPr>
              <a:t>Percent Complete 100%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4" name="Timer"/>
          <p:cNvSpPr/>
          <p:nvPr userDrawn="1"/>
        </p:nvSpPr>
        <p:spPr>
          <a:xfrm>
            <a:off x="254000" y="254000"/>
            <a:ext cx="2540000" cy="5080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00000"/>
                </a:solidFill>
              </a:rPr>
              <a:t>00:30</a:t>
            </a:r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54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Shape" hidden="1"/>
          <p:cNvSpPr/>
          <p:nvPr userDrawn="1"/>
        </p:nvSpPr>
        <p:spPr>
          <a:xfrm>
            <a:off x="127000" y="254000"/>
            <a:ext cx="1270000" cy="127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iRespond Graph</a:t>
            </a:r>
            <a:endParaRPr lang="en-US"/>
          </a:p>
        </p:txBody>
      </p:sp>
      <p:grpSp>
        <p:nvGrpSpPr>
          <p:cNvPr id="37" name="CorrectBarGroup"/>
          <p:cNvGrpSpPr/>
          <p:nvPr userDrawn="1"/>
        </p:nvGrpSpPr>
        <p:grpSpPr>
          <a:xfrm>
            <a:off x="1270000" y="3175000"/>
            <a:ext cx="2667000" cy="2540000"/>
            <a:chOff x="1270000" y="3175000"/>
            <a:chExt cx="2667000" cy="2540000"/>
          </a:xfrm>
        </p:grpSpPr>
        <p:sp>
          <p:nvSpPr>
            <p:cNvPr id="9" name="CorrectBar0"/>
            <p:cNvSpPr/>
            <p:nvPr userDrawn="1"/>
          </p:nvSpPr>
          <p:spPr>
            <a:xfrm>
              <a:off x="1270000" y="3175000"/>
              <a:ext cx="1079500" cy="2540000"/>
            </a:xfrm>
            <a:prstGeom prst="rect">
              <a:avLst/>
            </a:prstGeom>
            <a:solidFill>
              <a:srgbClr val="22FF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rrectBar1"/>
            <p:cNvSpPr/>
            <p:nvPr userDrawn="1"/>
          </p:nvSpPr>
          <p:spPr>
            <a:xfrm>
              <a:off x="2857500" y="4445000"/>
              <a:ext cx="1079500" cy="1270000"/>
            </a:xfrm>
            <a:prstGeom prst="rect">
              <a:avLst/>
            </a:prstGeom>
            <a:solidFill>
              <a:srgbClr val="22FF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PercentLabelGroup"/>
          <p:cNvGrpSpPr/>
          <p:nvPr userDrawn="1"/>
        </p:nvGrpSpPr>
        <p:grpSpPr>
          <a:xfrm>
            <a:off x="1270000" y="1270000"/>
            <a:ext cx="7429500" cy="317500"/>
            <a:chOff x="1270000" y="1270000"/>
            <a:chExt cx="7429500" cy="317500"/>
          </a:xfrm>
        </p:grpSpPr>
        <p:sp>
          <p:nvSpPr>
            <p:cNvPr id="8" name="PercentLabel0"/>
            <p:cNvSpPr/>
            <p:nvPr userDrawn="1"/>
          </p:nvSpPr>
          <p:spPr>
            <a:xfrm>
              <a:off x="12700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67%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1" name="PercentLabel1"/>
            <p:cNvSpPr/>
            <p:nvPr userDrawn="1"/>
          </p:nvSpPr>
          <p:spPr>
            <a:xfrm>
              <a:off x="28575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33%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4" name="PercentLabel2"/>
            <p:cNvSpPr/>
            <p:nvPr userDrawn="1"/>
          </p:nvSpPr>
          <p:spPr>
            <a:xfrm>
              <a:off x="44450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100%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7" name="PercentLabel3"/>
            <p:cNvSpPr/>
            <p:nvPr userDrawn="1"/>
          </p:nvSpPr>
          <p:spPr>
            <a:xfrm>
              <a:off x="60325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100%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20" name="PercentLabel4"/>
            <p:cNvSpPr/>
            <p:nvPr userDrawn="1"/>
          </p:nvSpPr>
          <p:spPr>
            <a:xfrm>
              <a:off x="76200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67%</a:t>
              </a:r>
              <a:endParaRPr lang="en-US" sz="2800">
                <a:solidFill>
                  <a:srgbClr val="000000"/>
                </a:solidFill>
              </a:endParaRPr>
            </a:p>
          </p:txBody>
        </p:sp>
      </p:grpSp>
      <p:grpSp>
        <p:nvGrpSpPr>
          <p:cNvPr id="38" name="IncorrectBarGroup"/>
          <p:cNvGrpSpPr/>
          <p:nvPr userDrawn="1"/>
        </p:nvGrpSpPr>
        <p:grpSpPr>
          <a:xfrm>
            <a:off x="4445000" y="1905000"/>
            <a:ext cx="4254500" cy="3810000"/>
            <a:chOff x="4445000" y="1905000"/>
            <a:chExt cx="4254500" cy="3810000"/>
          </a:xfrm>
        </p:grpSpPr>
        <p:sp>
          <p:nvSpPr>
            <p:cNvPr id="15" name="IncorrectBar2"/>
            <p:cNvSpPr/>
            <p:nvPr userDrawn="1"/>
          </p:nvSpPr>
          <p:spPr>
            <a:xfrm>
              <a:off x="4445000" y="1905000"/>
              <a:ext cx="1079500" cy="3810000"/>
            </a:xfrm>
            <a:prstGeom prst="rect">
              <a:avLst/>
            </a:prstGeom>
            <a:solidFill>
              <a:srgbClr val="FF22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ncorrectBar3"/>
            <p:cNvSpPr/>
            <p:nvPr userDrawn="1"/>
          </p:nvSpPr>
          <p:spPr>
            <a:xfrm>
              <a:off x="6032500" y="1905000"/>
              <a:ext cx="1079500" cy="3810000"/>
            </a:xfrm>
            <a:prstGeom prst="rect">
              <a:avLst/>
            </a:prstGeom>
            <a:solidFill>
              <a:srgbClr val="FF22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ncorrectBar4"/>
            <p:cNvSpPr/>
            <p:nvPr userDrawn="1"/>
          </p:nvSpPr>
          <p:spPr>
            <a:xfrm>
              <a:off x="7620000" y="3175000"/>
              <a:ext cx="1079500" cy="2540000"/>
            </a:xfrm>
            <a:prstGeom prst="rect">
              <a:avLst/>
            </a:prstGeom>
            <a:solidFill>
              <a:srgbClr val="FF22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XLabelGroup"/>
          <p:cNvGrpSpPr/>
          <p:nvPr userDrawn="1"/>
        </p:nvGrpSpPr>
        <p:grpSpPr>
          <a:xfrm>
            <a:off x="1270000" y="5842000"/>
            <a:ext cx="7429500" cy="317500"/>
            <a:chOff x="1270000" y="5842000"/>
            <a:chExt cx="7429500" cy="317500"/>
          </a:xfrm>
        </p:grpSpPr>
        <p:sp>
          <p:nvSpPr>
            <p:cNvPr id="10" name="XValueLabel0"/>
            <p:cNvSpPr/>
            <p:nvPr userDrawn="1"/>
          </p:nvSpPr>
          <p:spPr>
            <a:xfrm>
              <a:off x="12700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A*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3" name="XValueLabel1"/>
            <p:cNvSpPr/>
            <p:nvPr userDrawn="1"/>
          </p:nvSpPr>
          <p:spPr>
            <a:xfrm>
              <a:off x="28575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B*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6" name="XValueLabel2"/>
            <p:cNvSpPr/>
            <p:nvPr userDrawn="1"/>
          </p:nvSpPr>
          <p:spPr>
            <a:xfrm>
              <a:off x="44450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C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9" name="XValueLabel3"/>
            <p:cNvSpPr/>
            <p:nvPr userDrawn="1"/>
          </p:nvSpPr>
          <p:spPr>
            <a:xfrm>
              <a:off x="60325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D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22" name="XValueLabel4"/>
            <p:cNvSpPr/>
            <p:nvPr userDrawn="1"/>
          </p:nvSpPr>
          <p:spPr>
            <a:xfrm>
              <a:off x="76200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E</a:t>
              </a:r>
              <a:endParaRPr lang="en-US" sz="2800">
                <a:solidFill>
                  <a:srgbClr val="000000"/>
                </a:solidFill>
              </a:endParaRPr>
            </a:p>
          </p:txBody>
        </p:sp>
      </p:grpSp>
      <p:grpSp>
        <p:nvGrpSpPr>
          <p:cNvPr id="36" name="AxisLineGroup"/>
          <p:cNvGrpSpPr/>
          <p:nvPr userDrawn="1"/>
        </p:nvGrpSpPr>
        <p:grpSpPr>
          <a:xfrm>
            <a:off x="889000" y="1587500"/>
            <a:ext cx="8001000" cy="4127500"/>
            <a:chOff x="889000" y="1587500"/>
            <a:chExt cx="8001000" cy="4127500"/>
          </a:xfrm>
        </p:grpSpPr>
        <p:cxnSp>
          <p:nvCxnSpPr>
            <p:cNvPr id="23" name="XAxisLine"/>
            <p:cNvCxnSpPr/>
            <p:nvPr userDrawn="1"/>
          </p:nvCxnSpPr>
          <p:spPr>
            <a:xfrm>
              <a:off x="889000" y="5715000"/>
              <a:ext cx="8001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YAxisLine"/>
            <p:cNvCxnSpPr/>
            <p:nvPr userDrawn="1"/>
          </p:nvCxnSpPr>
          <p:spPr>
            <a:xfrm>
              <a:off x="1016000" y="1587500"/>
              <a:ext cx="0" cy="412750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YAxisTick0"/>
            <p:cNvCxnSpPr/>
            <p:nvPr userDrawn="1"/>
          </p:nvCxnSpPr>
          <p:spPr>
            <a:xfrm>
              <a:off x="889000" y="5715000"/>
              <a:ext cx="254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YAxisTick1"/>
            <p:cNvCxnSpPr/>
            <p:nvPr userDrawn="1"/>
          </p:nvCxnSpPr>
          <p:spPr>
            <a:xfrm>
              <a:off x="889000" y="4445000"/>
              <a:ext cx="254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YAxisTick2"/>
            <p:cNvCxnSpPr/>
            <p:nvPr userDrawn="1"/>
          </p:nvCxnSpPr>
          <p:spPr>
            <a:xfrm>
              <a:off x="889000" y="3175000"/>
              <a:ext cx="254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YAxisTick3"/>
            <p:cNvCxnSpPr/>
            <p:nvPr userDrawn="1"/>
          </p:nvCxnSpPr>
          <p:spPr>
            <a:xfrm>
              <a:off x="889000" y="1905000"/>
              <a:ext cx="254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YLabelGroup"/>
          <p:cNvGrpSpPr/>
          <p:nvPr userDrawn="1"/>
        </p:nvGrpSpPr>
        <p:grpSpPr>
          <a:xfrm>
            <a:off x="254000" y="1841500"/>
            <a:ext cx="762000" cy="3937000"/>
            <a:chOff x="254000" y="1841500"/>
            <a:chExt cx="762000" cy="3937000"/>
          </a:xfrm>
        </p:grpSpPr>
        <p:sp>
          <p:nvSpPr>
            <p:cNvPr id="26" name="YValueLabel0"/>
            <p:cNvSpPr/>
            <p:nvPr userDrawn="1"/>
          </p:nvSpPr>
          <p:spPr>
            <a:xfrm>
              <a:off x="254000" y="5651500"/>
              <a:ext cx="762000" cy="1270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0000"/>
                  </a:solidFill>
                </a:rPr>
                <a:t>0</a:t>
              </a: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28" name="YValueLabel1"/>
            <p:cNvSpPr/>
            <p:nvPr userDrawn="1"/>
          </p:nvSpPr>
          <p:spPr>
            <a:xfrm>
              <a:off x="254000" y="4381500"/>
              <a:ext cx="762000" cy="1270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0000"/>
                  </a:solidFill>
                </a:rPr>
                <a:t>1</a:t>
              </a: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30" name="YValueLabel2"/>
            <p:cNvSpPr/>
            <p:nvPr userDrawn="1"/>
          </p:nvSpPr>
          <p:spPr>
            <a:xfrm>
              <a:off x="254000" y="3111500"/>
              <a:ext cx="762000" cy="1270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0000"/>
                  </a:solidFill>
                </a:rPr>
                <a:t>2</a:t>
              </a: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32" name="YValueLabel3"/>
            <p:cNvSpPr/>
            <p:nvPr userDrawn="1"/>
          </p:nvSpPr>
          <p:spPr>
            <a:xfrm>
              <a:off x="254000" y="1841500"/>
              <a:ext cx="762000" cy="1270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0000"/>
                  </a:solidFill>
                </a:rPr>
                <a:t>3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654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610FC3EB-42FB-4C38-8CAE-7A1293B83421}" type="datetime1">
              <a:rPr lang="en-US" smtClean="0"/>
              <a:pPr/>
              <a:t>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458390" y="2765690"/>
            <a:ext cx="4847038" cy="816362"/>
          </a:xfrm>
        </p:spPr>
        <p:txBody>
          <a:bodyPr/>
          <a:lstStyle/>
          <a:p>
            <a:r>
              <a:rPr lang="en-US" dirty="0" smtClean="0"/>
              <a:t>Welcome!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033821" y="3575470"/>
            <a:ext cx="5284752" cy="2235044"/>
          </a:xfrm>
        </p:spPr>
        <p:txBody>
          <a:bodyPr>
            <a:noAutofit/>
          </a:bodyPr>
          <a:lstStyle/>
          <a:p>
            <a:r>
              <a:rPr lang="en-US" sz="2400" dirty="0" smtClean="0"/>
              <a:t>Please sit yourself in alphabetical order by your LAST NAME! You will have 8 minutes on the clock….if you finish before then, everyone will get a ticket (I’ll explain later)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4648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Ms. </a:t>
            </a:r>
            <a:r>
              <a:rPr lang="en-US" dirty="0" smtClean="0"/>
              <a:t>Bourne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986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Agenda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Standard: Initiate and participate in classroom discussions and activity </a:t>
            </a:r>
          </a:p>
          <a:p>
            <a:endParaRPr lang="en-US" sz="2800" dirty="0"/>
          </a:p>
          <a:p>
            <a:r>
              <a:rPr lang="en-US" sz="2800" dirty="0"/>
              <a:t>Target: Introductions to each other and the class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Work: Classroom procedures; notecards; Letter of Introduction; Syllabus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224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Activator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 asked students from last semester to put together Memes of advice…Here is the PowerPoint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353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6916320" cy="1345837"/>
          </a:xfrm>
        </p:spPr>
        <p:txBody>
          <a:bodyPr/>
          <a:lstStyle/>
          <a:p>
            <a:r>
              <a:rPr lang="en-US" b="1" dirty="0" smtClean="0"/>
              <a:t>Rules and Expectations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Here is the Syllabus</a:t>
            </a:r>
          </a:p>
          <a:p>
            <a:pPr lvl="1"/>
            <a:r>
              <a:rPr lang="en-US" dirty="0" smtClean="0"/>
              <a:t>Bar code, blog, </a:t>
            </a:r>
            <a:r>
              <a:rPr lang="en-US" dirty="0" err="1" smtClean="0"/>
              <a:t>quizlet</a:t>
            </a:r>
            <a:r>
              <a:rPr lang="en-US" dirty="0" smtClean="0"/>
              <a:t>, </a:t>
            </a:r>
            <a:r>
              <a:rPr lang="en-US" dirty="0" err="1" smtClean="0"/>
              <a:t>instagram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Return this by FRIDAY</a:t>
            </a:r>
          </a:p>
          <a:p>
            <a:r>
              <a:rPr lang="en-US" dirty="0" smtClean="0"/>
              <a:t>NEED A SPIRAL NOTEBOOK (with dividers)</a:t>
            </a:r>
          </a:p>
          <a:p>
            <a:pPr lvl="1"/>
            <a:r>
              <a:rPr lang="en-US" dirty="0" smtClean="0"/>
              <a:t>This is due Monday. You will be turning these notebooks in for a grade at the end of every month. If you don’t have the right sections you will get points deducted.</a:t>
            </a:r>
          </a:p>
          <a:p>
            <a:r>
              <a:rPr lang="en-US" dirty="0" smtClean="0"/>
              <a:t>Bathroom</a:t>
            </a:r>
          </a:p>
          <a:p>
            <a:r>
              <a:rPr lang="en-US" dirty="0" smtClean="0"/>
              <a:t>Cell Phones/ Headphones</a:t>
            </a:r>
          </a:p>
          <a:p>
            <a:r>
              <a:rPr lang="en-US" dirty="0" smtClean="0"/>
              <a:t>Answering Questions</a:t>
            </a:r>
          </a:p>
          <a:p>
            <a:r>
              <a:rPr lang="en-US" dirty="0" smtClean="0"/>
              <a:t>Respect/Responsibility</a:t>
            </a:r>
          </a:p>
          <a:p>
            <a:r>
              <a:rPr lang="en-US" dirty="0" smtClean="0"/>
              <a:t>Tickets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6382920" cy="964837"/>
          </a:xfrm>
        </p:spPr>
        <p:txBody>
          <a:bodyPr/>
          <a:lstStyle/>
          <a:p>
            <a:r>
              <a:rPr lang="en-US" b="1" dirty="0" smtClean="0"/>
              <a:t>Notecards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467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Student note cards: Make sure to put in this </a:t>
            </a:r>
            <a:r>
              <a:rPr lang="en-US" dirty="0" smtClean="0"/>
              <a:t>order on the FRONT of your card (line side)!</a:t>
            </a:r>
            <a:endParaRPr lang="en-US" dirty="0"/>
          </a:p>
          <a:p>
            <a:pPr lvl="1"/>
            <a:r>
              <a:rPr lang="en-US" dirty="0"/>
              <a:t>Name (</a:t>
            </a:r>
            <a:r>
              <a:rPr lang="en-US" dirty="0" smtClean="0"/>
              <a:t>full name)</a:t>
            </a:r>
            <a:endParaRPr lang="en-US" dirty="0"/>
          </a:p>
          <a:p>
            <a:pPr lvl="1"/>
            <a:r>
              <a:rPr lang="en-US" dirty="0"/>
              <a:t>Student ID</a:t>
            </a:r>
          </a:p>
          <a:p>
            <a:pPr lvl="1"/>
            <a:r>
              <a:rPr lang="en-US" dirty="0"/>
              <a:t>Block</a:t>
            </a:r>
          </a:p>
          <a:p>
            <a:pPr lvl="1"/>
            <a:r>
              <a:rPr lang="en-US" dirty="0"/>
              <a:t>Parents/ Guardians names, numbers, and EMAIL!!</a:t>
            </a:r>
          </a:p>
          <a:p>
            <a:pPr lvl="1"/>
            <a:r>
              <a:rPr lang="en-US" dirty="0"/>
              <a:t>What you expect to make in this class</a:t>
            </a:r>
          </a:p>
          <a:p>
            <a:pPr lvl="1"/>
            <a:r>
              <a:rPr lang="en-US" dirty="0"/>
              <a:t>Goals for the </a:t>
            </a:r>
            <a:r>
              <a:rPr lang="en-US" dirty="0" smtClean="0"/>
              <a:t>semester</a:t>
            </a:r>
          </a:p>
          <a:p>
            <a:r>
              <a:rPr lang="en-US" dirty="0" smtClean="0"/>
              <a:t>BACK of your card (plain side)</a:t>
            </a:r>
          </a:p>
          <a:p>
            <a:pPr lvl="1"/>
            <a:r>
              <a:rPr lang="en-US" dirty="0" smtClean="0"/>
              <a:t>Anything I need to know about you. Emergencies, allergic, personal information, etc. </a:t>
            </a:r>
            <a:endParaRPr lang="en-US" dirty="0"/>
          </a:p>
          <a:p>
            <a:endParaRPr lang="en-US" dirty="0"/>
          </a:p>
          <a:p>
            <a:r>
              <a:rPr lang="en-US" dirty="0"/>
              <a:t>While this is happening I will take attendance and check schedules and transcripts.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41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6535320" cy="858837"/>
          </a:xfrm>
        </p:spPr>
        <p:txBody>
          <a:bodyPr/>
          <a:lstStyle/>
          <a:p>
            <a:r>
              <a:rPr lang="en-US" b="1" dirty="0" smtClean="0"/>
              <a:t>Game!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467600" cy="46181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Let’s play </a:t>
            </a:r>
            <a:r>
              <a:rPr lang="en-US" dirty="0"/>
              <a:t>a warm up </a:t>
            </a:r>
            <a:r>
              <a:rPr lang="en-US" dirty="0" smtClean="0"/>
              <a:t>game!</a:t>
            </a:r>
          </a:p>
          <a:p>
            <a:r>
              <a:rPr lang="en-US" dirty="0" smtClean="0"/>
              <a:t>you have </a:t>
            </a:r>
            <a:r>
              <a:rPr lang="en-US" dirty="0"/>
              <a:t>to take out a sheet of paper and write down something interesting about </a:t>
            </a:r>
            <a:r>
              <a:rPr lang="en-US" dirty="0" smtClean="0"/>
              <a:t>you.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Then, make </a:t>
            </a:r>
            <a:r>
              <a:rPr lang="en-US" dirty="0"/>
              <a:t>it into a paper air plane and throw it.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After this, </a:t>
            </a:r>
            <a:r>
              <a:rPr lang="en-US" dirty="0"/>
              <a:t>pick up another plane and find the owner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Introduce yourself, and throw the plane again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After 5 minutes are up, we will move 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5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Letter of Introduction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 the guidelines for the letters. This will be due tomorrow! </a:t>
            </a:r>
          </a:p>
          <a:p>
            <a:endParaRPr lang="en-US" dirty="0"/>
          </a:p>
          <a:p>
            <a:r>
              <a:rPr lang="en-US" dirty="0" smtClean="0"/>
              <a:t>Don’t forget about getting the syllabus signed!!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35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RespondQuestion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RespondGraph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348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iRespondQuestionMaster</vt:lpstr>
      <vt:lpstr>iRespondGraphMaster</vt:lpstr>
      <vt:lpstr>Sketchbook</vt:lpstr>
      <vt:lpstr>Welcome! </vt:lpstr>
      <vt:lpstr>Agenda </vt:lpstr>
      <vt:lpstr>Activator </vt:lpstr>
      <vt:lpstr>Rules and Expectations </vt:lpstr>
      <vt:lpstr>Notecards </vt:lpstr>
      <vt:lpstr>Game!</vt:lpstr>
      <vt:lpstr>Letter of Introduction </vt:lpstr>
    </vt:vector>
  </TitlesOfParts>
  <Company>Cobb County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Rachael Bourne</dc:creator>
  <cp:lastModifiedBy>Rachael Bourne</cp:lastModifiedBy>
  <cp:revision>6</cp:revision>
  <dcterms:created xsi:type="dcterms:W3CDTF">2015-01-05T23:22:29Z</dcterms:created>
  <dcterms:modified xsi:type="dcterms:W3CDTF">2015-01-06T00:03:29Z</dcterms:modified>
</cp:coreProperties>
</file>