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media/audio1.wav" ContentType="audio/wav"/>
  <Override PartName="/ppt/media/audio2.wav" ContentType="audio/wav"/>
  <Override PartName="/ppt/media/audio3.wav" ContentType="audio/wav"/>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audio4.wav" ContentType="audio/wav"/>
  <Override PartName="/ppt/media/audio5.wav" ContentType="audio/wav"/>
  <Override PartName="/ppt/media/audio6.wav" ContentType="audio/wav"/>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51"/>
  </p:notesMasterIdLst>
  <p:sldIdLst>
    <p:sldId id="277" r:id="rId2"/>
    <p:sldId id="308" r:id="rId3"/>
    <p:sldId id="306" r:id="rId4"/>
    <p:sldId id="307" r:id="rId5"/>
    <p:sldId id="278" r:id="rId6"/>
    <p:sldId id="311" r:id="rId7"/>
    <p:sldId id="309" r:id="rId8"/>
    <p:sldId id="312" r:id="rId9"/>
    <p:sldId id="261" r:id="rId10"/>
    <p:sldId id="313" r:id="rId11"/>
    <p:sldId id="310" r:id="rId12"/>
    <p:sldId id="315" r:id="rId13"/>
    <p:sldId id="314" r:id="rId14"/>
    <p:sldId id="316" r:id="rId15"/>
    <p:sldId id="260" r:id="rId16"/>
    <p:sldId id="317" r:id="rId17"/>
    <p:sldId id="318" r:id="rId18"/>
    <p:sldId id="319" r:id="rId19"/>
    <p:sldId id="320" r:id="rId20"/>
    <p:sldId id="321" r:id="rId21"/>
    <p:sldId id="322" r:id="rId22"/>
    <p:sldId id="323" r:id="rId23"/>
    <p:sldId id="324" r:id="rId24"/>
    <p:sldId id="325" r:id="rId25"/>
    <p:sldId id="326" r:id="rId26"/>
    <p:sldId id="327" r:id="rId27"/>
    <p:sldId id="328" r:id="rId28"/>
    <p:sldId id="329" r:id="rId29"/>
    <p:sldId id="330" r:id="rId30"/>
    <p:sldId id="331" r:id="rId31"/>
    <p:sldId id="332" r:id="rId32"/>
    <p:sldId id="333" r:id="rId33"/>
    <p:sldId id="334" r:id="rId34"/>
    <p:sldId id="335" r:id="rId35"/>
    <p:sldId id="336" r:id="rId36"/>
    <p:sldId id="263" r:id="rId37"/>
    <p:sldId id="264" r:id="rId38"/>
    <p:sldId id="337" r:id="rId39"/>
    <p:sldId id="341" r:id="rId40"/>
    <p:sldId id="338" r:id="rId41"/>
    <p:sldId id="339" r:id="rId42"/>
    <p:sldId id="340" r:id="rId43"/>
    <p:sldId id="342" r:id="rId44"/>
    <p:sldId id="343" r:id="rId45"/>
    <p:sldId id="344" r:id="rId46"/>
    <p:sldId id="345" r:id="rId47"/>
    <p:sldId id="346" r:id="rId48"/>
    <p:sldId id="347" r:id="rId49"/>
    <p:sldId id="348" r:id="rId50"/>
    <p:sldId id="349" r:id="rId51"/>
    <p:sldId id="353" r:id="rId52"/>
    <p:sldId id="351" r:id="rId53"/>
    <p:sldId id="350" r:id="rId54"/>
    <p:sldId id="352" r:id="rId55"/>
    <p:sldId id="354" r:id="rId56"/>
    <p:sldId id="355" r:id="rId57"/>
    <p:sldId id="356" r:id="rId58"/>
    <p:sldId id="357" r:id="rId59"/>
    <p:sldId id="358" r:id="rId60"/>
    <p:sldId id="359" r:id="rId61"/>
    <p:sldId id="360" r:id="rId62"/>
    <p:sldId id="361" r:id="rId63"/>
    <p:sldId id="362" r:id="rId64"/>
    <p:sldId id="363" r:id="rId65"/>
    <p:sldId id="365" r:id="rId66"/>
    <p:sldId id="364" r:id="rId67"/>
    <p:sldId id="366" r:id="rId68"/>
    <p:sldId id="367" r:id="rId69"/>
    <p:sldId id="368" r:id="rId70"/>
    <p:sldId id="369" r:id="rId71"/>
    <p:sldId id="371" r:id="rId72"/>
    <p:sldId id="372" r:id="rId73"/>
    <p:sldId id="373" r:id="rId74"/>
    <p:sldId id="374" r:id="rId75"/>
    <p:sldId id="375" r:id="rId76"/>
    <p:sldId id="376" r:id="rId77"/>
    <p:sldId id="370" r:id="rId78"/>
    <p:sldId id="377" r:id="rId79"/>
    <p:sldId id="379" r:id="rId80"/>
    <p:sldId id="380" r:id="rId81"/>
    <p:sldId id="378" r:id="rId82"/>
    <p:sldId id="381" r:id="rId83"/>
    <p:sldId id="382" r:id="rId84"/>
    <p:sldId id="383" r:id="rId85"/>
    <p:sldId id="386" r:id="rId86"/>
    <p:sldId id="384" r:id="rId87"/>
    <p:sldId id="387" r:id="rId88"/>
    <p:sldId id="385" r:id="rId89"/>
    <p:sldId id="388" r:id="rId90"/>
    <p:sldId id="389" r:id="rId91"/>
    <p:sldId id="390" r:id="rId92"/>
    <p:sldId id="391" r:id="rId93"/>
    <p:sldId id="392" r:id="rId94"/>
    <p:sldId id="393" r:id="rId95"/>
    <p:sldId id="394" r:id="rId96"/>
    <p:sldId id="395" r:id="rId97"/>
    <p:sldId id="396" r:id="rId98"/>
    <p:sldId id="397" r:id="rId99"/>
    <p:sldId id="398" r:id="rId100"/>
    <p:sldId id="399" r:id="rId101"/>
    <p:sldId id="400" r:id="rId102"/>
    <p:sldId id="401" r:id="rId103"/>
    <p:sldId id="402" r:id="rId104"/>
    <p:sldId id="403" r:id="rId105"/>
    <p:sldId id="404" r:id="rId106"/>
    <p:sldId id="405" r:id="rId107"/>
    <p:sldId id="406" r:id="rId108"/>
    <p:sldId id="407" r:id="rId109"/>
    <p:sldId id="408" r:id="rId110"/>
    <p:sldId id="409" r:id="rId111"/>
    <p:sldId id="410" r:id="rId112"/>
    <p:sldId id="411" r:id="rId113"/>
    <p:sldId id="412" r:id="rId114"/>
    <p:sldId id="413" r:id="rId115"/>
    <p:sldId id="414" r:id="rId116"/>
    <p:sldId id="415" r:id="rId117"/>
    <p:sldId id="417" r:id="rId118"/>
    <p:sldId id="418" r:id="rId119"/>
    <p:sldId id="419" r:id="rId120"/>
    <p:sldId id="420" r:id="rId121"/>
    <p:sldId id="421" r:id="rId122"/>
    <p:sldId id="422" r:id="rId123"/>
    <p:sldId id="423" r:id="rId124"/>
    <p:sldId id="424" r:id="rId125"/>
    <p:sldId id="425" r:id="rId126"/>
    <p:sldId id="426" r:id="rId127"/>
    <p:sldId id="428" r:id="rId128"/>
    <p:sldId id="427" r:id="rId129"/>
    <p:sldId id="429" r:id="rId130"/>
    <p:sldId id="430" r:id="rId131"/>
    <p:sldId id="431" r:id="rId132"/>
    <p:sldId id="433" r:id="rId133"/>
    <p:sldId id="434" r:id="rId134"/>
    <p:sldId id="436" r:id="rId135"/>
    <p:sldId id="435" r:id="rId136"/>
    <p:sldId id="437" r:id="rId137"/>
    <p:sldId id="439" r:id="rId138"/>
    <p:sldId id="440" r:id="rId139"/>
    <p:sldId id="441" r:id="rId140"/>
    <p:sldId id="442" r:id="rId141"/>
    <p:sldId id="443" r:id="rId142"/>
    <p:sldId id="444" r:id="rId143"/>
    <p:sldId id="445" r:id="rId144"/>
    <p:sldId id="446" r:id="rId145"/>
    <p:sldId id="447" r:id="rId146"/>
    <p:sldId id="448" r:id="rId147"/>
    <p:sldId id="449" r:id="rId148"/>
    <p:sldId id="450" r:id="rId149"/>
    <p:sldId id="451" r:id="rId150"/>
    <p:sldId id="452" r:id="rId151"/>
    <p:sldId id="453" r:id="rId152"/>
    <p:sldId id="454" r:id="rId153"/>
    <p:sldId id="457" r:id="rId154"/>
    <p:sldId id="455" r:id="rId155"/>
    <p:sldId id="456" r:id="rId156"/>
    <p:sldId id="458" r:id="rId157"/>
    <p:sldId id="459" r:id="rId158"/>
    <p:sldId id="460" r:id="rId159"/>
    <p:sldId id="463" r:id="rId160"/>
    <p:sldId id="462" r:id="rId161"/>
    <p:sldId id="470" r:id="rId162"/>
    <p:sldId id="461" r:id="rId163"/>
    <p:sldId id="464" r:id="rId164"/>
    <p:sldId id="465" r:id="rId165"/>
    <p:sldId id="499" r:id="rId166"/>
    <p:sldId id="466" r:id="rId167"/>
    <p:sldId id="467" r:id="rId168"/>
    <p:sldId id="468" r:id="rId169"/>
    <p:sldId id="469" r:id="rId170"/>
    <p:sldId id="471" r:id="rId171"/>
    <p:sldId id="472" r:id="rId172"/>
    <p:sldId id="473" r:id="rId173"/>
    <p:sldId id="474" r:id="rId174"/>
    <p:sldId id="500" r:id="rId175"/>
    <p:sldId id="501" r:id="rId176"/>
    <p:sldId id="514" r:id="rId177"/>
    <p:sldId id="515" r:id="rId178"/>
    <p:sldId id="505" r:id="rId179"/>
    <p:sldId id="507" r:id="rId180"/>
    <p:sldId id="510" r:id="rId181"/>
    <p:sldId id="511" r:id="rId182"/>
    <p:sldId id="512" r:id="rId183"/>
    <p:sldId id="513" r:id="rId184"/>
    <p:sldId id="475" r:id="rId185"/>
    <p:sldId id="477" r:id="rId186"/>
    <p:sldId id="476" r:id="rId187"/>
    <p:sldId id="478" r:id="rId188"/>
    <p:sldId id="517" r:id="rId189"/>
    <p:sldId id="518" r:id="rId190"/>
    <p:sldId id="519" r:id="rId191"/>
    <p:sldId id="526" r:id="rId192"/>
    <p:sldId id="520" r:id="rId193"/>
    <p:sldId id="522" r:id="rId194"/>
    <p:sldId id="527" r:id="rId195"/>
    <p:sldId id="523" r:id="rId196"/>
    <p:sldId id="528" r:id="rId197"/>
    <p:sldId id="480" r:id="rId198"/>
    <p:sldId id="479" r:id="rId199"/>
    <p:sldId id="481" r:id="rId200"/>
    <p:sldId id="482" r:id="rId201"/>
    <p:sldId id="483" r:id="rId202"/>
    <p:sldId id="484" r:id="rId203"/>
    <p:sldId id="485" r:id="rId204"/>
    <p:sldId id="487" r:id="rId205"/>
    <p:sldId id="488" r:id="rId206"/>
    <p:sldId id="490" r:id="rId207"/>
    <p:sldId id="489" r:id="rId208"/>
    <p:sldId id="491" r:id="rId209"/>
    <p:sldId id="492" r:id="rId210"/>
    <p:sldId id="531" r:id="rId211"/>
    <p:sldId id="493" r:id="rId212"/>
    <p:sldId id="532" r:id="rId213"/>
    <p:sldId id="533" r:id="rId214"/>
    <p:sldId id="494" r:id="rId215"/>
    <p:sldId id="495" r:id="rId216"/>
    <p:sldId id="496" r:id="rId217"/>
    <p:sldId id="498" r:id="rId218"/>
    <p:sldId id="529" r:id="rId219"/>
    <p:sldId id="534" r:id="rId220"/>
    <p:sldId id="530" r:id="rId221"/>
    <p:sldId id="535" r:id="rId222"/>
    <p:sldId id="536" r:id="rId223"/>
    <p:sldId id="537" r:id="rId224"/>
    <p:sldId id="538" r:id="rId225"/>
    <p:sldId id="539" r:id="rId226"/>
    <p:sldId id="540" r:id="rId227"/>
    <p:sldId id="541" r:id="rId228"/>
    <p:sldId id="542" r:id="rId229"/>
    <p:sldId id="543" r:id="rId230"/>
    <p:sldId id="544" r:id="rId231"/>
    <p:sldId id="545" r:id="rId232"/>
    <p:sldId id="546" r:id="rId233"/>
    <p:sldId id="547" r:id="rId234"/>
    <p:sldId id="548" r:id="rId235"/>
    <p:sldId id="550" r:id="rId236"/>
    <p:sldId id="549" r:id="rId237"/>
    <p:sldId id="551" r:id="rId238"/>
    <p:sldId id="552" r:id="rId239"/>
    <p:sldId id="554" r:id="rId240"/>
    <p:sldId id="553" r:id="rId241"/>
    <p:sldId id="555" r:id="rId242"/>
    <p:sldId id="556" r:id="rId243"/>
    <p:sldId id="559" r:id="rId244"/>
    <p:sldId id="558" r:id="rId245"/>
    <p:sldId id="557" r:id="rId246"/>
    <p:sldId id="560" r:id="rId247"/>
    <p:sldId id="561" r:id="rId248"/>
    <p:sldId id="562" r:id="rId249"/>
    <p:sldId id="563" r:id="rId2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B6BBEF7-9717-4733-A929-535518E6EBF6}">
          <p14:sldIdLst>
            <p14:sldId id="277"/>
          </p14:sldIdLst>
        </p14:section>
        <p14:section name="Author Your Presentation" id="{16378913-E5ED-4281-BAF5-F1F938CB0BED}">
          <p14:sldIdLst>
            <p14:sldId id="308"/>
            <p14:sldId id="306"/>
            <p14:sldId id="307"/>
            <p14:sldId id="278"/>
            <p14:sldId id="311"/>
            <p14:sldId id="309"/>
            <p14:sldId id="312"/>
            <p14:sldId id="261"/>
            <p14:sldId id="313"/>
            <p14:sldId id="310"/>
            <p14:sldId id="315"/>
            <p14:sldId id="314"/>
            <p14:sldId id="316"/>
            <p14:sldId id="260"/>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263"/>
            <p14:sldId id="264"/>
            <p14:sldId id="337"/>
            <p14:sldId id="341"/>
            <p14:sldId id="338"/>
            <p14:sldId id="339"/>
            <p14:sldId id="340"/>
            <p14:sldId id="342"/>
            <p14:sldId id="343"/>
            <p14:sldId id="344"/>
            <p14:sldId id="345"/>
            <p14:sldId id="346"/>
            <p14:sldId id="347"/>
            <p14:sldId id="348"/>
            <p14:sldId id="349"/>
            <p14:sldId id="353"/>
            <p14:sldId id="351"/>
            <p14:sldId id="350"/>
            <p14:sldId id="352"/>
            <p14:sldId id="354"/>
            <p14:sldId id="355"/>
            <p14:sldId id="356"/>
            <p14:sldId id="357"/>
            <p14:sldId id="358"/>
            <p14:sldId id="359"/>
            <p14:sldId id="360"/>
            <p14:sldId id="361"/>
            <p14:sldId id="362"/>
            <p14:sldId id="363"/>
            <p14:sldId id="365"/>
            <p14:sldId id="364"/>
            <p14:sldId id="366"/>
            <p14:sldId id="367"/>
            <p14:sldId id="368"/>
            <p14:sldId id="369"/>
            <p14:sldId id="371"/>
            <p14:sldId id="372"/>
            <p14:sldId id="373"/>
            <p14:sldId id="374"/>
            <p14:sldId id="375"/>
            <p14:sldId id="376"/>
            <p14:sldId id="370"/>
            <p14:sldId id="377"/>
            <p14:sldId id="379"/>
            <p14:sldId id="380"/>
            <p14:sldId id="378"/>
            <p14:sldId id="381"/>
            <p14:sldId id="382"/>
            <p14:sldId id="383"/>
            <p14:sldId id="386"/>
            <p14:sldId id="384"/>
            <p14:sldId id="387"/>
            <p14:sldId id="385"/>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7"/>
            <p14:sldId id="418"/>
            <p14:sldId id="419"/>
            <p14:sldId id="420"/>
            <p14:sldId id="421"/>
            <p14:sldId id="422"/>
            <p14:sldId id="423"/>
            <p14:sldId id="424"/>
            <p14:sldId id="425"/>
            <p14:sldId id="426"/>
            <p14:sldId id="428"/>
            <p14:sldId id="427"/>
            <p14:sldId id="429"/>
            <p14:sldId id="430"/>
            <p14:sldId id="431"/>
            <p14:sldId id="433"/>
            <p14:sldId id="434"/>
            <p14:sldId id="436"/>
            <p14:sldId id="435"/>
            <p14:sldId id="437"/>
            <p14:sldId id="439"/>
            <p14:sldId id="440"/>
            <p14:sldId id="441"/>
            <p14:sldId id="442"/>
            <p14:sldId id="443"/>
            <p14:sldId id="444"/>
            <p14:sldId id="445"/>
            <p14:sldId id="446"/>
            <p14:sldId id="447"/>
            <p14:sldId id="448"/>
            <p14:sldId id="449"/>
            <p14:sldId id="450"/>
            <p14:sldId id="451"/>
            <p14:sldId id="452"/>
            <p14:sldId id="453"/>
            <p14:sldId id="454"/>
            <p14:sldId id="457"/>
            <p14:sldId id="455"/>
            <p14:sldId id="456"/>
            <p14:sldId id="458"/>
            <p14:sldId id="459"/>
            <p14:sldId id="460"/>
            <p14:sldId id="463"/>
            <p14:sldId id="462"/>
            <p14:sldId id="470"/>
            <p14:sldId id="461"/>
            <p14:sldId id="464"/>
            <p14:sldId id="465"/>
            <p14:sldId id="499"/>
            <p14:sldId id="466"/>
            <p14:sldId id="467"/>
            <p14:sldId id="468"/>
            <p14:sldId id="469"/>
            <p14:sldId id="471"/>
            <p14:sldId id="472"/>
            <p14:sldId id="473"/>
            <p14:sldId id="474"/>
            <p14:sldId id="500"/>
            <p14:sldId id="501"/>
            <p14:sldId id="514"/>
            <p14:sldId id="515"/>
            <p14:sldId id="505"/>
            <p14:sldId id="507"/>
            <p14:sldId id="510"/>
            <p14:sldId id="511"/>
            <p14:sldId id="512"/>
            <p14:sldId id="513"/>
            <p14:sldId id="475"/>
            <p14:sldId id="477"/>
            <p14:sldId id="476"/>
            <p14:sldId id="478"/>
            <p14:sldId id="517"/>
            <p14:sldId id="518"/>
            <p14:sldId id="519"/>
            <p14:sldId id="526"/>
            <p14:sldId id="520"/>
            <p14:sldId id="522"/>
            <p14:sldId id="527"/>
            <p14:sldId id="523"/>
            <p14:sldId id="528"/>
            <p14:sldId id="480"/>
            <p14:sldId id="479"/>
            <p14:sldId id="481"/>
            <p14:sldId id="482"/>
            <p14:sldId id="483"/>
            <p14:sldId id="484"/>
            <p14:sldId id="485"/>
            <p14:sldId id="487"/>
            <p14:sldId id="488"/>
            <p14:sldId id="490"/>
            <p14:sldId id="489"/>
            <p14:sldId id="491"/>
            <p14:sldId id="492"/>
            <p14:sldId id="531"/>
            <p14:sldId id="493"/>
            <p14:sldId id="532"/>
            <p14:sldId id="533"/>
            <p14:sldId id="494"/>
            <p14:sldId id="495"/>
            <p14:sldId id="496"/>
            <p14:sldId id="498"/>
            <p14:sldId id="529"/>
            <p14:sldId id="534"/>
            <p14:sldId id="530"/>
            <p14:sldId id="535"/>
            <p14:sldId id="536"/>
            <p14:sldId id="537"/>
            <p14:sldId id="538"/>
            <p14:sldId id="539"/>
            <p14:sldId id="540"/>
            <p14:sldId id="541"/>
            <p14:sldId id="542"/>
            <p14:sldId id="543"/>
            <p14:sldId id="544"/>
            <p14:sldId id="545"/>
            <p14:sldId id="546"/>
            <p14:sldId id="547"/>
            <p14:sldId id="548"/>
            <p14:sldId id="550"/>
            <p14:sldId id="549"/>
            <p14:sldId id="551"/>
            <p14:sldId id="552"/>
            <p14:sldId id="554"/>
            <p14:sldId id="553"/>
            <p14:sldId id="555"/>
            <p14:sldId id="556"/>
            <p14:sldId id="559"/>
            <p14:sldId id="558"/>
            <p14:sldId id="557"/>
            <p14:sldId id="560"/>
            <p14:sldId id="561"/>
            <p14:sldId id="562"/>
            <p14:sldId id="563"/>
          </p14:sldIdLst>
        </p14:section>
        <p14:section name="Enrich Your Presentation" id="{E2D565D1-BA5E-44E6-A40E-50A644912248}">
          <p14:sldIdLst/>
        </p14:section>
        <p14:section name="Deliver Your Presentation" id="{71D59651-8EFA-4415-9623-98B4C4A8699C}">
          <p14:sldIdLst/>
        </p14:section>
        <p14:section name="There's More!" id="{2E16B512-814A-4DC1-A986-25475E10E0EF}">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D53D"/>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4" autoAdjust="0"/>
    <p:restoredTop sz="89876" autoAdjust="0"/>
  </p:normalViewPr>
  <p:slideViewPr>
    <p:cSldViewPr>
      <p:cViewPr varScale="1">
        <p:scale>
          <a:sx n="67" d="100"/>
          <a:sy n="67" d="100"/>
        </p:scale>
        <p:origin x="1566" y="54"/>
      </p:cViewPr>
      <p:guideLst>
        <p:guide orient="horz" pos="2160"/>
        <p:guide pos="2880"/>
      </p:guideLst>
    </p:cSldViewPr>
  </p:slideViewPr>
  <p:outlineViewPr>
    <p:cViewPr>
      <p:scale>
        <a:sx n="33" d="100"/>
        <a:sy n="33" d="100"/>
      </p:scale>
      <p:origin x="66" y="147954"/>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theme" Target="theme/theme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tableStyles" Target="tableStyle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F830A1-3891-4B82-A120-081866556DA0}" type="datetimeFigureOut">
              <a:rPr lang="en-US" smtClean="0"/>
              <a:pPr/>
              <a:t>11/3/2014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C9574-A819-4FE4-99A7-1E27AD09ADC2}" type="slidenum">
              <a:rPr lang="en-US" smtClean="0"/>
              <a:pPr/>
              <a:t>‹#›</a:t>
            </a:fld>
            <a:endParaRPr lang="en-US" dirty="0"/>
          </a:p>
        </p:txBody>
      </p:sp>
    </p:spTree>
    <p:extLst>
      <p:ext uri="{BB962C8B-B14F-4D97-AF65-F5344CB8AC3E}">
        <p14:creationId xmlns:p14="http://schemas.microsoft.com/office/powerpoint/2010/main" val="3246616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demonstrates the new capabilities of PowerPoint and it is best viewed in Slide Show. These slides are designed to give you great ideas for the presentations you’ll create in PowerPoint 2010!</a:t>
            </a:r>
          </a:p>
          <a:p>
            <a:endParaRPr lang="en-US" dirty="0" smtClean="0"/>
          </a:p>
          <a:p>
            <a:r>
              <a:rPr lang="en-US" dirty="0" smtClean="0"/>
              <a:t>For more sample templates, click the File tab, and then on the New tab, click Sample Templates.</a:t>
            </a:r>
          </a:p>
        </p:txBody>
      </p:sp>
      <p:sp>
        <p:nvSpPr>
          <p:cNvPr id="4" name="Slide Number Placeholder 3"/>
          <p:cNvSpPr>
            <a:spLocks noGrp="1"/>
          </p:cNvSpPr>
          <p:nvPr>
            <p:ph type="sldNum" sz="quarter" idx="10"/>
          </p:nvPr>
        </p:nvSpPr>
        <p:spPr/>
        <p:txBody>
          <a:bodyPr/>
          <a:lstStyle/>
          <a:p>
            <a:fld id="{58CC9574-A819-4FE4-99A7-1E27AD09ADC2}" type="slidenum">
              <a:rPr lang="en-US" smtClean="0"/>
              <a:pPr/>
              <a:t>1</a:t>
            </a:fld>
            <a:endParaRPr lang="en-US" dirty="0"/>
          </a:p>
        </p:txBody>
      </p:sp>
    </p:spTree>
    <p:extLst>
      <p:ext uri="{BB962C8B-B14F-4D97-AF65-F5344CB8AC3E}">
        <p14:creationId xmlns:p14="http://schemas.microsoft.com/office/powerpoint/2010/main" val="1219132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593459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425485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647174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699997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04419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4179492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49694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4036723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4172302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24313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a:t>
            </a:fld>
            <a:endParaRPr lang="en-US" dirty="0"/>
          </a:p>
        </p:txBody>
      </p:sp>
    </p:spTree>
    <p:extLst>
      <p:ext uri="{BB962C8B-B14F-4D97-AF65-F5344CB8AC3E}">
        <p14:creationId xmlns:p14="http://schemas.microsoft.com/office/powerpoint/2010/main" val="2421192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817993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554958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4239699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814750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746641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4212696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367836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944955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196784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124</a:t>
            </a:fld>
            <a:endParaRPr lang="en-US" dirty="0"/>
          </a:p>
        </p:txBody>
      </p:sp>
    </p:spTree>
    <p:extLst>
      <p:ext uri="{BB962C8B-B14F-4D97-AF65-F5344CB8AC3E}">
        <p14:creationId xmlns:p14="http://schemas.microsoft.com/office/powerpoint/2010/main" val="649142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015046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125</a:t>
            </a:fld>
            <a:endParaRPr lang="en-US" dirty="0"/>
          </a:p>
        </p:txBody>
      </p:sp>
    </p:spTree>
    <p:extLst>
      <p:ext uri="{BB962C8B-B14F-4D97-AF65-F5344CB8AC3E}">
        <p14:creationId xmlns:p14="http://schemas.microsoft.com/office/powerpoint/2010/main" val="649142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126</a:t>
            </a:fld>
            <a:endParaRPr lang="en-US" dirty="0"/>
          </a:p>
        </p:txBody>
      </p:sp>
    </p:spTree>
    <p:extLst>
      <p:ext uri="{BB962C8B-B14F-4D97-AF65-F5344CB8AC3E}">
        <p14:creationId xmlns:p14="http://schemas.microsoft.com/office/powerpoint/2010/main" val="649142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127</a:t>
            </a:fld>
            <a:endParaRPr lang="en-US" dirty="0"/>
          </a:p>
        </p:txBody>
      </p:sp>
    </p:spTree>
    <p:extLst>
      <p:ext uri="{BB962C8B-B14F-4D97-AF65-F5344CB8AC3E}">
        <p14:creationId xmlns:p14="http://schemas.microsoft.com/office/powerpoint/2010/main" val="649142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223</a:t>
            </a:fld>
            <a:endParaRPr lang="en-US" dirty="0"/>
          </a:p>
        </p:txBody>
      </p:sp>
    </p:spTree>
    <p:extLst>
      <p:ext uri="{BB962C8B-B14F-4D97-AF65-F5344CB8AC3E}">
        <p14:creationId xmlns:p14="http://schemas.microsoft.com/office/powerpoint/2010/main" val="1340862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235220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361436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762152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64374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156590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984149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11/3/2014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smtClean="0"/>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11/3/2014</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562600"/>
            <a:ext cx="54864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11/3/2014</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11/3/2014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srcRect l="2599" r="5874" b="5262"/>
          <a:stretch/>
        </p:blipFill>
        <p:spPr>
          <a:xfrm>
            <a:off x="3530" y="5867400"/>
            <a:ext cx="9144000" cy="1053694"/>
          </a:xfrm>
          <a:prstGeom prst="rect">
            <a:avLst/>
          </a:prstGeom>
        </p:spPr>
      </p:pic>
      <p:sp>
        <p:nvSpPr>
          <p:cNvPr id="2" name="Date Placeholder 1"/>
          <p:cNvSpPr>
            <a:spLocks noGrp="1"/>
          </p:cNvSpPr>
          <p:nvPr>
            <p:ph type="dt" sz="half" idx="10"/>
          </p:nvPr>
        </p:nvSpPr>
        <p:spPr/>
        <p:txBody>
          <a:bodyPr/>
          <a:lstStyle/>
          <a:p>
            <a:fld id="{2FF934E2-BBB6-4D34-BB01-078E9AA25260}" type="datetimeFigureOut">
              <a:rPr lang="en-US" smtClean="0"/>
              <a:pPr/>
              <a:t>11/3/2014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820FCD-5F4C-4989-BE05-0A8208BCBC21}" type="slidenum">
              <a:rPr lang="en-US" smtClean="0"/>
              <a:pPr/>
              <a:t>‹#›</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11/3/2014</a:t>
            </a:fld>
            <a:endParaRPr lang="en-US" dirty="0"/>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Emphas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11/3/2014</a:t>
            </a:fld>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11/3/2014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11/3/2014</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2"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pPr/>
              <a:t>11/3/2014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0D5ECE-8B49-45CD-BE81-EF81920D1969}" type="slidenum">
              <a:rPr lang="en-US" smtClean="0"/>
              <a:pPr/>
              <a:t>‹#›</a:t>
            </a:fld>
            <a:endParaRPr lang="en-US" dirty="0"/>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11/3/2014</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11/3/2014</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8050E-B668-4FA7-85AD-C750C80A6E9B}" type="datetimeFigureOut">
              <a:rPr lang="en-US" smtClean="0"/>
              <a:pPr/>
              <a:t>11/3/2014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pPr/>
              <a:t>‹#›</a:t>
            </a:fld>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 id="2147483663" r:id="rId1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audio5.wav"/><Relationship Id="rId1" Type="http://schemas.openxmlformats.org/officeDocument/2006/relationships/audio" Target="../media/audio4.wa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3.xml"/><Relationship Id="rId5" Type="http://schemas.openxmlformats.org/officeDocument/2006/relationships/image" Target="../media/image23.gif"/><Relationship Id="rId4" Type="http://schemas.openxmlformats.org/officeDocument/2006/relationships/image" Target="../media/image26.gif"/></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hyperlink" Target="http://www.eflnet.com/grammar/goodwell1.php" TargetMode="Externa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slideLayout" Target="../slideLayouts/slideLayout3.xml"/><Relationship Id="rId1" Type="http://schemas.openxmlformats.org/officeDocument/2006/relationships/audio" Target="../media/audio6.wav"/><Relationship Id="rId4" Type="http://schemas.openxmlformats.org/officeDocument/2006/relationships/image" Target="../media/image28.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audio5.wav"/><Relationship Id="rId1" Type="http://schemas.openxmlformats.org/officeDocument/2006/relationships/audio" Target="../media/audio4.wa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8" Type="http://schemas.openxmlformats.org/officeDocument/2006/relationships/audio" Target="../media/media5.wav"/><Relationship Id="rId3" Type="http://schemas.microsoft.com/office/2007/relationships/media" Target="../media/media3.wav"/><Relationship Id="rId7" Type="http://schemas.microsoft.com/office/2007/relationships/media" Target="../media/media5.wav"/><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image" Target="../media/image30.png"/><Relationship Id="rId5" Type="http://schemas.microsoft.com/office/2007/relationships/media" Target="../media/media4.wav"/><Relationship Id="rId10" Type="http://schemas.openxmlformats.org/officeDocument/2006/relationships/image" Target="../media/image9.png"/><Relationship Id="rId4" Type="http://schemas.openxmlformats.org/officeDocument/2006/relationships/audio" Target="../media/media3.wav"/><Relationship Id="rId9"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8" Type="http://schemas.openxmlformats.org/officeDocument/2006/relationships/audio" Target="../media/media7.wav"/><Relationship Id="rId13" Type="http://schemas.openxmlformats.org/officeDocument/2006/relationships/image" Target="../media/image33.png"/><Relationship Id="rId3" Type="http://schemas.microsoft.com/office/2007/relationships/media" Target="../media/media3.wav"/><Relationship Id="rId7" Type="http://schemas.microsoft.com/office/2007/relationships/media" Target="../media/media7.wav"/><Relationship Id="rId12" Type="http://schemas.openxmlformats.org/officeDocument/2006/relationships/image" Target="../media/image32.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audio" Target="../media/media6.wav"/><Relationship Id="rId11" Type="http://schemas.openxmlformats.org/officeDocument/2006/relationships/image" Target="../media/image31.png"/><Relationship Id="rId5" Type="http://schemas.microsoft.com/office/2007/relationships/media" Target="../media/media6.wav"/><Relationship Id="rId10" Type="http://schemas.openxmlformats.org/officeDocument/2006/relationships/image" Target="../media/image30.png"/><Relationship Id="rId4" Type="http://schemas.openxmlformats.org/officeDocument/2006/relationships/audio" Target="../media/media3.wav"/><Relationship Id="rId9"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slideLayout" Target="../slideLayouts/slideLayout3.xml"/><Relationship Id="rId1" Type="http://schemas.openxmlformats.org/officeDocument/2006/relationships/audio" Target="../media/audio6.wav"/><Relationship Id="rId4" Type="http://schemas.openxmlformats.org/officeDocument/2006/relationships/image" Target="../media/image28.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733800" y="1316420"/>
            <a:ext cx="4953000" cy="1416269"/>
          </a:xfrm>
        </p:spPr>
        <p:txBody>
          <a:bodyPr>
            <a:normAutofit/>
          </a:bodyPr>
          <a:lstStyle/>
          <a:p>
            <a:r>
              <a:rPr lang="en-US" i="1" dirty="0" smtClean="0">
                <a:latin typeface="Times New Roman" pitchFamily="18" charset="0"/>
                <a:cs typeface="Times New Roman" pitchFamily="18" charset="0"/>
              </a:rPr>
              <a:t>Elements of Writing</a:t>
            </a:r>
          </a:p>
          <a:p>
            <a:r>
              <a:rPr lang="en-US" dirty="0" smtClean="0">
                <a:latin typeface="Times New Roman" pitchFamily="18" charset="0"/>
                <a:cs typeface="Times New Roman" pitchFamily="18" charset="0"/>
              </a:rPr>
              <a:t>Freshman Level</a:t>
            </a:r>
          </a:p>
        </p:txBody>
      </p:sp>
      <p:sp>
        <p:nvSpPr>
          <p:cNvPr id="5" name="Title 4"/>
          <p:cNvSpPr>
            <a:spLocks noGrp="1"/>
          </p:cNvSpPr>
          <p:nvPr>
            <p:ph type="title"/>
          </p:nvPr>
        </p:nvSpPr>
        <p:spPr>
          <a:xfrm>
            <a:off x="228600" y="3048000"/>
            <a:ext cx="7239000" cy="1828800"/>
          </a:xfrm>
        </p:spPr>
        <p:txBody>
          <a:bodyPr>
            <a:normAutofit/>
          </a:bodyPr>
          <a:lstStyle/>
          <a:p>
            <a:pPr algn="l"/>
            <a:r>
              <a:rPr lang="en-US" sz="4800" b="0" dirty="0" smtClean="0">
                <a:solidFill>
                  <a:srgbClr val="7BCF27"/>
                </a:solidFill>
                <a:latin typeface="Times New Roman" pitchFamily="18" charset="0"/>
                <a:cs typeface="Times New Roman" pitchFamily="18" charset="0"/>
              </a:rPr>
              <a:t>The Eight Parts of Speech</a:t>
            </a:r>
            <a:r>
              <a:rPr lang="en-US" sz="2400" b="0" dirty="0" smtClean="0">
                <a:solidFill>
                  <a:srgbClr val="7BCF27"/>
                </a:solidFill>
                <a:latin typeface="Calibri" pitchFamily="34" charset="0"/>
              </a:rPr>
              <a:t/>
            </a:r>
            <a:br>
              <a:rPr lang="en-US" sz="2400" b="0" dirty="0" smtClean="0">
                <a:solidFill>
                  <a:srgbClr val="7BCF27"/>
                </a:solidFill>
                <a:latin typeface="Calibri" pitchFamily="34" charset="0"/>
              </a:rPr>
            </a:br>
            <a:endParaRPr lang="en-US" sz="5600" b="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lnSpcReduction="10000"/>
          </a:bodyPr>
          <a:lstStyle/>
          <a:p>
            <a:r>
              <a:rPr lang="en-US" sz="3200" b="1" dirty="0" smtClean="0">
                <a:solidFill>
                  <a:prstClr val="white"/>
                </a:solidFill>
              </a:rPr>
              <a:t>Comparing Common and Proper Nouns</a:t>
            </a:r>
            <a:endParaRPr lang="en-US" sz="3200" dirty="0">
              <a:solidFill>
                <a:prstClr val="white"/>
              </a:solidFill>
            </a:endParaRPr>
          </a:p>
        </p:txBody>
      </p:sp>
      <p:sp>
        <p:nvSpPr>
          <p:cNvPr id="3" name="TextBox 2"/>
          <p:cNvSpPr txBox="1"/>
          <p:nvPr/>
        </p:nvSpPr>
        <p:spPr>
          <a:xfrm>
            <a:off x="381000" y="685800"/>
            <a:ext cx="8685805" cy="914400"/>
          </a:xfrm>
          <a:prstGeom prst="rect">
            <a:avLst/>
          </a:prstGeom>
          <a:solidFill>
            <a:schemeClr val="accent1">
              <a:lumMod val="60000"/>
              <a:lumOff val="40000"/>
            </a:schemeClr>
          </a:solidFill>
        </p:spPr>
        <p:txBody>
          <a:bodyPr wrap="square" rtlCol="0">
            <a:normAutofit/>
          </a:bodyPr>
          <a:lstStyle/>
          <a:p>
            <a:r>
              <a:rPr lang="en-US" sz="2800" b="1" dirty="0" smtClean="0">
                <a:solidFill>
                  <a:prstClr val="black">
                    <a:lumMod val="50000"/>
                    <a:lumOff val="50000"/>
                  </a:prstClr>
                </a:solidFill>
              </a:rPr>
              <a:t> Concrete Nouns			Abstract Nouns</a:t>
            </a:r>
            <a:endParaRPr lang="en-US" sz="2200" dirty="0" smtClean="0">
              <a:solidFill>
                <a:srgbClr val="2C99FC"/>
              </a:solidFill>
            </a:endParaRPr>
          </a:p>
          <a:p>
            <a:endParaRPr lang="en-US" sz="1900" dirty="0" smtClean="0">
              <a:solidFill>
                <a:srgbClr val="2C99FC"/>
              </a:solidFill>
            </a:endParaRPr>
          </a:p>
          <a:p>
            <a:endParaRPr lang="en-US" dirty="0">
              <a:solidFill>
                <a:prstClr val="black"/>
              </a:solidFill>
            </a:endParaRPr>
          </a:p>
        </p:txBody>
      </p:sp>
      <p:cxnSp>
        <p:nvCxnSpPr>
          <p:cNvPr id="19" name="Straight Connector 18"/>
          <p:cNvCxnSpPr/>
          <p:nvPr/>
        </p:nvCxnSpPr>
        <p:spPr>
          <a:xfrm>
            <a:off x="2209795" y="-3856922"/>
            <a:ext cx="632177" cy="0"/>
          </a:xfrm>
          <a:prstGeom prst="line">
            <a:avLst/>
          </a:prstGeom>
          <a:ln w="25400" cap="rnd">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14400" y="1600200"/>
            <a:ext cx="8229600" cy="4905152"/>
          </a:xfrm>
          <a:prstGeom prst="rect">
            <a:avLst/>
          </a:prstGeom>
          <a:noFill/>
        </p:spPr>
        <p:txBody>
          <a:bodyPr wrap="square" rtlCol="0">
            <a:normAutofit/>
          </a:bodyPr>
          <a:lstStyle/>
          <a:p>
            <a:r>
              <a:rPr lang="en-US" sz="4400" b="1" dirty="0">
                <a:solidFill>
                  <a:prstClr val="black">
                    <a:lumMod val="50000"/>
                    <a:lumOff val="50000"/>
                  </a:prstClr>
                </a:solidFill>
                <a:latin typeface="Times New Roman" pitchFamily="18" charset="0"/>
                <a:cs typeface="Times New Roman" pitchFamily="18" charset="0"/>
              </a:rPr>
              <a:t>c</a:t>
            </a:r>
            <a:r>
              <a:rPr lang="en-US" sz="4400" b="1" dirty="0" smtClean="0">
                <a:solidFill>
                  <a:prstClr val="black">
                    <a:lumMod val="50000"/>
                    <a:lumOff val="50000"/>
                  </a:prstClr>
                </a:solidFill>
                <a:latin typeface="Times New Roman" pitchFamily="18" charset="0"/>
                <a:cs typeface="Times New Roman" pitchFamily="18" charset="0"/>
              </a:rPr>
              <a:t>loud				freedom</a:t>
            </a:r>
          </a:p>
          <a:p>
            <a:r>
              <a:rPr lang="en-US" sz="4400" b="1" dirty="0">
                <a:solidFill>
                  <a:prstClr val="black">
                    <a:lumMod val="50000"/>
                    <a:lumOff val="50000"/>
                  </a:prstClr>
                </a:solidFill>
                <a:latin typeface="Times New Roman" pitchFamily="18" charset="0"/>
                <a:cs typeface="Times New Roman" pitchFamily="18" charset="0"/>
              </a:rPr>
              <a:t>t</a:t>
            </a:r>
            <a:r>
              <a:rPr lang="en-US" sz="4400" b="1" dirty="0" smtClean="0">
                <a:solidFill>
                  <a:prstClr val="black">
                    <a:lumMod val="50000"/>
                    <a:lumOff val="50000"/>
                  </a:prstClr>
                </a:solidFill>
                <a:latin typeface="Times New Roman" pitchFamily="18" charset="0"/>
                <a:cs typeface="Times New Roman" pitchFamily="18" charset="0"/>
              </a:rPr>
              <a:t>ulip				joy</a:t>
            </a:r>
          </a:p>
          <a:p>
            <a:r>
              <a:rPr lang="en-US" sz="4400" b="1" dirty="0">
                <a:solidFill>
                  <a:prstClr val="black">
                    <a:lumMod val="50000"/>
                    <a:lumOff val="50000"/>
                  </a:prstClr>
                </a:solidFill>
                <a:latin typeface="Times New Roman" pitchFamily="18" charset="0"/>
                <a:cs typeface="Times New Roman" pitchFamily="18" charset="0"/>
              </a:rPr>
              <a:t>t</a:t>
            </a:r>
            <a:r>
              <a:rPr lang="en-US" sz="4400" b="1" dirty="0" smtClean="0">
                <a:solidFill>
                  <a:prstClr val="black">
                    <a:lumMod val="50000"/>
                    <a:lumOff val="50000"/>
                  </a:prstClr>
                </a:solidFill>
                <a:latin typeface="Times New Roman" pitchFamily="18" charset="0"/>
                <a:cs typeface="Times New Roman" pitchFamily="18" charset="0"/>
              </a:rPr>
              <a:t>hunder			beauty</a:t>
            </a:r>
          </a:p>
          <a:p>
            <a:r>
              <a:rPr lang="en-US" sz="4400" b="1" dirty="0">
                <a:solidFill>
                  <a:prstClr val="black">
                    <a:lumMod val="50000"/>
                    <a:lumOff val="50000"/>
                  </a:prstClr>
                </a:solidFill>
                <a:latin typeface="Times New Roman" pitchFamily="18" charset="0"/>
                <a:cs typeface="Times New Roman" pitchFamily="18" charset="0"/>
              </a:rPr>
              <a:t>s</a:t>
            </a:r>
            <a:r>
              <a:rPr lang="en-US" sz="4400" b="1" dirty="0" smtClean="0">
                <a:solidFill>
                  <a:prstClr val="black">
                    <a:lumMod val="50000"/>
                    <a:lumOff val="50000"/>
                  </a:prstClr>
                </a:solidFill>
                <a:latin typeface="Times New Roman" pitchFamily="18" charset="0"/>
                <a:cs typeface="Times New Roman" pitchFamily="18" charset="0"/>
              </a:rPr>
              <a:t>ilk					kindness</a:t>
            </a:r>
          </a:p>
          <a:p>
            <a:r>
              <a:rPr lang="en-US" sz="4400" b="1" dirty="0" smtClean="0">
                <a:solidFill>
                  <a:prstClr val="black">
                    <a:lumMod val="50000"/>
                    <a:lumOff val="50000"/>
                  </a:prstClr>
                </a:solidFill>
                <a:latin typeface="Times New Roman" pitchFamily="18" charset="0"/>
                <a:cs typeface="Times New Roman" pitchFamily="18" charset="0"/>
              </a:rPr>
              <a:t>yogurt</a:t>
            </a:r>
            <a:endParaRPr lang="en-US" sz="4400" dirty="0" smtClean="0">
              <a:solidFill>
                <a:srgbClr val="2C99FC"/>
              </a:solidFill>
              <a:latin typeface="Times New Roman" pitchFamily="18" charset="0"/>
              <a:cs typeface="Times New Roman" pitchFamily="18" charset="0"/>
            </a:endParaRPr>
          </a:p>
        </p:txBody>
      </p:sp>
    </p:spTree>
    <p:extLst>
      <p:ext uri="{BB962C8B-B14F-4D97-AF65-F5344CB8AC3E}">
        <p14:creationId xmlns:p14="http://schemas.microsoft.com/office/powerpoint/2010/main" val="315163990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143000"/>
          </a:xfrm>
        </p:spPr>
        <p:txBody>
          <a:bodyPr>
            <a:noAutofit/>
          </a:bodyPr>
          <a:lstStyle/>
          <a:p>
            <a:r>
              <a:rPr lang="en-US" sz="3600" b="1" dirty="0" smtClean="0">
                <a:latin typeface="Times New Roman" pitchFamily="18" charset="0"/>
                <a:cs typeface="Times New Roman" pitchFamily="18" charset="0"/>
              </a:rPr>
              <a:t>Review A, page 477</a:t>
            </a:r>
            <a:br>
              <a:rPr lang="en-US" sz="36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Identifying Nouns, Pronouns, and Adjectives</a:t>
            </a:r>
            <a:endParaRPr lang="en-US" sz="24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1371600"/>
            <a:ext cx="8991600" cy="5487220"/>
          </a:xfrm>
          <a:solidFill>
            <a:schemeClr val="bg1"/>
          </a:solidFill>
        </p:spPr>
        <p:txBody>
          <a:bodyPr>
            <a:normAutofit lnSpcReduction="10000"/>
          </a:bodyPr>
          <a:lstStyle/>
          <a:p>
            <a:pPr marL="0" indent="0">
              <a:buNone/>
            </a:pPr>
            <a:r>
              <a:rPr lang="en-US" dirty="0" smtClean="0">
                <a:latin typeface="Times New Roman" pitchFamily="18" charset="0"/>
                <a:cs typeface="Times New Roman" pitchFamily="18" charset="0"/>
              </a:rPr>
              <a:t>(7) As a result, his body has never been moved to Westminster Abby, where many </a:t>
            </a:r>
            <a:r>
              <a:rPr lang="en-US" u="sng" dirty="0" smtClean="0">
                <a:latin typeface="Times New Roman" pitchFamily="18" charset="0"/>
                <a:cs typeface="Times New Roman" pitchFamily="18" charset="0"/>
              </a:rPr>
              <a:t>other</a:t>
            </a:r>
            <a:r>
              <a:rPr lang="en-US" dirty="0" smtClean="0">
                <a:latin typeface="Times New Roman" pitchFamily="18" charset="0"/>
                <a:cs typeface="Times New Roman" pitchFamily="18" charset="0"/>
              </a:rPr>
              <a:t> famous </a:t>
            </a:r>
            <a:r>
              <a:rPr lang="en-US" u="sng" dirty="0" smtClean="0">
                <a:latin typeface="Times New Roman" pitchFamily="18" charset="0"/>
                <a:cs typeface="Times New Roman" pitchFamily="18" charset="0"/>
              </a:rPr>
              <a:t>English</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adj.	            adj.</a:t>
            </a:r>
            <a:endParaRPr lang="en-US" dirty="0">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 writers are buried.  (8) Visitors to </a:t>
            </a:r>
            <a:r>
              <a:rPr lang="en-US" u="sng" dirty="0" smtClean="0">
                <a:latin typeface="Times New Roman" pitchFamily="18" charset="0"/>
                <a:cs typeface="Times New Roman" pitchFamily="18" charset="0"/>
              </a:rPr>
              <a:t>Stratford</a:t>
            </a:r>
            <a:r>
              <a:rPr lang="en-US" dirty="0" smtClean="0">
                <a:latin typeface="Times New Roman" pitchFamily="18" charset="0"/>
                <a:cs typeface="Times New Roman" pitchFamily="18" charset="0"/>
              </a:rPr>
              <a:t> can also </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noun</a:t>
            </a:r>
            <a:endParaRPr lang="en-US" b="1" dirty="0">
              <a:solidFill>
                <a:srgbClr val="7030A0"/>
              </a:solidFill>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see the house in which Shakespeare was born. </a:t>
            </a:r>
          </a:p>
          <a:p>
            <a:pPr marL="0" indent="0">
              <a:buNone/>
            </a:pPr>
            <a:r>
              <a:rPr lang="en-US" dirty="0" smtClean="0">
                <a:latin typeface="Times New Roman" pitchFamily="18" charset="0"/>
                <a:cs typeface="Times New Roman" pitchFamily="18" charset="0"/>
              </a:rPr>
              <a:t>(9) At </a:t>
            </a:r>
            <a:r>
              <a:rPr lang="en-US" u="sng" dirty="0" smtClean="0">
                <a:latin typeface="Times New Roman" pitchFamily="18" charset="0"/>
                <a:cs typeface="Times New Roman" pitchFamily="18" charset="0"/>
              </a:rPr>
              <a:t>one</a:t>
            </a:r>
            <a:r>
              <a:rPr lang="en-US" dirty="0" smtClean="0">
                <a:latin typeface="Times New Roman" pitchFamily="18" charset="0"/>
                <a:cs typeface="Times New Roman" pitchFamily="18" charset="0"/>
              </a:rPr>
              <a:t> time tourists could visit the large house </a:t>
            </a:r>
          </a:p>
          <a:p>
            <a:pPr marL="0" indent="0">
              <a:buNone/>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adjective</a:t>
            </a:r>
            <a:endParaRPr lang="en-US" b="1" dirty="0">
              <a:solidFill>
                <a:srgbClr val="7030A0"/>
              </a:solidFill>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that Shakespeare bought for </a:t>
            </a:r>
            <a:r>
              <a:rPr lang="en-US" u="sng" dirty="0" smtClean="0">
                <a:latin typeface="Times New Roman" pitchFamily="18" charset="0"/>
                <a:cs typeface="Times New Roman" pitchFamily="18" charset="0"/>
              </a:rPr>
              <a:t>himself</a:t>
            </a:r>
            <a:r>
              <a:rPr lang="en-US" dirty="0" smtClean="0">
                <a:latin typeface="Times New Roman" pitchFamily="18" charset="0"/>
                <a:cs typeface="Times New Roman" pitchFamily="18" charset="0"/>
              </a:rPr>
              <a:t> and his family.  </a:t>
            </a:r>
          </a:p>
          <a:p>
            <a:pPr marL="0" indent="0">
              <a:buNone/>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pronoun</a:t>
            </a:r>
            <a:endParaRPr lang="en-US"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271432014"/>
      </p:ext>
    </p:extLst>
  </p:cSld>
  <p:clrMapOvr>
    <a:masterClrMapping/>
  </p:clrMapOvr>
  <p:transition spd="slow">
    <p:wheel spokes="1"/>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143000"/>
          </a:xfrm>
        </p:spPr>
        <p:txBody>
          <a:bodyPr>
            <a:noAutofit/>
          </a:bodyPr>
          <a:lstStyle/>
          <a:p>
            <a:r>
              <a:rPr lang="en-US" sz="3600" b="1" dirty="0" smtClean="0">
                <a:latin typeface="Times New Roman" pitchFamily="18" charset="0"/>
                <a:cs typeface="Times New Roman" pitchFamily="18" charset="0"/>
              </a:rPr>
              <a:t>Review A, page 477</a:t>
            </a:r>
            <a:br>
              <a:rPr lang="en-US" sz="36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Identifying Nouns, Pronouns, and Adjectives</a:t>
            </a:r>
            <a:endParaRPr lang="en-US" sz="2400" b="1" dirty="0">
              <a:latin typeface="Times New Roman" pitchFamily="18" charset="0"/>
              <a:cs typeface="Times New Roman" pitchFamily="18" charset="0"/>
            </a:endParaRPr>
          </a:p>
        </p:txBody>
      </p:sp>
      <p:sp>
        <p:nvSpPr>
          <p:cNvPr id="3" name="Content Placeholder 2"/>
          <p:cNvSpPr>
            <a:spLocks noGrp="1"/>
          </p:cNvSpPr>
          <p:nvPr>
            <p:ph idx="1"/>
          </p:nvPr>
        </p:nvSpPr>
        <p:spPr>
          <a:xfrm>
            <a:off x="0" y="1600200"/>
            <a:ext cx="8991600" cy="4343400"/>
          </a:xfrm>
          <a:solidFill>
            <a:schemeClr val="bg1"/>
          </a:solidFill>
        </p:spPr>
        <p:txBody>
          <a:bodyPr>
            <a:normAutofit/>
          </a:bodyPr>
          <a:lstStyle/>
          <a:p>
            <a:pPr marL="0" indent="0">
              <a:buNone/>
            </a:pPr>
            <a:r>
              <a:rPr lang="en-US" dirty="0" smtClean="0">
                <a:latin typeface="Times New Roman" pitchFamily="18" charset="0"/>
                <a:cs typeface="Times New Roman" pitchFamily="18" charset="0"/>
              </a:rPr>
              <a:t>(10) </a:t>
            </a:r>
            <a:r>
              <a:rPr lang="en-US" u="sng" dirty="0" smtClean="0">
                <a:latin typeface="Times New Roman" pitchFamily="18" charset="0"/>
                <a:cs typeface="Times New Roman" pitchFamily="18" charset="0"/>
              </a:rPr>
              <a:t>This</a:t>
            </a:r>
            <a:r>
              <a:rPr lang="en-US" dirty="0" smtClean="0">
                <a:latin typeface="Times New Roman" pitchFamily="18" charset="0"/>
                <a:cs typeface="Times New Roman" pitchFamily="18" charset="0"/>
              </a:rPr>
              <a:t> was where they lived when he retired from</a:t>
            </a:r>
          </a:p>
          <a:p>
            <a:pPr marL="0" indent="0">
              <a:buNone/>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adjective</a:t>
            </a:r>
            <a:endParaRPr lang="en-US" b="1" dirty="0">
              <a:solidFill>
                <a:srgbClr val="7030A0"/>
              </a:solidFill>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 the London </a:t>
            </a:r>
            <a:r>
              <a:rPr lang="en-US" u="sng" dirty="0" smtClean="0">
                <a:latin typeface="Times New Roman" pitchFamily="18" charset="0"/>
                <a:cs typeface="Times New Roman" pitchFamily="18" charset="0"/>
              </a:rPr>
              <a:t>theater</a:t>
            </a:r>
            <a:r>
              <a:rPr lang="en-US" dirty="0" smtClean="0">
                <a:latin typeface="Times New Roman" pitchFamily="18" charset="0"/>
                <a:cs typeface="Times New Roman" pitchFamily="18" charset="0"/>
              </a:rPr>
              <a:t>.</a:t>
            </a:r>
          </a:p>
          <a:p>
            <a:pPr marL="0" indent="0">
              <a:buNone/>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   noun</a:t>
            </a:r>
            <a:endParaRPr lang="en-US" b="1" dirty="0">
              <a:solidFill>
                <a:srgbClr val="7030A0"/>
              </a:solidFill>
              <a:latin typeface="Times New Roman" pitchFamily="18" charset="0"/>
              <a:cs typeface="Times New Roman" pitchFamily="18" charset="0"/>
            </a:endParaRPr>
          </a:p>
        </p:txBody>
      </p:sp>
      <p:pic>
        <p:nvPicPr>
          <p:cNvPr id="2050" name="Picture 2" descr="C:\Users\hpurtell\AppData\Local\Microsoft\Windows\Temporary Internet Files\Content.IE5\I2DS7QSQ\MP90004985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9843" y="3200400"/>
            <a:ext cx="57150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48899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6000" b="1" dirty="0" smtClean="0"/>
              <a:t>The Verb</a:t>
            </a:r>
            <a:endParaRPr lang="en-US" sz="6000" b="1" dirty="0"/>
          </a:p>
        </p:txBody>
      </p:sp>
      <p:sp>
        <p:nvSpPr>
          <p:cNvPr id="3" name="Content Placeholder 2"/>
          <p:cNvSpPr>
            <a:spLocks noGrp="1"/>
          </p:cNvSpPr>
          <p:nvPr>
            <p:ph idx="1"/>
          </p:nvPr>
        </p:nvSpPr>
        <p:spPr>
          <a:xfrm>
            <a:off x="304800" y="1447800"/>
            <a:ext cx="8610600" cy="4678363"/>
          </a:xfrm>
        </p:spPr>
        <p:txBody>
          <a:bodyPr>
            <a:normAutofit/>
          </a:bodyPr>
          <a:lstStyle/>
          <a:p>
            <a:r>
              <a:rPr lang="en-US" dirty="0" smtClean="0">
                <a:latin typeface="Times New Roman" pitchFamily="18" charset="0"/>
                <a:cs typeface="Times New Roman" pitchFamily="18" charset="0"/>
              </a:rPr>
              <a:t>A </a:t>
            </a:r>
            <a:r>
              <a:rPr lang="en-US" i="1" dirty="0" smtClean="0">
                <a:latin typeface="Times New Roman" pitchFamily="18" charset="0"/>
                <a:cs typeface="Times New Roman" pitchFamily="18" charset="0"/>
              </a:rPr>
              <a:t>verb</a:t>
            </a:r>
            <a:r>
              <a:rPr lang="en-US" dirty="0" smtClean="0">
                <a:latin typeface="Times New Roman" pitchFamily="18" charset="0"/>
                <a:cs typeface="Times New Roman" pitchFamily="18" charset="0"/>
              </a:rPr>
              <a:t> is a word used to express an action or a state of being.</a:t>
            </a:r>
          </a:p>
          <a:p>
            <a:endParaRPr lang="en-US" dirty="0">
              <a:latin typeface="Times New Roman" pitchFamily="18" charset="0"/>
              <a:cs typeface="Times New Roman" pitchFamily="18" charset="0"/>
            </a:endParaRPr>
          </a:p>
          <a:p>
            <a:pPr marL="0" indent="0">
              <a:buNone/>
            </a:pPr>
            <a:r>
              <a:rPr lang="en-US" b="1" u="sng" dirty="0" smtClean="0">
                <a:latin typeface="Times New Roman" pitchFamily="18" charset="0"/>
                <a:cs typeface="Times New Roman" pitchFamily="18" charset="0"/>
              </a:rPr>
              <a:t>Action Verbs</a:t>
            </a:r>
            <a:r>
              <a:rPr lang="en-US" dirty="0" smtClean="0">
                <a:latin typeface="Times New Roman" pitchFamily="18" charset="0"/>
                <a:cs typeface="Times New Roman" pitchFamily="18" charset="0"/>
              </a:rPr>
              <a:t>:  express physical or mental 	activity.</a:t>
            </a:r>
          </a:p>
          <a:p>
            <a:pPr marL="0" indent="0">
              <a:buNone/>
            </a:pPr>
            <a:r>
              <a:rPr lang="en-US" b="1" u="sng" dirty="0" smtClean="0">
                <a:latin typeface="Times New Roman" pitchFamily="18" charset="0"/>
                <a:cs typeface="Times New Roman" pitchFamily="18" charset="0"/>
              </a:rPr>
              <a:t>Examples of Action Verbs</a:t>
            </a:r>
            <a:r>
              <a:rPr lang="en-US"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PHYSICAL:  come, go, inquire, proceed</a:t>
            </a:r>
          </a:p>
          <a:p>
            <a:r>
              <a:rPr lang="en-US" dirty="0" smtClean="0">
                <a:latin typeface="Times New Roman" pitchFamily="18" charset="0"/>
                <a:cs typeface="Times New Roman" pitchFamily="18" charset="0"/>
              </a:rPr>
              <a:t>MENTAL:  believe, know, remember, understand</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823361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4000" b="1" dirty="0" smtClean="0">
                <a:latin typeface="Times New Roman" pitchFamily="18" charset="0"/>
                <a:cs typeface="Times New Roman" pitchFamily="18" charset="0"/>
              </a:rPr>
              <a:t>Exercise 11, page 477—Writing Action Verbs</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2057400"/>
            <a:ext cx="8610600" cy="4068763"/>
          </a:xfrm>
        </p:spPr>
        <p:txBody>
          <a:bodyPr>
            <a:normAutofit/>
          </a:bodyPr>
          <a:lstStyle/>
          <a:p>
            <a:pPr marL="0" indent="0">
              <a:buNone/>
            </a:pPr>
            <a:r>
              <a:rPr lang="en-US" dirty="0" smtClean="0">
                <a:latin typeface="Times New Roman" pitchFamily="18" charset="0"/>
                <a:cs typeface="Times New Roman" pitchFamily="18" charset="0"/>
              </a:rPr>
              <a:t>DIRECTIONS:  Write twenty action verbs, not including those listed previously.  Include and underline at least five verbs that express actions that cannot be seen.</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87301269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2800" b="1" dirty="0" smtClean="0">
                <a:latin typeface="Times New Roman" pitchFamily="18" charset="0"/>
                <a:cs typeface="Times New Roman" pitchFamily="18" charset="0"/>
              </a:rPr>
              <a:t>Exercise 11, page 477—Writing Action Verbs</a:t>
            </a:r>
            <a:endParaRPr lang="en-US" sz="28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295400"/>
            <a:ext cx="8610600" cy="4830763"/>
          </a:xfrm>
        </p:spPr>
        <p:txBody>
          <a:bodyPr>
            <a:normAutofit/>
          </a:bodyPr>
          <a:lstStyle/>
          <a:p>
            <a:pPr marL="0" indent="0">
              <a:buNone/>
            </a:pPr>
            <a:r>
              <a:rPr lang="en-US" dirty="0" smtClean="0">
                <a:latin typeface="Times New Roman" pitchFamily="18" charset="0"/>
                <a:cs typeface="Times New Roman" pitchFamily="18" charset="0"/>
              </a:rPr>
              <a:t>A minimum of five students should write example sentences on the board for whole-group analysis.</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847153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4800" b="1" dirty="0" smtClean="0"/>
              <a:t>Transitive and Intransitive Verbs</a:t>
            </a:r>
            <a:endParaRPr lang="en-US" sz="4800" b="1" dirty="0"/>
          </a:p>
        </p:txBody>
      </p:sp>
      <p:sp>
        <p:nvSpPr>
          <p:cNvPr id="3" name="Content Placeholder 2"/>
          <p:cNvSpPr>
            <a:spLocks noGrp="1"/>
          </p:cNvSpPr>
          <p:nvPr>
            <p:ph idx="1"/>
          </p:nvPr>
        </p:nvSpPr>
        <p:spPr>
          <a:xfrm>
            <a:off x="304800" y="1447800"/>
            <a:ext cx="8610600" cy="4678363"/>
          </a:xfrm>
        </p:spPr>
        <p:txBody>
          <a:bodyPr>
            <a:normAutofit/>
          </a:bodyPr>
          <a:lstStyle/>
          <a:p>
            <a:r>
              <a:rPr lang="en-US" dirty="0" smtClean="0">
                <a:latin typeface="Times New Roman" pitchFamily="18" charset="0"/>
                <a:cs typeface="Times New Roman" pitchFamily="18" charset="0"/>
              </a:rPr>
              <a:t>A </a:t>
            </a:r>
            <a:r>
              <a:rPr lang="en-US" i="1" dirty="0" smtClean="0">
                <a:latin typeface="Times New Roman" pitchFamily="18" charset="0"/>
                <a:cs typeface="Times New Roman" pitchFamily="18" charset="0"/>
              </a:rPr>
              <a:t>transitive</a:t>
            </a:r>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verb</a:t>
            </a:r>
            <a:r>
              <a:rPr lang="en-US" dirty="0" smtClean="0">
                <a:latin typeface="Times New Roman" pitchFamily="18" charset="0"/>
                <a:cs typeface="Times New Roman" pitchFamily="18" charset="0"/>
              </a:rPr>
              <a:t> is an action verb that expresses an action directed toward a person or thing named in the sentence.</a:t>
            </a:r>
          </a:p>
          <a:p>
            <a:endParaRPr lang="en-US" sz="1400" dirty="0">
              <a:latin typeface="Times New Roman" pitchFamily="18" charset="0"/>
              <a:cs typeface="Times New Roman" pitchFamily="18" charset="0"/>
            </a:endParaRPr>
          </a:p>
          <a:p>
            <a:pPr marL="0" indent="0">
              <a:buNone/>
            </a:pPr>
            <a:r>
              <a:rPr lang="en-US" b="1" u="sng" dirty="0" smtClean="0">
                <a:latin typeface="Times New Roman" pitchFamily="18" charset="0"/>
                <a:cs typeface="Times New Roman" pitchFamily="18" charset="0"/>
              </a:rPr>
              <a:t>EXAMPLES</a:t>
            </a:r>
            <a:r>
              <a:rPr lang="en-US" b="1"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Neil rang the bell.  (The action of the verb </a:t>
            </a:r>
            <a:r>
              <a:rPr lang="en-US" i="1" dirty="0" smtClean="0">
                <a:latin typeface="Times New Roman" pitchFamily="18" charset="0"/>
                <a:cs typeface="Times New Roman" pitchFamily="18" charset="0"/>
              </a:rPr>
              <a:t>rang</a:t>
            </a:r>
            <a:r>
              <a:rPr lang="en-US" dirty="0" smtClean="0">
                <a:latin typeface="Times New Roman" pitchFamily="18" charset="0"/>
                <a:cs typeface="Times New Roman" pitchFamily="18" charset="0"/>
              </a:rPr>
              <a:t> is directed toward </a:t>
            </a:r>
            <a:r>
              <a:rPr lang="en-US" i="1" dirty="0" smtClean="0">
                <a:latin typeface="Times New Roman" pitchFamily="18" charset="0"/>
                <a:cs typeface="Times New Roman" pitchFamily="18" charset="0"/>
              </a:rPr>
              <a:t>bell</a:t>
            </a:r>
            <a:r>
              <a:rPr lang="en-US" dirty="0" smtClean="0">
                <a:latin typeface="Times New Roman" pitchFamily="18" charset="0"/>
                <a:cs typeface="Times New Roman" pitchFamily="18" charset="0"/>
              </a:rPr>
              <a:t>.)</a:t>
            </a:r>
          </a:p>
          <a:p>
            <a:r>
              <a:rPr lang="en-US" dirty="0" smtClean="0">
                <a:latin typeface="Times New Roman" pitchFamily="18" charset="0"/>
                <a:cs typeface="Times New Roman" pitchFamily="18" charset="0"/>
              </a:rPr>
              <a:t>Juanita mailed the package.  (The action of </a:t>
            </a:r>
            <a:r>
              <a:rPr lang="en-US" i="1" dirty="0" smtClean="0">
                <a:latin typeface="Times New Roman" pitchFamily="18" charset="0"/>
                <a:cs typeface="Times New Roman" pitchFamily="18" charset="0"/>
              </a:rPr>
              <a:t>mailed</a:t>
            </a:r>
            <a:r>
              <a:rPr lang="en-US" dirty="0" smtClean="0">
                <a:latin typeface="Times New Roman" pitchFamily="18" charset="0"/>
                <a:cs typeface="Times New Roman" pitchFamily="18" charset="0"/>
              </a:rPr>
              <a:t> is directed toward the </a:t>
            </a:r>
            <a:r>
              <a:rPr lang="en-US" i="1" dirty="0" smtClean="0">
                <a:latin typeface="Times New Roman" pitchFamily="18" charset="0"/>
                <a:cs typeface="Times New Roman" pitchFamily="18" charset="0"/>
              </a:rPr>
              <a:t>package</a:t>
            </a:r>
            <a:r>
              <a:rPr lang="en-US" dirty="0" smtClean="0">
                <a:latin typeface="Times New Roman" pitchFamily="18" charset="0"/>
                <a:cs typeface="Times New Roman" pitchFamily="18" charset="0"/>
              </a:rPr>
              <a:t>.)</a:t>
            </a: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658176526"/>
      </p:ext>
    </p:extLst>
  </p:cSld>
  <p:clrMapOvr>
    <a:masterClrMapping/>
  </p:clrMapOvr>
  <p:transition spd="slow">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4800" b="1" dirty="0" smtClean="0"/>
              <a:t>Transitive and Intransitive Verbs page 478</a:t>
            </a:r>
            <a:endParaRPr lang="en-US" sz="4800" b="1" dirty="0"/>
          </a:p>
        </p:txBody>
      </p:sp>
      <p:sp>
        <p:nvSpPr>
          <p:cNvPr id="3" name="Content Placeholder 2"/>
          <p:cNvSpPr>
            <a:spLocks noGrp="1"/>
          </p:cNvSpPr>
          <p:nvPr>
            <p:ph idx="1"/>
          </p:nvPr>
        </p:nvSpPr>
        <p:spPr>
          <a:xfrm>
            <a:off x="304800" y="1828800"/>
            <a:ext cx="8610600" cy="4297363"/>
          </a:xfrm>
        </p:spPr>
        <p:txBody>
          <a:bodyPr>
            <a:normAutofit/>
          </a:bodyPr>
          <a:lstStyle/>
          <a:p>
            <a:r>
              <a:rPr lang="en-US" dirty="0" smtClean="0">
                <a:latin typeface="Times New Roman" pitchFamily="18" charset="0"/>
                <a:cs typeface="Times New Roman" pitchFamily="18" charset="0"/>
              </a:rPr>
              <a:t>An </a:t>
            </a:r>
            <a:r>
              <a:rPr lang="en-US" i="1" dirty="0" smtClean="0">
                <a:latin typeface="Times New Roman" pitchFamily="18" charset="0"/>
                <a:cs typeface="Times New Roman" pitchFamily="18" charset="0"/>
              </a:rPr>
              <a:t>intransitive</a:t>
            </a:r>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verb</a:t>
            </a:r>
            <a:r>
              <a:rPr lang="en-US" dirty="0" smtClean="0">
                <a:latin typeface="Times New Roman" pitchFamily="18" charset="0"/>
                <a:cs typeface="Times New Roman" pitchFamily="18" charset="0"/>
              </a:rPr>
              <a:t> expresses action (or tells something about the subject) without passing the action from a doer to a receiver.</a:t>
            </a:r>
          </a:p>
          <a:p>
            <a:endParaRPr lang="en-US" sz="1400" dirty="0">
              <a:latin typeface="Times New Roman" pitchFamily="18" charset="0"/>
              <a:cs typeface="Times New Roman" pitchFamily="18" charset="0"/>
            </a:endParaRPr>
          </a:p>
          <a:p>
            <a:pPr marL="0" indent="0">
              <a:buNone/>
            </a:pPr>
            <a:r>
              <a:rPr lang="en-US" b="1" u="sng" dirty="0" smtClean="0">
                <a:latin typeface="Times New Roman" pitchFamily="18" charset="0"/>
                <a:cs typeface="Times New Roman" pitchFamily="18" charset="0"/>
              </a:rPr>
              <a:t>EXAMPLES</a:t>
            </a:r>
            <a:r>
              <a:rPr lang="en-US" b="1"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Last Saturday we </a:t>
            </a:r>
            <a:r>
              <a:rPr lang="en-US" b="1" dirty="0" smtClean="0">
                <a:latin typeface="Times New Roman" pitchFamily="18" charset="0"/>
                <a:cs typeface="Times New Roman" pitchFamily="18" charset="0"/>
              </a:rPr>
              <a:t>stayed</a:t>
            </a:r>
            <a:r>
              <a:rPr lang="en-US" dirty="0" smtClean="0">
                <a:latin typeface="Times New Roman" pitchFamily="18" charset="0"/>
                <a:cs typeface="Times New Roman" pitchFamily="18" charset="0"/>
              </a:rPr>
              <a:t> inside.</a:t>
            </a:r>
          </a:p>
          <a:p>
            <a:r>
              <a:rPr lang="en-US" dirty="0" smtClean="0">
                <a:latin typeface="Times New Roman" pitchFamily="18" charset="0"/>
                <a:cs typeface="Times New Roman" pitchFamily="18" charset="0"/>
              </a:rPr>
              <a:t>The children </a:t>
            </a:r>
            <a:r>
              <a:rPr lang="en-US" b="1" dirty="0" smtClean="0">
                <a:latin typeface="Times New Roman" pitchFamily="18" charset="0"/>
                <a:cs typeface="Times New Roman" pitchFamily="18" charset="0"/>
              </a:rPr>
              <a:t>laughed</a:t>
            </a:r>
            <a:r>
              <a:rPr lang="en-US" dirty="0" smtClean="0">
                <a:latin typeface="Times New Roman" pitchFamily="18" charset="0"/>
                <a:cs typeface="Times New Roman" pitchFamily="18" charset="0"/>
              </a:rPr>
              <a:t>.</a:t>
            </a: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810228356"/>
      </p:ext>
    </p:extLst>
  </p:cSld>
  <p:clrMapOvr>
    <a:masterClrMapping/>
  </p:clrMapOvr>
  <p:transition spd="slow">
    <p:cove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3600" b="1" dirty="0" smtClean="0"/>
              <a:t>A Verb May Be Transitive in One Sentence and Intransitive in Another</a:t>
            </a:r>
            <a:endParaRPr lang="en-US" sz="3600" b="1" dirty="0"/>
          </a:p>
        </p:txBody>
      </p:sp>
      <p:sp>
        <p:nvSpPr>
          <p:cNvPr id="3" name="Content Placeholder 2"/>
          <p:cNvSpPr>
            <a:spLocks noGrp="1"/>
          </p:cNvSpPr>
          <p:nvPr>
            <p:ph idx="1"/>
          </p:nvPr>
        </p:nvSpPr>
        <p:spPr>
          <a:xfrm>
            <a:off x="304800" y="1447800"/>
            <a:ext cx="8610600" cy="4678363"/>
          </a:xfrm>
        </p:spPr>
        <p:txBody>
          <a:bodyPr>
            <a:normAutofit/>
          </a:bodyPr>
          <a:lstStyle/>
          <a:p>
            <a:pPr marL="0" indent="0">
              <a:buNone/>
            </a:pPr>
            <a:r>
              <a:rPr lang="en-US" dirty="0" smtClean="0">
                <a:latin typeface="Times New Roman" pitchFamily="18" charset="0"/>
                <a:cs typeface="Times New Roman" pitchFamily="18" charset="0"/>
              </a:rPr>
              <a:t>DIRECTIONS:  Mark as (T) transitive or (</a:t>
            </a:r>
            <a:r>
              <a:rPr lang="en-US" dirty="0">
                <a:latin typeface="Times New Roman" pitchFamily="18" charset="0"/>
                <a:cs typeface="Times New Roman" pitchFamily="18" charset="0"/>
              </a:rPr>
              <a:t>I</a:t>
            </a:r>
            <a:r>
              <a:rPr lang="en-US" dirty="0" smtClean="0">
                <a:latin typeface="Times New Roman" pitchFamily="18" charset="0"/>
                <a:cs typeface="Times New Roman" pitchFamily="18" charset="0"/>
              </a:rPr>
              <a:t>) intransitive.</a:t>
            </a:r>
          </a:p>
          <a:p>
            <a:pPr marL="0" indent="0">
              <a:buNone/>
            </a:pPr>
            <a:endParaRPr lang="en-US" sz="1200" dirty="0" smtClean="0">
              <a:latin typeface="Times New Roman" pitchFamily="18" charset="0"/>
              <a:cs typeface="Times New Roman" pitchFamily="18" charset="0"/>
            </a:endParaRPr>
          </a:p>
          <a:p>
            <a:pPr marL="514350" indent="-514350">
              <a:buAutoNum type="arabicPeriod"/>
            </a:pPr>
            <a:r>
              <a:rPr lang="en-US" dirty="0" smtClean="0">
                <a:latin typeface="Times New Roman" pitchFamily="18" charset="0"/>
                <a:cs typeface="Times New Roman" pitchFamily="18" charset="0"/>
              </a:rPr>
              <a:t>____  We stayed inside.</a:t>
            </a:r>
          </a:p>
          <a:p>
            <a:pPr marL="514350" indent="-514350">
              <a:buAutoNum type="arabicPeriod"/>
            </a:pPr>
            <a:r>
              <a:rPr lang="en-US" dirty="0" smtClean="0">
                <a:latin typeface="Times New Roman" pitchFamily="18" charset="0"/>
                <a:cs typeface="Times New Roman" pitchFamily="18" charset="0"/>
              </a:rPr>
              <a:t>____  We painted the inside.</a:t>
            </a:r>
          </a:p>
          <a:p>
            <a:pPr marL="514350" indent="-514350">
              <a:buAutoNum type="arabicPeriod"/>
            </a:pPr>
            <a:r>
              <a:rPr lang="en-US" dirty="0" smtClean="0">
                <a:latin typeface="Times New Roman" pitchFamily="18" charset="0"/>
                <a:cs typeface="Times New Roman" pitchFamily="18" charset="0"/>
              </a:rPr>
              <a:t>____  Marcie studied her notes.</a:t>
            </a:r>
          </a:p>
          <a:p>
            <a:pPr marL="514350" indent="-514350">
              <a:buAutoNum type="arabicPeriod"/>
            </a:pPr>
            <a:r>
              <a:rPr lang="en-US" dirty="0" smtClean="0">
                <a:latin typeface="Times New Roman" pitchFamily="18" charset="0"/>
                <a:cs typeface="Times New Roman" pitchFamily="18" charset="0"/>
              </a:rPr>
              <a:t>____  Marcie wrote late into the night.</a:t>
            </a:r>
          </a:p>
          <a:p>
            <a:pPr marL="514350" indent="-514350">
              <a:buAutoNum type="arabicPeriod"/>
            </a:pPr>
            <a:r>
              <a:rPr lang="en-US" dirty="0" smtClean="0">
                <a:latin typeface="Times New Roman" pitchFamily="18" charset="0"/>
                <a:cs typeface="Times New Roman" pitchFamily="18" charset="0"/>
              </a:rPr>
              <a:t>____  Marcie studied very late.</a:t>
            </a:r>
          </a:p>
          <a:p>
            <a:pPr marL="0" indent="0">
              <a:buNone/>
            </a:pPr>
            <a:endParaRPr lang="en-US" dirty="0" smtClean="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9158936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3600" b="1" dirty="0" smtClean="0"/>
              <a:t>A Verb May Be Transitive in One Sentence and Intransitive in Another</a:t>
            </a:r>
            <a:endParaRPr lang="en-US" sz="3600" b="1" dirty="0"/>
          </a:p>
        </p:txBody>
      </p:sp>
      <p:sp>
        <p:nvSpPr>
          <p:cNvPr id="3" name="Content Placeholder 2"/>
          <p:cNvSpPr>
            <a:spLocks noGrp="1"/>
          </p:cNvSpPr>
          <p:nvPr>
            <p:ph idx="1"/>
          </p:nvPr>
        </p:nvSpPr>
        <p:spPr>
          <a:xfrm>
            <a:off x="304800" y="1447800"/>
            <a:ext cx="8610600" cy="4678363"/>
          </a:xfrm>
        </p:spPr>
        <p:txBody>
          <a:bodyPr>
            <a:normAutofit/>
          </a:bodyPr>
          <a:lstStyle/>
          <a:p>
            <a:pPr marL="0" indent="0">
              <a:buNone/>
            </a:pPr>
            <a:r>
              <a:rPr lang="en-US" dirty="0" smtClean="0">
                <a:latin typeface="Times New Roman" pitchFamily="18" charset="0"/>
                <a:cs typeface="Times New Roman" pitchFamily="18" charset="0"/>
              </a:rPr>
              <a:t>DIRECTIONS:  Mark as (T) transitive or (</a:t>
            </a:r>
            <a:r>
              <a:rPr lang="en-US" dirty="0">
                <a:latin typeface="Times New Roman" pitchFamily="18" charset="0"/>
                <a:cs typeface="Times New Roman" pitchFamily="18" charset="0"/>
              </a:rPr>
              <a:t>I</a:t>
            </a:r>
            <a:r>
              <a:rPr lang="en-US" dirty="0" smtClean="0">
                <a:latin typeface="Times New Roman" pitchFamily="18" charset="0"/>
                <a:cs typeface="Times New Roman" pitchFamily="18" charset="0"/>
              </a:rPr>
              <a:t>) intransitive.</a:t>
            </a:r>
          </a:p>
          <a:p>
            <a:pPr marL="0" indent="0">
              <a:buNone/>
            </a:pPr>
            <a:endParaRPr lang="en-US" sz="1200" dirty="0" smtClean="0">
              <a:latin typeface="Times New Roman" pitchFamily="18" charset="0"/>
              <a:cs typeface="Times New Roman" pitchFamily="18" charset="0"/>
            </a:endParaRPr>
          </a:p>
          <a:p>
            <a:pPr marL="514350" indent="-514350">
              <a:buAutoNum type="arabicPeriod"/>
            </a:pPr>
            <a:r>
              <a:rPr lang="en-US" u="sng" dirty="0" smtClean="0">
                <a:latin typeface="Times New Roman" pitchFamily="18" charset="0"/>
                <a:cs typeface="Times New Roman" pitchFamily="18" charset="0"/>
              </a:rPr>
              <a:t>   I   </a:t>
            </a:r>
            <a:r>
              <a:rPr lang="en-US" dirty="0" smtClean="0">
                <a:latin typeface="Times New Roman" pitchFamily="18" charset="0"/>
                <a:cs typeface="Times New Roman" pitchFamily="18" charset="0"/>
              </a:rPr>
              <a:t>  We stayed inside.</a:t>
            </a:r>
          </a:p>
          <a:p>
            <a:pPr marL="514350" indent="-514350">
              <a:buAutoNum type="arabicPeriod"/>
            </a:pPr>
            <a:r>
              <a:rPr lang="en-US" u="sng" dirty="0">
                <a:latin typeface="Times New Roman" pitchFamily="18" charset="0"/>
                <a:cs typeface="Times New Roman" pitchFamily="18" charset="0"/>
              </a:rPr>
              <a:t> </a:t>
            </a:r>
            <a:r>
              <a:rPr lang="en-US" u="sng" dirty="0" smtClean="0">
                <a:latin typeface="Times New Roman" pitchFamily="18" charset="0"/>
                <a:cs typeface="Times New Roman" pitchFamily="18" charset="0"/>
              </a:rPr>
              <a:t>  T  </a:t>
            </a:r>
            <a:r>
              <a:rPr lang="en-US" dirty="0" smtClean="0">
                <a:latin typeface="Times New Roman" pitchFamily="18" charset="0"/>
                <a:cs typeface="Times New Roman" pitchFamily="18" charset="0"/>
              </a:rPr>
              <a:t>  We painted the inside.</a:t>
            </a:r>
          </a:p>
          <a:p>
            <a:pPr marL="514350" indent="-514350">
              <a:buAutoNum type="arabicPeriod"/>
            </a:pPr>
            <a:r>
              <a:rPr lang="en-US" u="sng" dirty="0">
                <a:latin typeface="Times New Roman" pitchFamily="18" charset="0"/>
                <a:cs typeface="Times New Roman" pitchFamily="18" charset="0"/>
              </a:rPr>
              <a:t> </a:t>
            </a:r>
            <a:r>
              <a:rPr lang="en-US" u="sng" dirty="0" smtClean="0">
                <a:latin typeface="Times New Roman" pitchFamily="18" charset="0"/>
                <a:cs typeface="Times New Roman" pitchFamily="18" charset="0"/>
              </a:rPr>
              <a:t>  T  </a:t>
            </a:r>
            <a:r>
              <a:rPr lang="en-US" dirty="0" smtClean="0">
                <a:latin typeface="Times New Roman" pitchFamily="18" charset="0"/>
                <a:cs typeface="Times New Roman" pitchFamily="18" charset="0"/>
              </a:rPr>
              <a:t>  Marcie studied her notes.</a:t>
            </a:r>
          </a:p>
          <a:p>
            <a:pPr marL="514350" indent="-514350">
              <a:buAutoNum type="arabicPeriod"/>
            </a:pPr>
            <a:r>
              <a:rPr lang="en-US" u="sng" dirty="0">
                <a:latin typeface="Times New Roman" pitchFamily="18" charset="0"/>
                <a:cs typeface="Times New Roman" pitchFamily="18" charset="0"/>
              </a:rPr>
              <a:t> </a:t>
            </a:r>
            <a:r>
              <a:rPr lang="en-US" u="sng" dirty="0" smtClean="0">
                <a:latin typeface="Times New Roman" pitchFamily="18" charset="0"/>
                <a:cs typeface="Times New Roman" pitchFamily="18" charset="0"/>
              </a:rPr>
              <a:t>  I   </a:t>
            </a:r>
            <a:r>
              <a:rPr lang="en-US" dirty="0" smtClean="0">
                <a:latin typeface="Times New Roman" pitchFamily="18" charset="0"/>
                <a:cs typeface="Times New Roman" pitchFamily="18" charset="0"/>
              </a:rPr>
              <a:t>  Marcie wrote late into the night.</a:t>
            </a:r>
          </a:p>
          <a:p>
            <a:pPr marL="514350" indent="-514350">
              <a:buAutoNum type="arabicPeriod"/>
            </a:pPr>
            <a:r>
              <a:rPr lang="en-US" u="sng" dirty="0">
                <a:latin typeface="Times New Roman" pitchFamily="18" charset="0"/>
                <a:cs typeface="Times New Roman" pitchFamily="18" charset="0"/>
              </a:rPr>
              <a:t> </a:t>
            </a:r>
            <a:r>
              <a:rPr lang="en-US" u="sng" dirty="0" smtClean="0">
                <a:latin typeface="Times New Roman" pitchFamily="18" charset="0"/>
                <a:cs typeface="Times New Roman" pitchFamily="18" charset="0"/>
              </a:rPr>
              <a:t>  I   </a:t>
            </a:r>
            <a:r>
              <a:rPr lang="en-US" dirty="0" smtClean="0">
                <a:latin typeface="Times New Roman" pitchFamily="18" charset="0"/>
                <a:cs typeface="Times New Roman" pitchFamily="18" charset="0"/>
              </a:rPr>
              <a:t>  Marcie studied very late.</a:t>
            </a:r>
          </a:p>
          <a:p>
            <a:pPr marL="0" indent="0">
              <a:buNone/>
            </a:pPr>
            <a:endParaRPr lang="en-US" dirty="0" smtClean="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6036929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3600" b="1" dirty="0" smtClean="0"/>
              <a:t>Linking Verbs</a:t>
            </a:r>
            <a:endParaRPr lang="en-US" sz="3600" b="1" dirty="0"/>
          </a:p>
        </p:txBody>
      </p:sp>
      <p:sp>
        <p:nvSpPr>
          <p:cNvPr id="3" name="Content Placeholder 2"/>
          <p:cNvSpPr>
            <a:spLocks noGrp="1"/>
          </p:cNvSpPr>
          <p:nvPr>
            <p:ph idx="1"/>
          </p:nvPr>
        </p:nvSpPr>
        <p:spPr>
          <a:xfrm>
            <a:off x="304800" y="1447800"/>
            <a:ext cx="8610600" cy="4678363"/>
          </a:xfrm>
        </p:spPr>
        <p:txBody>
          <a:bodyPr>
            <a:normAutofit/>
          </a:bodyPr>
          <a:lstStyle/>
          <a:p>
            <a:pPr marL="0" indent="0">
              <a:buNone/>
            </a:pPr>
            <a:r>
              <a:rPr lang="en-US" dirty="0" smtClean="0">
                <a:latin typeface="Times New Roman" pitchFamily="18" charset="0"/>
                <a:cs typeface="Times New Roman" pitchFamily="18" charset="0"/>
              </a:rPr>
              <a:t>A Linking verb is a verb that connects the subject to a word that identifies or describes it.  The most commonly used linking verbs are forms of the verb be.  </a:t>
            </a:r>
          </a:p>
          <a:p>
            <a:pPr marL="0" indent="0">
              <a:buNone/>
            </a:pPr>
            <a:endParaRPr lang="en-US" dirty="0" smtClean="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8022205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76200"/>
            <a:ext cx="8686800" cy="685800"/>
          </a:xfrm>
        </p:spPr>
        <p:txBody>
          <a:bodyPr>
            <a:normAutofit/>
          </a:bodyPr>
          <a:lstStyle/>
          <a:p>
            <a:r>
              <a:rPr lang="en-US" sz="2600" b="1" dirty="0" smtClean="0">
                <a:latin typeface="Times New Roman" pitchFamily="18" charset="0"/>
                <a:cs typeface="Times New Roman" pitchFamily="18" charset="0"/>
              </a:rPr>
              <a:t>Exercise 1, page 466</a:t>
            </a:r>
            <a:endParaRPr lang="en-US" sz="2600" b="1" dirty="0">
              <a:latin typeface="Times New Roman" pitchFamily="18" charset="0"/>
              <a:cs typeface="Times New Roman" pitchFamily="18" charset="0"/>
            </a:endParaRPr>
          </a:p>
        </p:txBody>
      </p:sp>
      <p:sp>
        <p:nvSpPr>
          <p:cNvPr id="5" name="Content Placeholder 4"/>
          <p:cNvSpPr>
            <a:spLocks noGrp="1"/>
          </p:cNvSpPr>
          <p:nvPr>
            <p:ph idx="1"/>
          </p:nvPr>
        </p:nvSpPr>
        <p:spPr>
          <a:xfrm>
            <a:off x="228600" y="1066800"/>
            <a:ext cx="8686800" cy="5059363"/>
          </a:xfrm>
        </p:spPr>
        <p:txBody>
          <a:bodyPr>
            <a:noAutofit/>
          </a:bodyPr>
          <a:lstStyle/>
          <a:p>
            <a:pPr marL="0" indent="0">
              <a:buNone/>
            </a:pPr>
            <a:r>
              <a:rPr lang="en-US" sz="3400" dirty="0" smtClean="0">
                <a:latin typeface="Times New Roman" pitchFamily="18" charset="0"/>
                <a:cs typeface="Times New Roman" pitchFamily="18" charset="0"/>
              </a:rPr>
              <a:t>(1) Many useful and amusing new words came into our language during World War II.  (2) Now these words are familiar to most Americans. (3) One of these odd words is </a:t>
            </a:r>
            <a:r>
              <a:rPr lang="en-US" sz="3400" i="1" dirty="0" smtClean="0">
                <a:latin typeface="Times New Roman" pitchFamily="18" charset="0"/>
                <a:cs typeface="Times New Roman" pitchFamily="18" charset="0"/>
              </a:rPr>
              <a:t>gremlin</a:t>
            </a:r>
            <a:r>
              <a:rPr lang="en-US" sz="3400" dirty="0" smtClean="0">
                <a:latin typeface="Times New Roman" pitchFamily="18" charset="0"/>
                <a:cs typeface="Times New Roman" pitchFamily="18" charset="0"/>
              </a:rPr>
              <a:t>. (4) During the war, fliers were often troubled by mysterious mechanical malfunctions.  (5) Not knowing what caused these problems, they joked that gremlins—small, mischievous creatures—were in the aircraft.</a:t>
            </a:r>
            <a:endParaRPr lang="en-US" sz="3400" dirty="0">
              <a:latin typeface="Times New Roman" pitchFamily="18" charset="0"/>
              <a:cs typeface="Times New Roman" pitchFamily="18" charset="0"/>
            </a:endParaRPr>
          </a:p>
        </p:txBody>
      </p:sp>
    </p:spTree>
    <p:extLst>
      <p:ext uri="{BB962C8B-B14F-4D97-AF65-F5344CB8AC3E}">
        <p14:creationId xmlns:p14="http://schemas.microsoft.com/office/powerpoint/2010/main" val="9066453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3600" b="1" dirty="0" smtClean="0"/>
              <a:t>Linking Verbs are Forms of the Verb BE</a:t>
            </a:r>
            <a:endParaRPr lang="en-US" sz="3600" b="1" dirty="0"/>
          </a:p>
        </p:txBody>
      </p:sp>
      <p:sp>
        <p:nvSpPr>
          <p:cNvPr id="3" name="Content Placeholder 2"/>
          <p:cNvSpPr>
            <a:spLocks noGrp="1"/>
          </p:cNvSpPr>
          <p:nvPr>
            <p:ph idx="1"/>
          </p:nvPr>
        </p:nvSpPr>
        <p:spPr>
          <a:xfrm>
            <a:off x="304800" y="1447801"/>
            <a:ext cx="8610600" cy="4495800"/>
          </a:xfrm>
          <a:solidFill>
            <a:schemeClr val="accent5">
              <a:lumMod val="60000"/>
              <a:lumOff val="40000"/>
            </a:schemeClr>
          </a:solidFill>
        </p:spPr>
        <p:txBody>
          <a:bodyPr>
            <a:normAutofit/>
          </a:bodyPr>
          <a:lstStyle/>
          <a:p>
            <a:pPr marL="0" indent="0">
              <a:buNone/>
            </a:pPr>
            <a:r>
              <a:rPr lang="en-US" dirty="0">
                <a:latin typeface="Times New Roman" pitchFamily="18" charset="0"/>
                <a:cs typeface="Times New Roman" pitchFamily="18" charset="0"/>
              </a:rPr>
              <a:t>b</a:t>
            </a:r>
            <a:r>
              <a:rPr lang="en-US" dirty="0" smtClean="0">
                <a:latin typeface="Times New Roman" pitchFamily="18" charset="0"/>
                <a:cs typeface="Times New Roman" pitchFamily="18" charset="0"/>
              </a:rPr>
              <a:t>e			shall be			should be</a:t>
            </a:r>
          </a:p>
          <a:p>
            <a:pPr marL="0" indent="0">
              <a:buNone/>
            </a:pPr>
            <a:r>
              <a:rPr lang="en-US" dirty="0">
                <a:latin typeface="Times New Roman" pitchFamily="18" charset="0"/>
                <a:cs typeface="Times New Roman" pitchFamily="18" charset="0"/>
              </a:rPr>
              <a:t>b</a:t>
            </a:r>
            <a:r>
              <a:rPr lang="en-US" dirty="0" smtClean="0">
                <a:latin typeface="Times New Roman" pitchFamily="18" charset="0"/>
                <a:cs typeface="Times New Roman" pitchFamily="18" charset="0"/>
              </a:rPr>
              <a:t>eing		will be			would be</a:t>
            </a:r>
          </a:p>
          <a:p>
            <a:pPr marL="0" indent="0">
              <a:buNone/>
            </a:pPr>
            <a:r>
              <a:rPr lang="en-US" dirty="0">
                <a:latin typeface="Times New Roman" pitchFamily="18" charset="0"/>
                <a:cs typeface="Times New Roman" pitchFamily="18" charset="0"/>
              </a:rPr>
              <a:t>a</a:t>
            </a:r>
            <a:r>
              <a:rPr lang="en-US" dirty="0" smtClean="0">
                <a:latin typeface="Times New Roman" pitchFamily="18" charset="0"/>
                <a:cs typeface="Times New Roman" pitchFamily="18" charset="0"/>
              </a:rPr>
              <a:t>m			has been			can be</a:t>
            </a:r>
          </a:p>
          <a:p>
            <a:pPr marL="0" indent="0">
              <a:buNone/>
            </a:pPr>
            <a:r>
              <a:rPr lang="en-US" dirty="0">
                <a:latin typeface="Times New Roman" pitchFamily="18" charset="0"/>
                <a:cs typeface="Times New Roman" pitchFamily="18" charset="0"/>
              </a:rPr>
              <a:t>i</a:t>
            </a:r>
            <a:r>
              <a:rPr lang="en-US" dirty="0" smtClean="0">
                <a:latin typeface="Times New Roman" pitchFamily="18" charset="0"/>
                <a:cs typeface="Times New Roman" pitchFamily="18" charset="0"/>
              </a:rPr>
              <a:t>s			have been			could be</a:t>
            </a:r>
          </a:p>
          <a:p>
            <a:pPr marL="0" indent="0">
              <a:buNone/>
            </a:pPr>
            <a:r>
              <a:rPr lang="en-US" dirty="0">
                <a:latin typeface="Times New Roman" pitchFamily="18" charset="0"/>
                <a:cs typeface="Times New Roman" pitchFamily="18" charset="0"/>
              </a:rPr>
              <a:t>a</a:t>
            </a:r>
            <a:r>
              <a:rPr lang="en-US" dirty="0" smtClean="0">
                <a:latin typeface="Times New Roman" pitchFamily="18" charset="0"/>
                <a:cs typeface="Times New Roman" pitchFamily="18" charset="0"/>
              </a:rPr>
              <a:t>re			had been		should have been</a:t>
            </a:r>
          </a:p>
          <a:p>
            <a:pPr marL="0" indent="0">
              <a:buNone/>
            </a:pPr>
            <a:r>
              <a:rPr lang="en-US" dirty="0">
                <a:latin typeface="Times New Roman" pitchFamily="18" charset="0"/>
                <a:cs typeface="Times New Roman" pitchFamily="18" charset="0"/>
              </a:rPr>
              <a:t>w</a:t>
            </a:r>
            <a:r>
              <a:rPr lang="en-US" dirty="0" smtClean="0">
                <a:latin typeface="Times New Roman" pitchFamily="18" charset="0"/>
                <a:cs typeface="Times New Roman" pitchFamily="18" charset="0"/>
              </a:rPr>
              <a:t>as		shall have been		would have been</a:t>
            </a:r>
          </a:p>
          <a:p>
            <a:pPr marL="0" indent="0">
              <a:buNone/>
            </a:pPr>
            <a:r>
              <a:rPr lang="en-US" dirty="0">
                <a:latin typeface="Times New Roman" pitchFamily="18" charset="0"/>
                <a:cs typeface="Times New Roman" pitchFamily="18" charset="0"/>
              </a:rPr>
              <a:t>w</a:t>
            </a:r>
            <a:r>
              <a:rPr lang="en-US" dirty="0" smtClean="0">
                <a:latin typeface="Times New Roman" pitchFamily="18" charset="0"/>
                <a:cs typeface="Times New Roman" pitchFamily="18" charset="0"/>
              </a:rPr>
              <a:t>ere		will have been		could have been</a:t>
            </a:r>
          </a:p>
          <a:p>
            <a:pPr marL="0" indent="0">
              <a:buNone/>
            </a:pPr>
            <a:endParaRPr lang="en-US" dirty="0" smtClean="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57443673"/>
      </p:ext>
    </p:extLst>
  </p:cSld>
  <p:clrMapOvr>
    <a:masterClrMapping/>
  </p:clrMapOvr>
  <p:transition spd="slow">
    <p:cove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403020" cy="685800"/>
          </a:xfrm>
        </p:spPr>
        <p:txBody>
          <a:bodyPr>
            <a:noAutofit/>
          </a:bodyPr>
          <a:lstStyle/>
          <a:p>
            <a:pPr algn="ctr"/>
            <a:r>
              <a:rPr lang="en-US" sz="3600" b="1" dirty="0" smtClean="0"/>
              <a:t>Other Frequently </a:t>
            </a:r>
            <a:r>
              <a:rPr lang="en-US" sz="3600" b="1" dirty="0"/>
              <a:t>U</a:t>
            </a:r>
            <a:r>
              <a:rPr lang="en-US" sz="3600" b="1" dirty="0" smtClean="0"/>
              <a:t>sed </a:t>
            </a:r>
            <a:r>
              <a:rPr lang="en-US" sz="3600" b="1" dirty="0"/>
              <a:t>L</a:t>
            </a:r>
            <a:r>
              <a:rPr lang="en-US" sz="3600" b="1" dirty="0" smtClean="0"/>
              <a:t>inking </a:t>
            </a:r>
            <a:r>
              <a:rPr lang="en-US" sz="3600" b="1" dirty="0"/>
              <a:t>V</a:t>
            </a:r>
            <a:r>
              <a:rPr lang="en-US" sz="3600" b="1" dirty="0" smtClean="0"/>
              <a:t>erbs</a:t>
            </a:r>
            <a:endParaRPr lang="en-US" sz="3600" b="1" dirty="0"/>
          </a:p>
        </p:txBody>
      </p:sp>
      <p:sp>
        <p:nvSpPr>
          <p:cNvPr id="3" name="Content Placeholder 2"/>
          <p:cNvSpPr>
            <a:spLocks noGrp="1"/>
          </p:cNvSpPr>
          <p:nvPr>
            <p:ph idx="1"/>
          </p:nvPr>
        </p:nvSpPr>
        <p:spPr>
          <a:xfrm>
            <a:off x="304800" y="2438400"/>
            <a:ext cx="8610600" cy="2133600"/>
          </a:xfrm>
          <a:solidFill>
            <a:schemeClr val="accent5">
              <a:lumMod val="60000"/>
              <a:lumOff val="40000"/>
            </a:schemeClr>
          </a:solidFill>
        </p:spPr>
        <p:txBody>
          <a:bodyPr>
            <a:normAutofit/>
          </a:bodyPr>
          <a:lstStyle/>
          <a:p>
            <a:pPr marL="0" indent="0">
              <a:buNone/>
            </a:pPr>
            <a:r>
              <a:rPr lang="en-US" dirty="0">
                <a:latin typeface="Times New Roman" pitchFamily="18" charset="0"/>
                <a:cs typeface="Times New Roman" pitchFamily="18" charset="0"/>
              </a:rPr>
              <a:t>a</a:t>
            </a:r>
            <a:r>
              <a:rPr lang="en-US" dirty="0" smtClean="0">
                <a:latin typeface="Times New Roman" pitchFamily="18" charset="0"/>
                <a:cs typeface="Times New Roman" pitchFamily="18" charset="0"/>
              </a:rPr>
              <a:t>ppear	feel		look		seem		sound</a:t>
            </a:r>
          </a:p>
          <a:p>
            <a:pPr marL="0" indent="0">
              <a:buNone/>
            </a:pPr>
            <a:r>
              <a:rPr lang="en-US" dirty="0">
                <a:latin typeface="Times New Roman" pitchFamily="18" charset="0"/>
                <a:cs typeface="Times New Roman" pitchFamily="18" charset="0"/>
              </a:rPr>
              <a:t>t</a:t>
            </a:r>
            <a:r>
              <a:rPr lang="en-US" dirty="0" smtClean="0">
                <a:latin typeface="Times New Roman" pitchFamily="18" charset="0"/>
                <a:cs typeface="Times New Roman" pitchFamily="18" charset="0"/>
              </a:rPr>
              <a:t>aste		become	remain	smell		stay</a:t>
            </a:r>
          </a:p>
          <a:p>
            <a:pPr marL="0" indent="0">
              <a:buNone/>
            </a:pPr>
            <a:r>
              <a:rPr lang="en-US" dirty="0" smtClean="0">
                <a:latin typeface="Times New Roman" pitchFamily="18" charset="0"/>
                <a:cs typeface="Times New Roman" pitchFamily="18" charset="0"/>
              </a:rPr>
              <a:t>turn</a:t>
            </a:r>
          </a:p>
          <a:p>
            <a:pPr marL="0" indent="0">
              <a:buNone/>
            </a:pPr>
            <a:endParaRPr lang="en-US" dirty="0" smtClean="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818462237"/>
      </p:ext>
    </p:extLst>
  </p:cSld>
  <p:clrMapOvr>
    <a:masterClrMapping/>
  </p:clrMapOvr>
  <p:transition spd="slow">
    <p:wip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3600" b="1" dirty="0" smtClean="0"/>
              <a:t>Exercise 13, page 481—Underline the linking verbs.</a:t>
            </a:r>
            <a:endParaRPr lang="en-US" sz="3600" b="1" dirty="0"/>
          </a:p>
        </p:txBody>
      </p:sp>
      <p:sp>
        <p:nvSpPr>
          <p:cNvPr id="3" name="Content Placeholder 2"/>
          <p:cNvSpPr>
            <a:spLocks noGrp="1"/>
          </p:cNvSpPr>
          <p:nvPr>
            <p:ph idx="1"/>
          </p:nvPr>
        </p:nvSpPr>
        <p:spPr>
          <a:xfrm>
            <a:off x="304800" y="1447800"/>
            <a:ext cx="8610600" cy="4678363"/>
          </a:xfrm>
        </p:spPr>
        <p:txBody>
          <a:bodyPr>
            <a:normAutofit lnSpcReduction="10000"/>
          </a:bodyPr>
          <a:lstStyle/>
          <a:p>
            <a:pPr marL="514350" indent="-514350">
              <a:buAutoNum type="arabicPeriod"/>
            </a:pPr>
            <a:r>
              <a:rPr lang="en-US" dirty="0" smtClean="0">
                <a:latin typeface="Times New Roman" pitchFamily="18" charset="0"/>
                <a:cs typeface="Times New Roman" pitchFamily="18" charset="0"/>
              </a:rPr>
              <a:t>He felt foolish when his car ran out of gas.</a:t>
            </a:r>
          </a:p>
          <a:p>
            <a:pPr marL="514350" indent="-514350">
              <a:buAutoNum type="arabicPeriod"/>
            </a:pPr>
            <a:r>
              <a:rPr lang="en-US" dirty="0" smtClean="0">
                <a:latin typeface="Times New Roman" pitchFamily="18" charset="0"/>
                <a:cs typeface="Times New Roman" pitchFamily="18" charset="0"/>
              </a:rPr>
              <a:t>Suddenly, it turned very dark, and the wind began to blow.</a:t>
            </a:r>
          </a:p>
          <a:p>
            <a:pPr marL="514350" indent="-514350">
              <a:buAutoNum type="arabicPeriod"/>
            </a:pPr>
            <a:r>
              <a:rPr lang="en-US" dirty="0" smtClean="0">
                <a:latin typeface="Times New Roman" pitchFamily="18" charset="0"/>
                <a:cs typeface="Times New Roman" pitchFamily="18" charset="0"/>
              </a:rPr>
              <a:t>We had waited so long for dinner that anything would have tasted wonderful.</a:t>
            </a:r>
          </a:p>
          <a:p>
            <a:pPr marL="514350" indent="-514350">
              <a:buAutoNum type="arabicPeriod"/>
            </a:pPr>
            <a:r>
              <a:rPr lang="en-US" dirty="0" smtClean="0">
                <a:latin typeface="Times New Roman" pitchFamily="18" charset="0"/>
                <a:cs typeface="Times New Roman" pitchFamily="18" charset="0"/>
              </a:rPr>
              <a:t>The plot of that fantasy novel seems awfully childish to me now.</a:t>
            </a:r>
          </a:p>
          <a:p>
            <a:pPr marL="514350" indent="-514350">
              <a:buAutoNum type="arabicPeriod"/>
            </a:pPr>
            <a:r>
              <a:rPr lang="en-US" dirty="0" smtClean="0">
                <a:latin typeface="Times New Roman" pitchFamily="18" charset="0"/>
                <a:cs typeface="Times New Roman" pitchFamily="18" charset="0"/>
              </a:rPr>
              <a:t>Kevin and I stayed best friends throughout middle school.</a:t>
            </a:r>
          </a:p>
          <a:p>
            <a:pPr marL="0" indent="0">
              <a:buNone/>
            </a:pPr>
            <a:endParaRPr lang="en-US" dirty="0" smtClean="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808899688"/>
      </p:ext>
    </p:extLst>
  </p:cSld>
  <p:clrMapOvr>
    <a:masterClrMapping/>
  </p:clrMapOvr>
  <p:transition spd="slow">
    <p:randomBar dir="vert"/>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3600" b="1" dirty="0" smtClean="0"/>
              <a:t>Exercise 13, page 481—Underline the linking verbs.</a:t>
            </a:r>
            <a:endParaRPr lang="en-US" sz="3600" b="1" dirty="0"/>
          </a:p>
        </p:txBody>
      </p:sp>
      <p:sp>
        <p:nvSpPr>
          <p:cNvPr id="3" name="Content Placeholder 2"/>
          <p:cNvSpPr>
            <a:spLocks noGrp="1"/>
          </p:cNvSpPr>
          <p:nvPr>
            <p:ph idx="1"/>
          </p:nvPr>
        </p:nvSpPr>
        <p:spPr>
          <a:xfrm>
            <a:off x="304800" y="1447800"/>
            <a:ext cx="8610600" cy="4678363"/>
          </a:xfrm>
        </p:spPr>
        <p:txBody>
          <a:bodyPr>
            <a:normAutofit lnSpcReduction="10000"/>
          </a:bodyPr>
          <a:lstStyle/>
          <a:p>
            <a:pPr marL="514350" indent="-514350">
              <a:buAutoNum type="arabicPeriod"/>
            </a:pPr>
            <a:r>
              <a:rPr lang="en-US" dirty="0" smtClean="0">
                <a:latin typeface="Times New Roman" pitchFamily="18" charset="0"/>
                <a:cs typeface="Times New Roman" pitchFamily="18" charset="0"/>
              </a:rPr>
              <a:t>He </a:t>
            </a:r>
            <a:r>
              <a:rPr lang="en-US" b="1" u="sng" dirty="0" smtClean="0">
                <a:solidFill>
                  <a:srgbClr val="7030A0"/>
                </a:solidFill>
                <a:latin typeface="Times New Roman" pitchFamily="18" charset="0"/>
                <a:cs typeface="Times New Roman" pitchFamily="18" charset="0"/>
              </a:rPr>
              <a:t>felt</a:t>
            </a:r>
            <a:r>
              <a:rPr lang="en-US" dirty="0" smtClean="0">
                <a:latin typeface="Times New Roman" pitchFamily="18" charset="0"/>
                <a:cs typeface="Times New Roman" pitchFamily="18" charset="0"/>
              </a:rPr>
              <a:t> foolish when his car ran out of gas.</a:t>
            </a:r>
          </a:p>
          <a:p>
            <a:pPr marL="514350" indent="-514350">
              <a:buAutoNum type="arabicPeriod"/>
            </a:pPr>
            <a:r>
              <a:rPr lang="en-US" dirty="0" smtClean="0">
                <a:latin typeface="Times New Roman" pitchFamily="18" charset="0"/>
                <a:cs typeface="Times New Roman" pitchFamily="18" charset="0"/>
              </a:rPr>
              <a:t>Suddenly, it </a:t>
            </a:r>
            <a:r>
              <a:rPr lang="en-US" b="1" u="sng" dirty="0" smtClean="0">
                <a:solidFill>
                  <a:srgbClr val="7030A0"/>
                </a:solidFill>
                <a:latin typeface="Times New Roman" pitchFamily="18" charset="0"/>
                <a:cs typeface="Times New Roman" pitchFamily="18" charset="0"/>
              </a:rPr>
              <a:t>turned</a:t>
            </a:r>
            <a:r>
              <a:rPr lang="en-US" dirty="0" smtClean="0">
                <a:latin typeface="Times New Roman" pitchFamily="18" charset="0"/>
                <a:cs typeface="Times New Roman" pitchFamily="18" charset="0"/>
              </a:rPr>
              <a:t> very dark, and the wind began to blow.</a:t>
            </a:r>
          </a:p>
          <a:p>
            <a:pPr marL="514350" indent="-514350">
              <a:buAutoNum type="arabicPeriod"/>
            </a:pPr>
            <a:r>
              <a:rPr lang="en-US" dirty="0" smtClean="0">
                <a:latin typeface="Times New Roman" pitchFamily="18" charset="0"/>
                <a:cs typeface="Times New Roman" pitchFamily="18" charset="0"/>
              </a:rPr>
              <a:t>We had waited so long for dinner that anything </a:t>
            </a:r>
            <a:r>
              <a:rPr lang="en-US" b="1" u="sng" dirty="0" smtClean="0">
                <a:solidFill>
                  <a:srgbClr val="7030A0"/>
                </a:solidFill>
                <a:latin typeface="Times New Roman" pitchFamily="18" charset="0"/>
                <a:cs typeface="Times New Roman" pitchFamily="18" charset="0"/>
              </a:rPr>
              <a:t>would have tasted</a:t>
            </a:r>
            <a:r>
              <a:rPr lang="en-US" b="1" dirty="0" smtClean="0">
                <a:solidFill>
                  <a:srgbClr val="7030A0"/>
                </a:solidFill>
                <a:latin typeface="Times New Roman" pitchFamily="18" charset="0"/>
                <a:cs typeface="Times New Roman" pitchFamily="18" charset="0"/>
              </a:rPr>
              <a:t> </a:t>
            </a:r>
            <a:r>
              <a:rPr lang="en-US" dirty="0" smtClean="0">
                <a:latin typeface="Times New Roman" pitchFamily="18" charset="0"/>
                <a:cs typeface="Times New Roman" pitchFamily="18" charset="0"/>
              </a:rPr>
              <a:t>wonderful.</a:t>
            </a:r>
          </a:p>
          <a:p>
            <a:pPr marL="514350" indent="-514350">
              <a:buAutoNum type="arabicPeriod"/>
            </a:pPr>
            <a:r>
              <a:rPr lang="en-US" dirty="0" smtClean="0">
                <a:latin typeface="Times New Roman" pitchFamily="18" charset="0"/>
                <a:cs typeface="Times New Roman" pitchFamily="18" charset="0"/>
              </a:rPr>
              <a:t>The plot of that fantasy novel </a:t>
            </a:r>
            <a:r>
              <a:rPr lang="en-US" b="1" u="sng" dirty="0" smtClean="0">
                <a:solidFill>
                  <a:srgbClr val="7030A0"/>
                </a:solidFill>
                <a:latin typeface="Times New Roman" pitchFamily="18" charset="0"/>
                <a:cs typeface="Times New Roman" pitchFamily="18" charset="0"/>
              </a:rPr>
              <a:t>seems</a:t>
            </a:r>
            <a:r>
              <a:rPr lang="en-US" dirty="0" smtClean="0">
                <a:latin typeface="Times New Roman" pitchFamily="18" charset="0"/>
                <a:cs typeface="Times New Roman" pitchFamily="18" charset="0"/>
              </a:rPr>
              <a:t> awfully childish to me now.</a:t>
            </a:r>
          </a:p>
          <a:p>
            <a:pPr marL="514350" indent="-514350">
              <a:buAutoNum type="arabicPeriod"/>
            </a:pPr>
            <a:r>
              <a:rPr lang="en-US" dirty="0" smtClean="0">
                <a:latin typeface="Times New Roman" pitchFamily="18" charset="0"/>
                <a:cs typeface="Times New Roman" pitchFamily="18" charset="0"/>
              </a:rPr>
              <a:t>Kevin and I </a:t>
            </a:r>
            <a:r>
              <a:rPr lang="en-US" b="1" u="sng" dirty="0" smtClean="0">
                <a:solidFill>
                  <a:srgbClr val="7030A0"/>
                </a:solidFill>
                <a:latin typeface="Times New Roman" pitchFamily="18" charset="0"/>
                <a:cs typeface="Times New Roman" pitchFamily="18" charset="0"/>
              </a:rPr>
              <a:t>stayed</a:t>
            </a:r>
            <a:r>
              <a:rPr lang="en-US" dirty="0" smtClean="0">
                <a:latin typeface="Times New Roman" pitchFamily="18" charset="0"/>
                <a:cs typeface="Times New Roman" pitchFamily="18" charset="0"/>
              </a:rPr>
              <a:t> best friends throughout middle school.</a:t>
            </a:r>
          </a:p>
          <a:p>
            <a:pPr marL="0" indent="0">
              <a:buNone/>
            </a:pPr>
            <a:endParaRPr lang="en-US" dirty="0" smtClean="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2910041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3600" b="1" dirty="0" smtClean="0"/>
              <a:t>Exercise 13, page 481—Now, circle all other verbs.  </a:t>
            </a:r>
            <a:endParaRPr lang="en-US" sz="3600" b="1" dirty="0"/>
          </a:p>
        </p:txBody>
      </p:sp>
      <p:sp>
        <p:nvSpPr>
          <p:cNvPr id="3" name="Content Placeholder 2"/>
          <p:cNvSpPr>
            <a:spLocks noGrp="1"/>
          </p:cNvSpPr>
          <p:nvPr>
            <p:ph idx="1"/>
          </p:nvPr>
        </p:nvSpPr>
        <p:spPr>
          <a:xfrm>
            <a:off x="304800" y="1447800"/>
            <a:ext cx="8610600" cy="4678363"/>
          </a:xfrm>
        </p:spPr>
        <p:txBody>
          <a:bodyPr>
            <a:normAutofit lnSpcReduction="10000"/>
          </a:bodyPr>
          <a:lstStyle/>
          <a:p>
            <a:pPr marL="514350" indent="-514350">
              <a:buAutoNum type="arabicPeriod"/>
            </a:pPr>
            <a:r>
              <a:rPr lang="en-US" dirty="0" smtClean="0">
                <a:latin typeface="Times New Roman" pitchFamily="18" charset="0"/>
                <a:cs typeface="Times New Roman" pitchFamily="18" charset="0"/>
              </a:rPr>
              <a:t>He </a:t>
            </a:r>
            <a:r>
              <a:rPr lang="en-US" b="1" u="sng" dirty="0" smtClean="0">
                <a:solidFill>
                  <a:srgbClr val="7030A0"/>
                </a:solidFill>
                <a:latin typeface="Times New Roman" pitchFamily="18" charset="0"/>
                <a:cs typeface="Times New Roman" pitchFamily="18" charset="0"/>
              </a:rPr>
              <a:t>felt</a:t>
            </a:r>
            <a:r>
              <a:rPr lang="en-US" dirty="0" smtClean="0">
                <a:latin typeface="Times New Roman" pitchFamily="18" charset="0"/>
                <a:cs typeface="Times New Roman" pitchFamily="18" charset="0"/>
              </a:rPr>
              <a:t> foolish when his car ran out of gas.</a:t>
            </a:r>
          </a:p>
          <a:p>
            <a:pPr marL="514350" indent="-514350">
              <a:buAutoNum type="arabicPeriod"/>
            </a:pPr>
            <a:r>
              <a:rPr lang="en-US" dirty="0" smtClean="0">
                <a:latin typeface="Times New Roman" pitchFamily="18" charset="0"/>
                <a:cs typeface="Times New Roman" pitchFamily="18" charset="0"/>
              </a:rPr>
              <a:t>Suddenly, it </a:t>
            </a:r>
            <a:r>
              <a:rPr lang="en-US" b="1" u="sng" dirty="0" smtClean="0">
                <a:solidFill>
                  <a:srgbClr val="7030A0"/>
                </a:solidFill>
                <a:latin typeface="Times New Roman" pitchFamily="18" charset="0"/>
                <a:cs typeface="Times New Roman" pitchFamily="18" charset="0"/>
              </a:rPr>
              <a:t>turned</a:t>
            </a:r>
            <a:r>
              <a:rPr lang="en-US" dirty="0" smtClean="0">
                <a:latin typeface="Times New Roman" pitchFamily="18" charset="0"/>
                <a:cs typeface="Times New Roman" pitchFamily="18" charset="0"/>
              </a:rPr>
              <a:t> very dark, and the wind began to blow.</a:t>
            </a:r>
          </a:p>
          <a:p>
            <a:pPr marL="514350" indent="-514350">
              <a:buAutoNum type="arabicPeriod"/>
            </a:pPr>
            <a:r>
              <a:rPr lang="en-US" dirty="0" smtClean="0">
                <a:latin typeface="Times New Roman" pitchFamily="18" charset="0"/>
                <a:cs typeface="Times New Roman" pitchFamily="18" charset="0"/>
              </a:rPr>
              <a:t>We had waited so long for dinner that anything </a:t>
            </a:r>
            <a:r>
              <a:rPr lang="en-US" b="1" u="sng" dirty="0" smtClean="0">
                <a:solidFill>
                  <a:srgbClr val="7030A0"/>
                </a:solidFill>
                <a:latin typeface="Times New Roman" pitchFamily="18" charset="0"/>
                <a:cs typeface="Times New Roman" pitchFamily="18" charset="0"/>
              </a:rPr>
              <a:t>would have tasted</a:t>
            </a:r>
            <a:r>
              <a:rPr lang="en-US" b="1" dirty="0" smtClean="0">
                <a:solidFill>
                  <a:srgbClr val="7030A0"/>
                </a:solidFill>
                <a:latin typeface="Times New Roman" pitchFamily="18" charset="0"/>
                <a:cs typeface="Times New Roman" pitchFamily="18" charset="0"/>
              </a:rPr>
              <a:t> </a:t>
            </a:r>
            <a:r>
              <a:rPr lang="en-US" dirty="0" smtClean="0">
                <a:latin typeface="Times New Roman" pitchFamily="18" charset="0"/>
                <a:cs typeface="Times New Roman" pitchFamily="18" charset="0"/>
              </a:rPr>
              <a:t>wonderful.</a:t>
            </a:r>
          </a:p>
          <a:p>
            <a:pPr marL="514350" indent="-514350">
              <a:buAutoNum type="arabicPeriod"/>
            </a:pPr>
            <a:r>
              <a:rPr lang="en-US" dirty="0" smtClean="0">
                <a:latin typeface="Times New Roman" pitchFamily="18" charset="0"/>
                <a:cs typeface="Times New Roman" pitchFamily="18" charset="0"/>
              </a:rPr>
              <a:t>The plot of that fantasy novel </a:t>
            </a:r>
            <a:r>
              <a:rPr lang="en-US" b="1" u="sng" dirty="0" smtClean="0">
                <a:solidFill>
                  <a:srgbClr val="7030A0"/>
                </a:solidFill>
                <a:latin typeface="Times New Roman" pitchFamily="18" charset="0"/>
                <a:cs typeface="Times New Roman" pitchFamily="18" charset="0"/>
              </a:rPr>
              <a:t>seems</a:t>
            </a:r>
            <a:r>
              <a:rPr lang="en-US" dirty="0" smtClean="0">
                <a:latin typeface="Times New Roman" pitchFamily="18" charset="0"/>
                <a:cs typeface="Times New Roman" pitchFamily="18" charset="0"/>
              </a:rPr>
              <a:t> awfully childish to me now.</a:t>
            </a:r>
          </a:p>
          <a:p>
            <a:pPr marL="514350" indent="-514350">
              <a:buAutoNum type="arabicPeriod"/>
            </a:pPr>
            <a:r>
              <a:rPr lang="en-US" dirty="0" smtClean="0">
                <a:latin typeface="Times New Roman" pitchFamily="18" charset="0"/>
                <a:cs typeface="Times New Roman" pitchFamily="18" charset="0"/>
              </a:rPr>
              <a:t>Kevin and I </a:t>
            </a:r>
            <a:r>
              <a:rPr lang="en-US" b="1" u="sng" dirty="0" smtClean="0">
                <a:solidFill>
                  <a:srgbClr val="7030A0"/>
                </a:solidFill>
                <a:latin typeface="Times New Roman" pitchFamily="18" charset="0"/>
                <a:cs typeface="Times New Roman" pitchFamily="18" charset="0"/>
              </a:rPr>
              <a:t>stayed</a:t>
            </a:r>
            <a:r>
              <a:rPr lang="en-US" dirty="0" smtClean="0">
                <a:latin typeface="Times New Roman" pitchFamily="18" charset="0"/>
                <a:cs typeface="Times New Roman" pitchFamily="18" charset="0"/>
              </a:rPr>
              <a:t> best friends throughout middle school.</a:t>
            </a:r>
          </a:p>
          <a:p>
            <a:pPr marL="0" indent="0">
              <a:buNone/>
            </a:pPr>
            <a:endParaRPr lang="en-US" dirty="0" smtClean="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5391093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3600" b="1" dirty="0" smtClean="0"/>
              <a:t>Exercise 13, page 481—Now, circle all other verbs.  </a:t>
            </a:r>
            <a:endParaRPr lang="en-US" sz="3600" b="1" dirty="0"/>
          </a:p>
        </p:txBody>
      </p:sp>
      <p:sp>
        <p:nvSpPr>
          <p:cNvPr id="3" name="Content Placeholder 2"/>
          <p:cNvSpPr>
            <a:spLocks noGrp="1"/>
          </p:cNvSpPr>
          <p:nvPr>
            <p:ph idx="1"/>
          </p:nvPr>
        </p:nvSpPr>
        <p:spPr>
          <a:xfrm>
            <a:off x="304800" y="1447800"/>
            <a:ext cx="8610600" cy="4678363"/>
          </a:xfrm>
        </p:spPr>
        <p:txBody>
          <a:bodyPr>
            <a:normAutofit lnSpcReduction="10000"/>
          </a:bodyPr>
          <a:lstStyle/>
          <a:p>
            <a:pPr marL="514350" indent="-514350">
              <a:buAutoNum type="arabicPeriod"/>
            </a:pPr>
            <a:r>
              <a:rPr lang="en-US" dirty="0" smtClean="0">
                <a:latin typeface="Times New Roman" pitchFamily="18" charset="0"/>
                <a:cs typeface="Times New Roman" pitchFamily="18" charset="0"/>
              </a:rPr>
              <a:t>He </a:t>
            </a:r>
            <a:r>
              <a:rPr lang="en-US" b="1" u="sng" dirty="0" smtClean="0">
                <a:solidFill>
                  <a:srgbClr val="7030A0"/>
                </a:solidFill>
                <a:latin typeface="Times New Roman" pitchFamily="18" charset="0"/>
                <a:cs typeface="Times New Roman" pitchFamily="18" charset="0"/>
              </a:rPr>
              <a:t>felt</a:t>
            </a:r>
            <a:r>
              <a:rPr lang="en-US" dirty="0" smtClean="0">
                <a:latin typeface="Times New Roman" pitchFamily="18" charset="0"/>
                <a:cs typeface="Times New Roman" pitchFamily="18" charset="0"/>
              </a:rPr>
              <a:t> foolish when his car ran out of gas.</a:t>
            </a:r>
          </a:p>
          <a:p>
            <a:pPr marL="514350" indent="-514350">
              <a:buAutoNum type="arabicPeriod"/>
            </a:pPr>
            <a:r>
              <a:rPr lang="en-US" dirty="0" smtClean="0">
                <a:latin typeface="Times New Roman" pitchFamily="18" charset="0"/>
                <a:cs typeface="Times New Roman" pitchFamily="18" charset="0"/>
              </a:rPr>
              <a:t>Suddenly, it </a:t>
            </a:r>
            <a:r>
              <a:rPr lang="en-US" b="1" u="sng" dirty="0" smtClean="0">
                <a:solidFill>
                  <a:srgbClr val="7030A0"/>
                </a:solidFill>
                <a:latin typeface="Times New Roman" pitchFamily="18" charset="0"/>
                <a:cs typeface="Times New Roman" pitchFamily="18" charset="0"/>
              </a:rPr>
              <a:t>turned</a:t>
            </a:r>
            <a:r>
              <a:rPr lang="en-US" dirty="0" smtClean="0">
                <a:latin typeface="Times New Roman" pitchFamily="18" charset="0"/>
                <a:cs typeface="Times New Roman" pitchFamily="18" charset="0"/>
              </a:rPr>
              <a:t> very dark, and the wind began to blow.</a:t>
            </a:r>
          </a:p>
          <a:p>
            <a:pPr marL="514350" indent="-514350">
              <a:buAutoNum type="arabicPeriod"/>
            </a:pPr>
            <a:r>
              <a:rPr lang="en-US" dirty="0" smtClean="0">
                <a:latin typeface="Times New Roman" pitchFamily="18" charset="0"/>
                <a:cs typeface="Times New Roman" pitchFamily="18" charset="0"/>
              </a:rPr>
              <a:t>We had waited so long for dinner that anything </a:t>
            </a:r>
            <a:r>
              <a:rPr lang="en-US" b="1" u="sng" dirty="0" smtClean="0">
                <a:solidFill>
                  <a:srgbClr val="7030A0"/>
                </a:solidFill>
                <a:latin typeface="Times New Roman" pitchFamily="18" charset="0"/>
                <a:cs typeface="Times New Roman" pitchFamily="18" charset="0"/>
              </a:rPr>
              <a:t>would have tasted</a:t>
            </a:r>
            <a:r>
              <a:rPr lang="en-US" b="1" dirty="0" smtClean="0">
                <a:solidFill>
                  <a:srgbClr val="7030A0"/>
                </a:solidFill>
                <a:latin typeface="Times New Roman" pitchFamily="18" charset="0"/>
                <a:cs typeface="Times New Roman" pitchFamily="18" charset="0"/>
              </a:rPr>
              <a:t> </a:t>
            </a:r>
            <a:r>
              <a:rPr lang="en-US" dirty="0" smtClean="0">
                <a:latin typeface="Times New Roman" pitchFamily="18" charset="0"/>
                <a:cs typeface="Times New Roman" pitchFamily="18" charset="0"/>
              </a:rPr>
              <a:t>wonderful.</a:t>
            </a:r>
          </a:p>
          <a:p>
            <a:pPr marL="514350" indent="-514350">
              <a:buAutoNum type="arabicPeriod"/>
            </a:pPr>
            <a:r>
              <a:rPr lang="en-US" dirty="0" smtClean="0">
                <a:latin typeface="Times New Roman" pitchFamily="18" charset="0"/>
                <a:cs typeface="Times New Roman" pitchFamily="18" charset="0"/>
              </a:rPr>
              <a:t>The plot of that fantasy novel </a:t>
            </a:r>
            <a:r>
              <a:rPr lang="en-US" b="1" u="sng" dirty="0" smtClean="0">
                <a:solidFill>
                  <a:srgbClr val="7030A0"/>
                </a:solidFill>
                <a:latin typeface="Times New Roman" pitchFamily="18" charset="0"/>
                <a:cs typeface="Times New Roman" pitchFamily="18" charset="0"/>
              </a:rPr>
              <a:t>seems</a:t>
            </a:r>
            <a:r>
              <a:rPr lang="en-US" dirty="0" smtClean="0">
                <a:latin typeface="Times New Roman" pitchFamily="18" charset="0"/>
                <a:cs typeface="Times New Roman" pitchFamily="18" charset="0"/>
              </a:rPr>
              <a:t> awfully childish to me now.</a:t>
            </a:r>
          </a:p>
          <a:p>
            <a:pPr marL="514350" indent="-514350">
              <a:buAutoNum type="arabicPeriod"/>
            </a:pPr>
            <a:r>
              <a:rPr lang="en-US" dirty="0" smtClean="0">
                <a:latin typeface="Times New Roman" pitchFamily="18" charset="0"/>
                <a:cs typeface="Times New Roman" pitchFamily="18" charset="0"/>
              </a:rPr>
              <a:t>Kevin and I </a:t>
            </a:r>
            <a:r>
              <a:rPr lang="en-US" b="1" u="sng" dirty="0" smtClean="0">
                <a:solidFill>
                  <a:srgbClr val="7030A0"/>
                </a:solidFill>
                <a:latin typeface="Times New Roman" pitchFamily="18" charset="0"/>
                <a:cs typeface="Times New Roman" pitchFamily="18" charset="0"/>
              </a:rPr>
              <a:t>stayed</a:t>
            </a:r>
            <a:r>
              <a:rPr lang="en-US" dirty="0" smtClean="0">
                <a:latin typeface="Times New Roman" pitchFamily="18" charset="0"/>
                <a:cs typeface="Times New Roman" pitchFamily="18" charset="0"/>
              </a:rPr>
              <a:t> best friends throughout middle school.</a:t>
            </a:r>
          </a:p>
          <a:p>
            <a:pPr marL="0" indent="0">
              <a:buNone/>
            </a:pPr>
            <a:endParaRPr lang="en-US" dirty="0" smtClean="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4" name="Oval 3"/>
          <p:cNvSpPr/>
          <p:nvPr/>
        </p:nvSpPr>
        <p:spPr>
          <a:xfrm>
            <a:off x="5486400" y="1447800"/>
            <a:ext cx="6096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85800" y="2362200"/>
            <a:ext cx="1219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362200" y="2423886"/>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524000" y="2895600"/>
            <a:ext cx="19050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8676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3600" b="1" dirty="0" smtClean="0"/>
              <a:t>Exercise 13, page 481—Underline the linking verbs.</a:t>
            </a:r>
            <a:endParaRPr lang="en-US" sz="3600" b="1" dirty="0"/>
          </a:p>
        </p:txBody>
      </p:sp>
      <p:sp>
        <p:nvSpPr>
          <p:cNvPr id="3" name="Content Placeholder 2"/>
          <p:cNvSpPr>
            <a:spLocks noGrp="1"/>
          </p:cNvSpPr>
          <p:nvPr>
            <p:ph idx="1"/>
          </p:nvPr>
        </p:nvSpPr>
        <p:spPr>
          <a:xfrm>
            <a:off x="304800" y="1447800"/>
            <a:ext cx="8610600" cy="4876800"/>
          </a:xfrm>
        </p:spPr>
        <p:txBody>
          <a:bodyPr>
            <a:normAutofit/>
          </a:bodyPr>
          <a:lstStyle/>
          <a:p>
            <a:pPr marL="514350" indent="-514350">
              <a:buAutoNum type="arabicPeriod" startAt="6"/>
            </a:pPr>
            <a:r>
              <a:rPr lang="en-US" dirty="0" smtClean="0">
                <a:latin typeface="Times New Roman" pitchFamily="18" charset="0"/>
                <a:cs typeface="Times New Roman" pitchFamily="18" charset="0"/>
              </a:rPr>
              <a:t>I am happy that you won the chess match.</a:t>
            </a:r>
          </a:p>
          <a:p>
            <a:pPr marL="514350" indent="-514350">
              <a:buAutoNum type="arabicPeriod" startAt="6"/>
            </a:pPr>
            <a:r>
              <a:rPr lang="en-US" dirty="0" smtClean="0">
                <a:latin typeface="Times New Roman" pitchFamily="18" charset="0"/>
                <a:cs typeface="Times New Roman" pitchFamily="18" charset="0"/>
              </a:rPr>
              <a:t>If the coach had let me play, this game would have been my first one with the Tigers.</a:t>
            </a:r>
          </a:p>
          <a:p>
            <a:pPr marL="514350" indent="-514350">
              <a:buAutoNum type="arabicPeriod" startAt="6"/>
            </a:pPr>
            <a:r>
              <a:rPr lang="en-US" dirty="0" smtClean="0">
                <a:latin typeface="Times New Roman" pitchFamily="18" charset="0"/>
                <a:cs typeface="Times New Roman" pitchFamily="18" charset="0"/>
              </a:rPr>
              <a:t>My father thinks that you should become a lawyer. </a:t>
            </a:r>
          </a:p>
          <a:p>
            <a:pPr marL="514350" indent="-514350">
              <a:buAutoNum type="arabicPeriod" startAt="6"/>
            </a:pPr>
            <a:r>
              <a:rPr lang="en-US" dirty="0" smtClean="0">
                <a:latin typeface="Times New Roman" pitchFamily="18" charset="0"/>
                <a:cs typeface="Times New Roman" pitchFamily="18" charset="0"/>
              </a:rPr>
              <a:t>After practicing hard, </a:t>
            </a:r>
            <a:r>
              <a:rPr lang="en-US" dirty="0" err="1" smtClean="0">
                <a:latin typeface="Times New Roman" pitchFamily="18" charset="0"/>
                <a:cs typeface="Times New Roman" pitchFamily="18" charset="0"/>
              </a:rPr>
              <a:t>Stef’s</a:t>
            </a:r>
            <a:r>
              <a:rPr lang="en-US" dirty="0" smtClean="0">
                <a:latin typeface="Times New Roman" pitchFamily="18" charset="0"/>
                <a:cs typeface="Times New Roman" pitchFamily="18" charset="0"/>
              </a:rPr>
              <a:t> band sounded great in the concert.</a:t>
            </a:r>
          </a:p>
          <a:p>
            <a:pPr marL="514350" indent="-514350">
              <a:buAutoNum type="arabicPeriod" startAt="6"/>
            </a:pPr>
            <a:r>
              <a:rPr lang="en-US" dirty="0" smtClean="0">
                <a:latin typeface="Times New Roman" pitchFamily="18" charset="0"/>
                <a:cs typeface="Times New Roman" pitchFamily="18" charset="0"/>
              </a:rPr>
              <a:t>For a confusing moment, Dr. Kostas thought the planet’s rings appeared smaller.</a:t>
            </a:r>
          </a:p>
          <a:p>
            <a:pPr marL="0" indent="0">
              <a:buNone/>
            </a:pP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008992880"/>
      </p:ext>
    </p:extLst>
  </p:cSld>
  <p:clrMapOvr>
    <a:masterClrMapping/>
  </p:clrMapOvr>
  <p:transition spd="slow">
    <p:push dir="u"/>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3600" b="1" dirty="0" smtClean="0"/>
              <a:t>Exercise 13, page 481—Underline the linking verbs.</a:t>
            </a:r>
            <a:endParaRPr lang="en-US" sz="3600" b="1" dirty="0"/>
          </a:p>
        </p:txBody>
      </p:sp>
      <p:sp>
        <p:nvSpPr>
          <p:cNvPr id="3" name="Content Placeholder 2"/>
          <p:cNvSpPr>
            <a:spLocks noGrp="1"/>
          </p:cNvSpPr>
          <p:nvPr>
            <p:ph idx="1"/>
          </p:nvPr>
        </p:nvSpPr>
        <p:spPr>
          <a:xfrm>
            <a:off x="304800" y="1447800"/>
            <a:ext cx="8610600" cy="4876800"/>
          </a:xfrm>
        </p:spPr>
        <p:txBody>
          <a:bodyPr>
            <a:normAutofit/>
          </a:bodyPr>
          <a:lstStyle/>
          <a:p>
            <a:pPr marL="514350" indent="-514350">
              <a:buAutoNum type="arabicPeriod" startAt="6"/>
            </a:pPr>
            <a:r>
              <a:rPr lang="en-US" dirty="0" smtClean="0">
                <a:latin typeface="Times New Roman" pitchFamily="18" charset="0"/>
                <a:cs typeface="Times New Roman" pitchFamily="18" charset="0"/>
              </a:rPr>
              <a:t>I </a:t>
            </a:r>
            <a:r>
              <a:rPr lang="en-US" b="1" u="sng" dirty="0" smtClean="0">
                <a:solidFill>
                  <a:srgbClr val="7030A0"/>
                </a:solidFill>
                <a:latin typeface="Times New Roman" pitchFamily="18" charset="0"/>
                <a:cs typeface="Times New Roman" pitchFamily="18" charset="0"/>
              </a:rPr>
              <a:t>am</a:t>
            </a:r>
            <a:r>
              <a:rPr lang="en-US" dirty="0" smtClean="0">
                <a:latin typeface="Times New Roman" pitchFamily="18" charset="0"/>
                <a:cs typeface="Times New Roman" pitchFamily="18" charset="0"/>
              </a:rPr>
              <a:t> happy that you won the chess match.</a:t>
            </a:r>
          </a:p>
          <a:p>
            <a:pPr marL="514350" indent="-514350">
              <a:buAutoNum type="arabicPeriod" startAt="6"/>
            </a:pPr>
            <a:r>
              <a:rPr lang="en-US" dirty="0" smtClean="0">
                <a:latin typeface="Times New Roman" pitchFamily="18" charset="0"/>
                <a:cs typeface="Times New Roman" pitchFamily="18" charset="0"/>
              </a:rPr>
              <a:t>If the coach had let me play, this game </a:t>
            </a:r>
            <a:r>
              <a:rPr lang="en-US" b="1" u="sng" dirty="0" smtClean="0">
                <a:solidFill>
                  <a:srgbClr val="7030A0"/>
                </a:solidFill>
                <a:latin typeface="Times New Roman" pitchFamily="18" charset="0"/>
                <a:cs typeface="Times New Roman" pitchFamily="18" charset="0"/>
              </a:rPr>
              <a:t>would have been</a:t>
            </a:r>
            <a:r>
              <a:rPr lang="en-US" dirty="0" smtClean="0">
                <a:latin typeface="Times New Roman" pitchFamily="18" charset="0"/>
                <a:cs typeface="Times New Roman" pitchFamily="18" charset="0"/>
              </a:rPr>
              <a:t> my first one with the Tigers.</a:t>
            </a:r>
          </a:p>
          <a:p>
            <a:pPr marL="514350" indent="-514350">
              <a:buAutoNum type="arabicPeriod" startAt="6"/>
            </a:pPr>
            <a:r>
              <a:rPr lang="en-US" dirty="0" smtClean="0">
                <a:latin typeface="Times New Roman" pitchFamily="18" charset="0"/>
                <a:cs typeface="Times New Roman" pitchFamily="18" charset="0"/>
              </a:rPr>
              <a:t>My father thinks that you </a:t>
            </a:r>
            <a:r>
              <a:rPr lang="en-US" b="1" u="sng" dirty="0" smtClean="0">
                <a:solidFill>
                  <a:srgbClr val="7030A0"/>
                </a:solidFill>
                <a:latin typeface="Times New Roman" pitchFamily="18" charset="0"/>
                <a:cs typeface="Times New Roman" pitchFamily="18" charset="0"/>
              </a:rPr>
              <a:t>should become</a:t>
            </a:r>
            <a:r>
              <a:rPr lang="en-US" dirty="0" smtClean="0">
                <a:latin typeface="Times New Roman" pitchFamily="18" charset="0"/>
                <a:cs typeface="Times New Roman" pitchFamily="18" charset="0"/>
              </a:rPr>
              <a:t> a lawyer. </a:t>
            </a:r>
          </a:p>
          <a:p>
            <a:pPr marL="514350" indent="-514350">
              <a:buAutoNum type="arabicPeriod" startAt="6"/>
            </a:pPr>
            <a:r>
              <a:rPr lang="en-US" dirty="0" smtClean="0">
                <a:latin typeface="Times New Roman" pitchFamily="18" charset="0"/>
                <a:cs typeface="Times New Roman" pitchFamily="18" charset="0"/>
              </a:rPr>
              <a:t>After practicing hard, </a:t>
            </a:r>
            <a:r>
              <a:rPr lang="en-US" dirty="0" err="1" smtClean="0">
                <a:latin typeface="Times New Roman" pitchFamily="18" charset="0"/>
                <a:cs typeface="Times New Roman" pitchFamily="18" charset="0"/>
              </a:rPr>
              <a:t>Stef’s</a:t>
            </a:r>
            <a:r>
              <a:rPr lang="en-US" dirty="0" smtClean="0">
                <a:latin typeface="Times New Roman" pitchFamily="18" charset="0"/>
                <a:cs typeface="Times New Roman" pitchFamily="18" charset="0"/>
              </a:rPr>
              <a:t> band </a:t>
            </a:r>
            <a:r>
              <a:rPr lang="en-US" b="1" u="sng" dirty="0" smtClean="0">
                <a:solidFill>
                  <a:srgbClr val="7030A0"/>
                </a:solidFill>
                <a:latin typeface="Times New Roman" pitchFamily="18" charset="0"/>
                <a:cs typeface="Times New Roman" pitchFamily="18" charset="0"/>
              </a:rPr>
              <a:t>sounded</a:t>
            </a:r>
            <a:r>
              <a:rPr lang="en-US" dirty="0" smtClean="0">
                <a:latin typeface="Times New Roman" pitchFamily="18" charset="0"/>
                <a:cs typeface="Times New Roman" pitchFamily="18" charset="0"/>
              </a:rPr>
              <a:t> great in the concert.</a:t>
            </a:r>
          </a:p>
          <a:p>
            <a:pPr marL="514350" indent="-514350">
              <a:buAutoNum type="arabicPeriod" startAt="6"/>
            </a:pPr>
            <a:r>
              <a:rPr lang="en-US" dirty="0" smtClean="0">
                <a:latin typeface="Times New Roman" pitchFamily="18" charset="0"/>
                <a:cs typeface="Times New Roman" pitchFamily="18" charset="0"/>
              </a:rPr>
              <a:t>For a confusing moment, Dr. Kostas thought the planet’s rings </a:t>
            </a:r>
            <a:r>
              <a:rPr lang="en-US" b="1" u="sng" dirty="0" smtClean="0">
                <a:solidFill>
                  <a:srgbClr val="7030A0"/>
                </a:solidFill>
                <a:latin typeface="Times New Roman" pitchFamily="18" charset="0"/>
                <a:cs typeface="Times New Roman" pitchFamily="18" charset="0"/>
              </a:rPr>
              <a:t>appeared</a:t>
            </a:r>
            <a:r>
              <a:rPr lang="en-US" dirty="0" smtClean="0">
                <a:latin typeface="Times New Roman" pitchFamily="18" charset="0"/>
                <a:cs typeface="Times New Roman" pitchFamily="18" charset="0"/>
              </a:rPr>
              <a:t> smaller.</a:t>
            </a:r>
          </a:p>
          <a:p>
            <a:pPr marL="0" indent="0">
              <a:buNone/>
            </a:pP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72352612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3600" b="1" dirty="0" smtClean="0"/>
              <a:t>Exercise 13, page 481—Now find all the verbs.</a:t>
            </a:r>
            <a:endParaRPr lang="en-US" sz="3600" b="1" dirty="0"/>
          </a:p>
        </p:txBody>
      </p:sp>
      <p:sp>
        <p:nvSpPr>
          <p:cNvPr id="3" name="Content Placeholder 2"/>
          <p:cNvSpPr>
            <a:spLocks noGrp="1"/>
          </p:cNvSpPr>
          <p:nvPr>
            <p:ph idx="1"/>
          </p:nvPr>
        </p:nvSpPr>
        <p:spPr>
          <a:xfrm>
            <a:off x="304800" y="1447800"/>
            <a:ext cx="8610600" cy="4876800"/>
          </a:xfrm>
        </p:spPr>
        <p:txBody>
          <a:bodyPr>
            <a:normAutofit/>
          </a:bodyPr>
          <a:lstStyle/>
          <a:p>
            <a:pPr marL="514350" indent="-514350">
              <a:buAutoNum type="arabicPeriod" startAt="6"/>
            </a:pPr>
            <a:r>
              <a:rPr lang="en-US" dirty="0" smtClean="0">
                <a:latin typeface="Times New Roman" pitchFamily="18" charset="0"/>
                <a:cs typeface="Times New Roman" pitchFamily="18" charset="0"/>
              </a:rPr>
              <a:t>I </a:t>
            </a:r>
            <a:r>
              <a:rPr lang="en-US" b="1" u="sng" dirty="0" smtClean="0">
                <a:solidFill>
                  <a:srgbClr val="7030A0"/>
                </a:solidFill>
                <a:latin typeface="Times New Roman" pitchFamily="18" charset="0"/>
                <a:cs typeface="Times New Roman" pitchFamily="18" charset="0"/>
              </a:rPr>
              <a:t>am</a:t>
            </a:r>
            <a:r>
              <a:rPr lang="en-US" dirty="0" smtClean="0">
                <a:latin typeface="Times New Roman" pitchFamily="18" charset="0"/>
                <a:cs typeface="Times New Roman" pitchFamily="18" charset="0"/>
              </a:rPr>
              <a:t> happy that you won the chess match.</a:t>
            </a:r>
          </a:p>
          <a:p>
            <a:pPr marL="514350" indent="-514350">
              <a:buAutoNum type="arabicPeriod" startAt="6"/>
            </a:pPr>
            <a:r>
              <a:rPr lang="en-US" dirty="0" smtClean="0">
                <a:latin typeface="Times New Roman" pitchFamily="18" charset="0"/>
                <a:cs typeface="Times New Roman" pitchFamily="18" charset="0"/>
              </a:rPr>
              <a:t>If the coach had let me play, this game </a:t>
            </a:r>
            <a:r>
              <a:rPr lang="en-US" b="1" u="sng" dirty="0" smtClean="0">
                <a:solidFill>
                  <a:srgbClr val="7030A0"/>
                </a:solidFill>
                <a:latin typeface="Times New Roman" pitchFamily="18" charset="0"/>
                <a:cs typeface="Times New Roman" pitchFamily="18" charset="0"/>
              </a:rPr>
              <a:t>would have been</a:t>
            </a:r>
            <a:r>
              <a:rPr lang="en-US" dirty="0" smtClean="0">
                <a:latin typeface="Times New Roman" pitchFamily="18" charset="0"/>
                <a:cs typeface="Times New Roman" pitchFamily="18" charset="0"/>
              </a:rPr>
              <a:t> my first one with the Tigers.</a:t>
            </a:r>
          </a:p>
          <a:p>
            <a:pPr marL="514350" indent="-514350">
              <a:buAutoNum type="arabicPeriod" startAt="6"/>
            </a:pPr>
            <a:r>
              <a:rPr lang="en-US" dirty="0" smtClean="0">
                <a:latin typeface="Times New Roman" pitchFamily="18" charset="0"/>
                <a:cs typeface="Times New Roman" pitchFamily="18" charset="0"/>
              </a:rPr>
              <a:t>My father thinks that you </a:t>
            </a:r>
            <a:r>
              <a:rPr lang="en-US" b="1" u="sng" dirty="0" smtClean="0">
                <a:solidFill>
                  <a:srgbClr val="7030A0"/>
                </a:solidFill>
                <a:latin typeface="Times New Roman" pitchFamily="18" charset="0"/>
                <a:cs typeface="Times New Roman" pitchFamily="18" charset="0"/>
              </a:rPr>
              <a:t>should become</a:t>
            </a:r>
            <a:r>
              <a:rPr lang="en-US" dirty="0" smtClean="0">
                <a:latin typeface="Times New Roman" pitchFamily="18" charset="0"/>
                <a:cs typeface="Times New Roman" pitchFamily="18" charset="0"/>
              </a:rPr>
              <a:t> a lawyer. </a:t>
            </a:r>
          </a:p>
          <a:p>
            <a:pPr marL="514350" indent="-514350">
              <a:buAutoNum type="arabicPeriod" startAt="6"/>
            </a:pPr>
            <a:r>
              <a:rPr lang="en-US" dirty="0" smtClean="0">
                <a:latin typeface="Times New Roman" pitchFamily="18" charset="0"/>
                <a:cs typeface="Times New Roman" pitchFamily="18" charset="0"/>
              </a:rPr>
              <a:t>After practicing hard, </a:t>
            </a:r>
            <a:r>
              <a:rPr lang="en-US" dirty="0" err="1" smtClean="0">
                <a:latin typeface="Times New Roman" pitchFamily="18" charset="0"/>
                <a:cs typeface="Times New Roman" pitchFamily="18" charset="0"/>
              </a:rPr>
              <a:t>Stef’s</a:t>
            </a:r>
            <a:r>
              <a:rPr lang="en-US" dirty="0" smtClean="0">
                <a:latin typeface="Times New Roman" pitchFamily="18" charset="0"/>
                <a:cs typeface="Times New Roman" pitchFamily="18" charset="0"/>
              </a:rPr>
              <a:t> band </a:t>
            </a:r>
            <a:r>
              <a:rPr lang="en-US" b="1" u="sng" dirty="0" smtClean="0">
                <a:solidFill>
                  <a:srgbClr val="7030A0"/>
                </a:solidFill>
                <a:latin typeface="Times New Roman" pitchFamily="18" charset="0"/>
                <a:cs typeface="Times New Roman" pitchFamily="18" charset="0"/>
              </a:rPr>
              <a:t>sounded</a:t>
            </a:r>
            <a:r>
              <a:rPr lang="en-US" dirty="0" smtClean="0">
                <a:latin typeface="Times New Roman" pitchFamily="18" charset="0"/>
                <a:cs typeface="Times New Roman" pitchFamily="18" charset="0"/>
              </a:rPr>
              <a:t> great in the concert.</a:t>
            </a:r>
          </a:p>
          <a:p>
            <a:pPr marL="514350" indent="-514350">
              <a:buAutoNum type="arabicPeriod" startAt="6"/>
            </a:pPr>
            <a:r>
              <a:rPr lang="en-US" dirty="0" smtClean="0">
                <a:latin typeface="Times New Roman" pitchFamily="18" charset="0"/>
                <a:cs typeface="Times New Roman" pitchFamily="18" charset="0"/>
              </a:rPr>
              <a:t>For a confusing moment, Dr. Kostas thought the planet’s rings </a:t>
            </a:r>
            <a:r>
              <a:rPr lang="en-US" b="1" u="sng" dirty="0" smtClean="0">
                <a:solidFill>
                  <a:srgbClr val="7030A0"/>
                </a:solidFill>
                <a:latin typeface="Times New Roman" pitchFamily="18" charset="0"/>
                <a:cs typeface="Times New Roman" pitchFamily="18" charset="0"/>
              </a:rPr>
              <a:t>appeared</a:t>
            </a:r>
            <a:r>
              <a:rPr lang="en-US" dirty="0" smtClean="0">
                <a:latin typeface="Times New Roman" pitchFamily="18" charset="0"/>
                <a:cs typeface="Times New Roman" pitchFamily="18" charset="0"/>
              </a:rPr>
              <a:t> smaller.</a:t>
            </a:r>
          </a:p>
          <a:p>
            <a:pPr marL="0" indent="0">
              <a:buNone/>
            </a:pP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4" name="Oval 3"/>
          <p:cNvSpPr/>
          <p:nvPr/>
        </p:nvSpPr>
        <p:spPr>
          <a:xfrm>
            <a:off x="4267200" y="1447800"/>
            <a:ext cx="7620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819400" y="2057400"/>
            <a:ext cx="1411514"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686300" y="2057400"/>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514600" y="3124200"/>
            <a:ext cx="1219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817913" y="4191000"/>
            <a:ext cx="1707243"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81800" y="5257800"/>
            <a:ext cx="13716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8548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3600" b="1" dirty="0" smtClean="0"/>
              <a:t>Exercise 13, page 481—Now adjective, noun, pronoun review</a:t>
            </a:r>
            <a:endParaRPr lang="en-US" sz="3600" b="1" dirty="0"/>
          </a:p>
        </p:txBody>
      </p:sp>
      <p:sp>
        <p:nvSpPr>
          <p:cNvPr id="3" name="Content Placeholder 2"/>
          <p:cNvSpPr>
            <a:spLocks noGrp="1"/>
          </p:cNvSpPr>
          <p:nvPr>
            <p:ph idx="1"/>
          </p:nvPr>
        </p:nvSpPr>
        <p:spPr>
          <a:xfrm>
            <a:off x="304800" y="1447800"/>
            <a:ext cx="8610600" cy="4876800"/>
          </a:xfrm>
        </p:spPr>
        <p:txBody>
          <a:bodyPr>
            <a:normAutofit fontScale="92500"/>
          </a:bodyPr>
          <a:lstStyle/>
          <a:p>
            <a:pPr marL="0" indent="0">
              <a:buNone/>
            </a:pPr>
            <a:r>
              <a:rPr lang="en-US" dirty="0" smtClean="0">
                <a:solidFill>
                  <a:schemeClr val="tx1"/>
                </a:solidFill>
                <a:latin typeface="Times New Roman" pitchFamily="18" charset="0"/>
                <a:cs typeface="Times New Roman" pitchFamily="18" charset="0"/>
              </a:rPr>
              <a:t>6.  I am happy that you won the chess match.</a:t>
            </a:r>
          </a:p>
          <a:p>
            <a:pPr marL="0" indent="0">
              <a:buNone/>
            </a:pPr>
            <a:endParaRPr lang="en-US" dirty="0" smtClean="0">
              <a:solidFill>
                <a:schemeClr val="tx1"/>
              </a:solidFill>
              <a:latin typeface="Times New Roman" pitchFamily="18" charset="0"/>
              <a:cs typeface="Times New Roman" pitchFamily="18" charset="0"/>
            </a:endParaRPr>
          </a:p>
          <a:p>
            <a:pPr marL="0" indent="0">
              <a:buNone/>
            </a:pPr>
            <a:r>
              <a:rPr lang="en-US" dirty="0" smtClean="0">
                <a:solidFill>
                  <a:schemeClr val="tx1"/>
                </a:solidFill>
                <a:latin typeface="Times New Roman" pitchFamily="18" charset="0"/>
                <a:cs typeface="Times New Roman" pitchFamily="18" charset="0"/>
              </a:rPr>
              <a:t>7.  If the coach had let me play, this game would have been my first one with the Tigers.</a:t>
            </a:r>
          </a:p>
          <a:p>
            <a:pPr marL="0" indent="0">
              <a:buNone/>
            </a:pPr>
            <a:endParaRPr lang="en-US" dirty="0" smtClean="0">
              <a:solidFill>
                <a:schemeClr val="tx1"/>
              </a:solidFill>
              <a:latin typeface="Times New Roman" pitchFamily="18" charset="0"/>
              <a:cs typeface="Times New Roman" pitchFamily="18" charset="0"/>
            </a:endParaRPr>
          </a:p>
          <a:p>
            <a:pPr marL="0" indent="0">
              <a:buNone/>
            </a:pPr>
            <a:r>
              <a:rPr lang="en-US" dirty="0" smtClean="0">
                <a:solidFill>
                  <a:schemeClr val="tx1"/>
                </a:solidFill>
                <a:latin typeface="Times New Roman" pitchFamily="18" charset="0"/>
                <a:cs typeface="Times New Roman" pitchFamily="18" charset="0"/>
              </a:rPr>
              <a:t>8.  My father thinks that you should become a lawyer. </a:t>
            </a:r>
          </a:p>
          <a:p>
            <a:pPr marL="0" indent="0">
              <a:buNone/>
            </a:pPr>
            <a:endParaRPr lang="en-US" dirty="0" smtClean="0">
              <a:solidFill>
                <a:schemeClr val="tx1"/>
              </a:solidFill>
              <a:latin typeface="Times New Roman" pitchFamily="18" charset="0"/>
              <a:cs typeface="Times New Roman" pitchFamily="18" charset="0"/>
            </a:endParaRPr>
          </a:p>
          <a:p>
            <a:pPr marL="0" indent="0">
              <a:buNone/>
            </a:pPr>
            <a:r>
              <a:rPr lang="en-US" dirty="0" smtClean="0">
                <a:solidFill>
                  <a:schemeClr val="tx1"/>
                </a:solidFill>
                <a:latin typeface="Times New Roman" pitchFamily="18" charset="0"/>
                <a:cs typeface="Times New Roman" pitchFamily="18" charset="0"/>
              </a:rPr>
              <a:t>9.  After practicing hard, </a:t>
            </a:r>
            <a:r>
              <a:rPr lang="en-US" dirty="0" err="1" smtClean="0">
                <a:solidFill>
                  <a:schemeClr val="tx1"/>
                </a:solidFill>
                <a:latin typeface="Times New Roman" pitchFamily="18" charset="0"/>
                <a:cs typeface="Times New Roman" pitchFamily="18" charset="0"/>
              </a:rPr>
              <a:t>Stef’s</a:t>
            </a:r>
            <a:r>
              <a:rPr lang="en-US" dirty="0" smtClean="0">
                <a:solidFill>
                  <a:schemeClr val="tx1"/>
                </a:solidFill>
                <a:latin typeface="Times New Roman" pitchFamily="18" charset="0"/>
                <a:cs typeface="Times New Roman" pitchFamily="18" charset="0"/>
              </a:rPr>
              <a:t> band sounded great in the concert.</a:t>
            </a:r>
          </a:p>
          <a:p>
            <a:pPr marL="0" indent="0">
              <a:buNone/>
            </a:pP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039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76200"/>
            <a:ext cx="8686800" cy="685800"/>
          </a:xfrm>
        </p:spPr>
        <p:txBody>
          <a:bodyPr>
            <a:normAutofit/>
          </a:bodyPr>
          <a:lstStyle/>
          <a:p>
            <a:r>
              <a:rPr lang="en-US" sz="2600" b="1" dirty="0" smtClean="0">
                <a:latin typeface="Times New Roman" pitchFamily="18" charset="0"/>
                <a:cs typeface="Times New Roman" pitchFamily="18" charset="0"/>
              </a:rPr>
              <a:t>Exercise 1, page 466</a:t>
            </a:r>
            <a:endParaRPr lang="en-US" sz="2600" b="1" dirty="0">
              <a:latin typeface="Times New Roman" pitchFamily="18" charset="0"/>
              <a:cs typeface="Times New Roman" pitchFamily="18" charset="0"/>
            </a:endParaRPr>
          </a:p>
        </p:txBody>
      </p:sp>
      <p:sp>
        <p:nvSpPr>
          <p:cNvPr id="5" name="Content Placeholder 4"/>
          <p:cNvSpPr>
            <a:spLocks noGrp="1"/>
          </p:cNvSpPr>
          <p:nvPr>
            <p:ph idx="1"/>
          </p:nvPr>
        </p:nvSpPr>
        <p:spPr>
          <a:xfrm>
            <a:off x="228600" y="1066800"/>
            <a:ext cx="8915400" cy="5059363"/>
          </a:xfrm>
        </p:spPr>
        <p:txBody>
          <a:bodyPr>
            <a:noAutofit/>
          </a:bodyPr>
          <a:lstStyle/>
          <a:p>
            <a:pPr marL="0" indent="0">
              <a:buNone/>
            </a:pPr>
            <a:r>
              <a:rPr lang="en-US" sz="3400" dirty="0" smtClean="0">
                <a:latin typeface="Times New Roman" pitchFamily="18" charset="0"/>
                <a:cs typeface="Times New Roman" pitchFamily="18" charset="0"/>
              </a:rPr>
              <a:t>(1) Many useful and amusing new </a:t>
            </a:r>
            <a:r>
              <a:rPr lang="en-US" sz="3400" b="1" u="sng" dirty="0" smtClean="0">
                <a:solidFill>
                  <a:srgbClr val="7030A0"/>
                </a:solidFill>
                <a:latin typeface="Times New Roman" pitchFamily="18" charset="0"/>
                <a:cs typeface="Times New Roman" pitchFamily="18" charset="0"/>
              </a:rPr>
              <a:t>words</a:t>
            </a:r>
            <a:r>
              <a:rPr lang="en-US" sz="3400" dirty="0" smtClean="0">
                <a:latin typeface="Times New Roman" pitchFamily="18" charset="0"/>
                <a:cs typeface="Times New Roman" pitchFamily="18" charset="0"/>
              </a:rPr>
              <a:t> came into our </a:t>
            </a:r>
            <a:r>
              <a:rPr lang="en-US" sz="3400" b="1" u="sng" dirty="0" smtClean="0">
                <a:solidFill>
                  <a:srgbClr val="7030A0"/>
                </a:solidFill>
                <a:latin typeface="Times New Roman" pitchFamily="18" charset="0"/>
                <a:cs typeface="Times New Roman" pitchFamily="18" charset="0"/>
              </a:rPr>
              <a:t>language</a:t>
            </a:r>
            <a:r>
              <a:rPr lang="en-US" sz="3400" dirty="0" smtClean="0">
                <a:latin typeface="Times New Roman" pitchFamily="18" charset="0"/>
                <a:cs typeface="Times New Roman" pitchFamily="18" charset="0"/>
              </a:rPr>
              <a:t> during </a:t>
            </a:r>
            <a:r>
              <a:rPr lang="en-US" sz="3400" b="1" u="sng" dirty="0" smtClean="0">
                <a:solidFill>
                  <a:srgbClr val="7030A0"/>
                </a:solidFill>
                <a:latin typeface="Times New Roman" pitchFamily="18" charset="0"/>
                <a:cs typeface="Times New Roman" pitchFamily="18" charset="0"/>
              </a:rPr>
              <a:t>World War II</a:t>
            </a:r>
            <a:r>
              <a:rPr lang="en-US" sz="3400" dirty="0" smtClean="0">
                <a:latin typeface="Times New Roman" pitchFamily="18" charset="0"/>
                <a:cs typeface="Times New Roman" pitchFamily="18" charset="0"/>
              </a:rPr>
              <a:t>.  (2) Now these </a:t>
            </a:r>
            <a:r>
              <a:rPr lang="en-US" sz="3400" b="1" u="sng" dirty="0" smtClean="0">
                <a:solidFill>
                  <a:srgbClr val="7030A0"/>
                </a:solidFill>
                <a:latin typeface="Times New Roman" pitchFamily="18" charset="0"/>
                <a:cs typeface="Times New Roman" pitchFamily="18" charset="0"/>
              </a:rPr>
              <a:t>words</a:t>
            </a:r>
            <a:r>
              <a:rPr lang="en-US" sz="3400" dirty="0" smtClean="0">
                <a:latin typeface="Times New Roman" pitchFamily="18" charset="0"/>
                <a:cs typeface="Times New Roman" pitchFamily="18" charset="0"/>
              </a:rPr>
              <a:t> are familiar to most </a:t>
            </a:r>
            <a:r>
              <a:rPr lang="en-US" sz="3400" b="1" u="sng" dirty="0" smtClean="0">
                <a:solidFill>
                  <a:srgbClr val="7030A0"/>
                </a:solidFill>
                <a:latin typeface="Times New Roman" pitchFamily="18" charset="0"/>
                <a:cs typeface="Times New Roman" pitchFamily="18" charset="0"/>
              </a:rPr>
              <a:t>Americans</a:t>
            </a:r>
            <a:r>
              <a:rPr lang="en-US" sz="3400" dirty="0" smtClean="0">
                <a:latin typeface="Times New Roman" pitchFamily="18" charset="0"/>
                <a:cs typeface="Times New Roman" pitchFamily="18" charset="0"/>
              </a:rPr>
              <a:t>. (3) One of these odd </a:t>
            </a:r>
            <a:r>
              <a:rPr lang="en-US" sz="3400" b="1" u="sng" dirty="0" smtClean="0">
                <a:solidFill>
                  <a:srgbClr val="7030A0"/>
                </a:solidFill>
                <a:latin typeface="Times New Roman" pitchFamily="18" charset="0"/>
                <a:cs typeface="Times New Roman" pitchFamily="18" charset="0"/>
              </a:rPr>
              <a:t>words</a:t>
            </a:r>
            <a:r>
              <a:rPr lang="en-US" sz="3400" dirty="0" smtClean="0">
                <a:latin typeface="Times New Roman" pitchFamily="18" charset="0"/>
                <a:cs typeface="Times New Roman" pitchFamily="18" charset="0"/>
              </a:rPr>
              <a:t> is </a:t>
            </a:r>
            <a:r>
              <a:rPr lang="en-US" sz="3400" b="1" i="1" u="sng" dirty="0" smtClean="0">
                <a:solidFill>
                  <a:srgbClr val="7030A0"/>
                </a:solidFill>
                <a:latin typeface="Times New Roman" pitchFamily="18" charset="0"/>
                <a:cs typeface="Times New Roman" pitchFamily="18" charset="0"/>
              </a:rPr>
              <a:t>gremlin</a:t>
            </a:r>
            <a:r>
              <a:rPr lang="en-US" sz="3400" dirty="0" smtClean="0">
                <a:latin typeface="Times New Roman" pitchFamily="18" charset="0"/>
                <a:cs typeface="Times New Roman" pitchFamily="18" charset="0"/>
              </a:rPr>
              <a:t>. (4) During the </a:t>
            </a:r>
            <a:r>
              <a:rPr lang="en-US" sz="3400" b="1" u="sng" dirty="0" smtClean="0">
                <a:solidFill>
                  <a:srgbClr val="7030A0"/>
                </a:solidFill>
                <a:latin typeface="Times New Roman" pitchFamily="18" charset="0"/>
                <a:cs typeface="Times New Roman" pitchFamily="18" charset="0"/>
              </a:rPr>
              <a:t>war</a:t>
            </a:r>
            <a:r>
              <a:rPr lang="en-US" sz="3400" dirty="0" smtClean="0">
                <a:latin typeface="Times New Roman" pitchFamily="18" charset="0"/>
                <a:cs typeface="Times New Roman" pitchFamily="18" charset="0"/>
              </a:rPr>
              <a:t>, </a:t>
            </a:r>
            <a:r>
              <a:rPr lang="en-US" sz="3400" b="1" u="sng" dirty="0" smtClean="0">
                <a:solidFill>
                  <a:srgbClr val="7030A0"/>
                </a:solidFill>
                <a:latin typeface="Times New Roman" pitchFamily="18" charset="0"/>
                <a:cs typeface="Times New Roman" pitchFamily="18" charset="0"/>
              </a:rPr>
              <a:t>fliers</a:t>
            </a:r>
            <a:r>
              <a:rPr lang="en-US" sz="3400" dirty="0" smtClean="0">
                <a:latin typeface="Times New Roman" pitchFamily="18" charset="0"/>
                <a:cs typeface="Times New Roman" pitchFamily="18" charset="0"/>
              </a:rPr>
              <a:t> were often troubled by mysterious mechanical </a:t>
            </a:r>
            <a:r>
              <a:rPr lang="en-US" sz="3400" b="1" u="sng" dirty="0" smtClean="0">
                <a:solidFill>
                  <a:srgbClr val="7030A0"/>
                </a:solidFill>
                <a:latin typeface="Times New Roman" pitchFamily="18" charset="0"/>
                <a:cs typeface="Times New Roman" pitchFamily="18" charset="0"/>
              </a:rPr>
              <a:t>malfunctions</a:t>
            </a:r>
            <a:r>
              <a:rPr lang="en-US" sz="3400" dirty="0" smtClean="0">
                <a:latin typeface="Times New Roman" pitchFamily="18" charset="0"/>
                <a:cs typeface="Times New Roman" pitchFamily="18" charset="0"/>
              </a:rPr>
              <a:t>.  (5) Not knowing what caused these </a:t>
            </a:r>
            <a:r>
              <a:rPr lang="en-US" sz="3400" b="1" u="sng" dirty="0" smtClean="0">
                <a:solidFill>
                  <a:srgbClr val="7030A0"/>
                </a:solidFill>
                <a:latin typeface="Times New Roman" pitchFamily="18" charset="0"/>
                <a:cs typeface="Times New Roman" pitchFamily="18" charset="0"/>
              </a:rPr>
              <a:t>problems</a:t>
            </a:r>
            <a:r>
              <a:rPr lang="en-US" sz="3400" dirty="0" smtClean="0">
                <a:latin typeface="Times New Roman" pitchFamily="18" charset="0"/>
                <a:cs typeface="Times New Roman" pitchFamily="18" charset="0"/>
              </a:rPr>
              <a:t>, they joked that </a:t>
            </a:r>
            <a:r>
              <a:rPr lang="en-US" sz="3400" b="1" u="sng" dirty="0" smtClean="0">
                <a:solidFill>
                  <a:srgbClr val="7030A0"/>
                </a:solidFill>
                <a:latin typeface="Times New Roman" pitchFamily="18" charset="0"/>
                <a:cs typeface="Times New Roman" pitchFamily="18" charset="0"/>
              </a:rPr>
              <a:t>gremlins</a:t>
            </a:r>
            <a:r>
              <a:rPr lang="en-US" sz="3400" dirty="0" smtClean="0">
                <a:latin typeface="Times New Roman" pitchFamily="18" charset="0"/>
                <a:cs typeface="Times New Roman" pitchFamily="18" charset="0"/>
              </a:rPr>
              <a:t>—small, mischievous </a:t>
            </a:r>
            <a:r>
              <a:rPr lang="en-US" sz="3400" b="1" u="sng" dirty="0" smtClean="0">
                <a:solidFill>
                  <a:srgbClr val="7030A0"/>
                </a:solidFill>
                <a:latin typeface="Times New Roman" pitchFamily="18" charset="0"/>
                <a:cs typeface="Times New Roman" pitchFamily="18" charset="0"/>
              </a:rPr>
              <a:t>creatures</a:t>
            </a:r>
            <a:r>
              <a:rPr lang="en-US" sz="3400" dirty="0" smtClean="0">
                <a:latin typeface="Times New Roman" pitchFamily="18" charset="0"/>
                <a:cs typeface="Times New Roman" pitchFamily="18" charset="0"/>
              </a:rPr>
              <a:t>—were in the </a:t>
            </a:r>
            <a:r>
              <a:rPr lang="en-US" sz="3400" b="1" u="sng" dirty="0" smtClean="0">
                <a:solidFill>
                  <a:srgbClr val="7030A0"/>
                </a:solidFill>
                <a:latin typeface="Times New Roman" pitchFamily="18" charset="0"/>
                <a:cs typeface="Times New Roman" pitchFamily="18" charset="0"/>
              </a:rPr>
              <a:t>aircraft</a:t>
            </a:r>
            <a:r>
              <a:rPr lang="en-US" sz="3400" dirty="0" smtClean="0">
                <a:latin typeface="Times New Roman" pitchFamily="18" charset="0"/>
                <a:cs typeface="Times New Roman" pitchFamily="18" charset="0"/>
              </a:rPr>
              <a:t>.</a:t>
            </a:r>
            <a:endParaRPr lang="en-US" sz="3400" dirty="0">
              <a:latin typeface="Times New Roman" pitchFamily="18" charset="0"/>
              <a:cs typeface="Times New Roman" pitchFamily="18" charset="0"/>
            </a:endParaRPr>
          </a:p>
        </p:txBody>
      </p:sp>
    </p:spTree>
    <p:extLst>
      <p:ext uri="{BB962C8B-B14F-4D97-AF65-F5344CB8AC3E}">
        <p14:creationId xmlns:p14="http://schemas.microsoft.com/office/powerpoint/2010/main" val="16439272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610600" cy="6400800"/>
          </a:xfrm>
        </p:spPr>
        <p:txBody>
          <a:bodyPr>
            <a:normAutofit fontScale="92500" lnSpcReduction="10000"/>
          </a:bodyPr>
          <a:lstStyle/>
          <a:p>
            <a:pPr marL="514350" indent="-514350">
              <a:buAutoNum type="arabicPeriod" startAt="6"/>
            </a:pPr>
            <a:r>
              <a:rPr lang="en-US" dirty="0" smtClean="0">
                <a:solidFill>
                  <a:schemeClr val="tx1"/>
                </a:solidFill>
                <a:latin typeface="Times New Roman" pitchFamily="18" charset="0"/>
                <a:cs typeface="Times New Roman" pitchFamily="18" charset="0"/>
              </a:rPr>
              <a:t>I am happy that you won the chess match.</a:t>
            </a:r>
          </a:p>
          <a:p>
            <a:pPr marL="0" indent="0">
              <a:buNone/>
            </a:pPr>
            <a:r>
              <a:rPr lang="en-US" dirty="0">
                <a:solidFill>
                  <a:schemeClr val="tx1"/>
                </a:solidFill>
                <a:latin typeface="Times New Roman" pitchFamily="18" charset="0"/>
                <a:cs typeface="Times New Roman" pitchFamily="18" charset="0"/>
              </a:rPr>
              <a:t> </a:t>
            </a:r>
            <a:r>
              <a:rPr lang="en-US" dirty="0" smtClean="0">
                <a:solidFill>
                  <a:schemeClr val="tx1"/>
                </a:solidFill>
                <a:latin typeface="Times New Roman" pitchFamily="18" charset="0"/>
                <a:cs typeface="Times New Roman" pitchFamily="18" charset="0"/>
              </a:rPr>
              <a:t>     P                         </a:t>
            </a:r>
            <a:r>
              <a:rPr lang="en-US" dirty="0" err="1" smtClean="0">
                <a:solidFill>
                  <a:schemeClr val="tx1"/>
                </a:solidFill>
                <a:latin typeface="Times New Roman" pitchFamily="18" charset="0"/>
                <a:cs typeface="Times New Roman" pitchFamily="18" charset="0"/>
              </a:rPr>
              <a:t>P</a:t>
            </a:r>
            <a:r>
              <a:rPr lang="en-US" dirty="0" smtClean="0">
                <a:solidFill>
                  <a:schemeClr val="tx1"/>
                </a:solidFill>
                <a:latin typeface="Times New Roman" pitchFamily="18" charset="0"/>
                <a:cs typeface="Times New Roman" pitchFamily="18" charset="0"/>
              </a:rPr>
              <a:t>             A      A        N</a:t>
            </a:r>
          </a:p>
          <a:p>
            <a:pPr marL="514350" indent="-514350">
              <a:buAutoNum type="arabicPeriod" startAt="7"/>
            </a:pPr>
            <a:r>
              <a:rPr lang="en-US" dirty="0" smtClean="0">
                <a:solidFill>
                  <a:schemeClr val="tx1"/>
                </a:solidFill>
                <a:latin typeface="Times New Roman" pitchFamily="18" charset="0"/>
                <a:cs typeface="Times New Roman" pitchFamily="18" charset="0"/>
              </a:rPr>
              <a:t>If the coach had let me play, this game would have </a:t>
            </a:r>
          </a:p>
          <a:p>
            <a:pPr marL="0" indent="0">
              <a:buNone/>
            </a:pPr>
            <a:r>
              <a:rPr lang="en-US" dirty="0" smtClean="0">
                <a:solidFill>
                  <a:schemeClr val="tx1"/>
                </a:solidFill>
                <a:latin typeface="Times New Roman" pitchFamily="18" charset="0"/>
                <a:cs typeface="Times New Roman" pitchFamily="18" charset="0"/>
              </a:rPr>
              <a:t>	A	N		P	      A	    N</a:t>
            </a:r>
            <a:endParaRPr lang="en-US" dirty="0">
              <a:solidFill>
                <a:schemeClr val="tx1"/>
              </a:solidFill>
              <a:latin typeface="Times New Roman" pitchFamily="18" charset="0"/>
              <a:cs typeface="Times New Roman" pitchFamily="18" charset="0"/>
            </a:endParaRPr>
          </a:p>
          <a:p>
            <a:pPr marL="0" indent="0">
              <a:buNone/>
            </a:pPr>
            <a:r>
              <a:rPr lang="en-US" dirty="0" smtClean="0">
                <a:solidFill>
                  <a:schemeClr val="tx1"/>
                </a:solidFill>
                <a:latin typeface="Times New Roman" pitchFamily="18" charset="0"/>
                <a:cs typeface="Times New Roman" pitchFamily="18" charset="0"/>
              </a:rPr>
              <a:t>been my first one with the Tigers.</a:t>
            </a:r>
          </a:p>
          <a:p>
            <a:pPr marL="0" indent="0">
              <a:buNone/>
            </a:pPr>
            <a:r>
              <a:rPr lang="en-US" dirty="0">
                <a:solidFill>
                  <a:schemeClr val="tx1"/>
                </a:solidFill>
                <a:latin typeface="Times New Roman" pitchFamily="18" charset="0"/>
                <a:cs typeface="Times New Roman" pitchFamily="18" charset="0"/>
              </a:rPr>
              <a:t> </a:t>
            </a:r>
            <a:r>
              <a:rPr lang="en-US" dirty="0" smtClean="0">
                <a:solidFill>
                  <a:schemeClr val="tx1"/>
                </a:solidFill>
                <a:latin typeface="Times New Roman" pitchFamily="18" charset="0"/>
                <a:cs typeface="Times New Roman" pitchFamily="18" charset="0"/>
              </a:rPr>
              <a:t>         P    A     N           A       N</a:t>
            </a:r>
          </a:p>
          <a:p>
            <a:pPr marL="514350" indent="-514350">
              <a:buAutoNum type="arabicPeriod" startAt="8"/>
            </a:pPr>
            <a:r>
              <a:rPr lang="en-US" dirty="0" smtClean="0">
                <a:solidFill>
                  <a:schemeClr val="tx1"/>
                </a:solidFill>
                <a:latin typeface="Times New Roman" pitchFamily="18" charset="0"/>
                <a:cs typeface="Times New Roman" pitchFamily="18" charset="0"/>
              </a:rPr>
              <a:t>My father thinks that you should become a lawyer.</a:t>
            </a:r>
          </a:p>
          <a:p>
            <a:pPr marL="0" indent="0">
              <a:buNone/>
            </a:pPr>
            <a:r>
              <a:rPr lang="en-US" dirty="0" smtClean="0">
                <a:solidFill>
                  <a:schemeClr val="tx1"/>
                </a:solidFill>
                <a:latin typeface="Times New Roman" pitchFamily="18" charset="0"/>
                <a:cs typeface="Times New Roman" pitchFamily="18" charset="0"/>
              </a:rPr>
              <a:t>       P       N                       P                            A     N</a:t>
            </a:r>
          </a:p>
          <a:p>
            <a:pPr marL="514350" indent="-514350">
              <a:buAutoNum type="arabicPeriod" startAt="9"/>
            </a:pPr>
            <a:r>
              <a:rPr lang="en-US" dirty="0" smtClean="0">
                <a:solidFill>
                  <a:schemeClr val="tx1"/>
                </a:solidFill>
                <a:latin typeface="Times New Roman" pitchFamily="18" charset="0"/>
                <a:cs typeface="Times New Roman" pitchFamily="18" charset="0"/>
              </a:rPr>
              <a:t>After practicing hard, </a:t>
            </a:r>
            <a:r>
              <a:rPr lang="en-US" dirty="0" err="1" smtClean="0">
                <a:solidFill>
                  <a:schemeClr val="tx1"/>
                </a:solidFill>
                <a:latin typeface="Times New Roman" pitchFamily="18" charset="0"/>
                <a:cs typeface="Times New Roman" pitchFamily="18" charset="0"/>
              </a:rPr>
              <a:t>Stef’s</a:t>
            </a:r>
            <a:r>
              <a:rPr lang="en-US" dirty="0" smtClean="0">
                <a:solidFill>
                  <a:schemeClr val="tx1"/>
                </a:solidFill>
                <a:latin typeface="Times New Roman" pitchFamily="18" charset="0"/>
                <a:cs typeface="Times New Roman" pitchFamily="18" charset="0"/>
              </a:rPr>
              <a:t> band sounded great in</a:t>
            </a:r>
          </a:p>
          <a:p>
            <a:pPr marL="800100" lvl="2" indent="0">
              <a:buNone/>
            </a:pPr>
            <a:r>
              <a:rPr lang="en-US" dirty="0">
                <a:solidFill>
                  <a:schemeClr val="tx1"/>
                </a:solidFill>
                <a:latin typeface="Times New Roman" pitchFamily="18" charset="0"/>
                <a:cs typeface="Times New Roman" pitchFamily="18" charset="0"/>
              </a:rPr>
              <a:t> </a:t>
            </a:r>
            <a:r>
              <a:rPr lang="en-US" dirty="0" smtClean="0">
                <a:solidFill>
                  <a:schemeClr val="tx1"/>
                </a:solidFill>
                <a:latin typeface="Times New Roman" pitchFamily="18" charset="0"/>
                <a:cs typeface="Times New Roman" pitchFamily="18" charset="0"/>
              </a:rPr>
              <a:t>                                               A           N                            </a:t>
            </a:r>
            <a:endParaRPr lang="en-US" dirty="0">
              <a:solidFill>
                <a:schemeClr val="tx1"/>
              </a:solidFill>
              <a:latin typeface="Times New Roman" pitchFamily="18" charset="0"/>
              <a:cs typeface="Times New Roman" pitchFamily="18" charset="0"/>
            </a:endParaRPr>
          </a:p>
          <a:p>
            <a:pPr marL="0" indent="0">
              <a:buNone/>
            </a:pPr>
            <a:r>
              <a:rPr lang="en-US" dirty="0" smtClean="0">
                <a:solidFill>
                  <a:schemeClr val="tx1"/>
                </a:solidFill>
                <a:latin typeface="Times New Roman" pitchFamily="18" charset="0"/>
                <a:cs typeface="Times New Roman" pitchFamily="18" charset="0"/>
              </a:rPr>
              <a:t> the concert.</a:t>
            </a:r>
          </a:p>
          <a:p>
            <a:pPr marL="0" indent="0">
              <a:buNone/>
            </a:pPr>
            <a:r>
              <a:rPr lang="en-US" dirty="0">
                <a:solidFill>
                  <a:schemeClr val="tx1"/>
                </a:solidFill>
                <a:latin typeface="Times New Roman" pitchFamily="18" charset="0"/>
                <a:cs typeface="Times New Roman" pitchFamily="18" charset="0"/>
              </a:rPr>
              <a:t>	</a:t>
            </a:r>
            <a:r>
              <a:rPr lang="en-US" dirty="0" smtClean="0">
                <a:solidFill>
                  <a:schemeClr val="tx1"/>
                </a:solidFill>
                <a:latin typeface="Times New Roman" pitchFamily="18" charset="0"/>
                <a:cs typeface="Times New Roman" pitchFamily="18" charset="0"/>
              </a:rPr>
              <a:t>N</a:t>
            </a:r>
          </a:p>
          <a:p>
            <a:pPr marL="0" indent="0">
              <a:buNone/>
            </a:pP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715324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3600" b="1" dirty="0" smtClean="0"/>
              <a:t>Exercise 14, page Writing appropriate linking verbs</a:t>
            </a:r>
            <a:endParaRPr lang="en-US" sz="3600" b="1" dirty="0"/>
          </a:p>
        </p:txBody>
      </p:sp>
      <p:sp>
        <p:nvSpPr>
          <p:cNvPr id="3" name="Content Placeholder 2"/>
          <p:cNvSpPr>
            <a:spLocks noGrp="1"/>
          </p:cNvSpPr>
          <p:nvPr>
            <p:ph idx="1"/>
          </p:nvPr>
        </p:nvSpPr>
        <p:spPr>
          <a:xfrm>
            <a:off x="304800" y="1447800"/>
            <a:ext cx="8610600" cy="4876800"/>
          </a:xfrm>
        </p:spPr>
        <p:txBody>
          <a:bodyPr>
            <a:normAutofit/>
          </a:bodyPr>
          <a:lstStyle/>
          <a:p>
            <a:pPr marL="514350" indent="-514350">
              <a:buAutoNum type="arabicPeriod"/>
            </a:pPr>
            <a:r>
              <a:rPr lang="en-US" dirty="0" smtClean="0">
                <a:latin typeface="Times New Roman" pitchFamily="18" charset="0"/>
                <a:cs typeface="Times New Roman" pitchFamily="18" charset="0"/>
              </a:rPr>
              <a:t>That building ___ the new public library.</a:t>
            </a:r>
          </a:p>
          <a:p>
            <a:pPr marL="514350" indent="-514350">
              <a:buAutoNum type="arabicPeriod"/>
            </a:pPr>
            <a:r>
              <a:rPr lang="en-US" dirty="0" smtClean="0">
                <a:latin typeface="Times New Roman" pitchFamily="18" charset="0"/>
                <a:cs typeface="Times New Roman" pitchFamily="18" charset="0"/>
              </a:rPr>
              <a:t>The care ____ funny.</a:t>
            </a:r>
          </a:p>
          <a:p>
            <a:pPr marL="514350" indent="-514350">
              <a:buAutoNum type="arabicPeriod"/>
            </a:pPr>
            <a:r>
              <a:rPr lang="en-US" dirty="0" smtClean="0">
                <a:latin typeface="Times New Roman" pitchFamily="18" charset="0"/>
                <a:cs typeface="Times New Roman" pitchFamily="18" charset="0"/>
              </a:rPr>
              <a:t>The moose ____ huge.</a:t>
            </a:r>
          </a:p>
          <a:p>
            <a:pPr marL="514350" indent="-514350">
              <a:buAutoNum type="arabicPeriod"/>
            </a:pPr>
            <a:r>
              <a:rPr lang="en-US" dirty="0" smtClean="0">
                <a:latin typeface="Times New Roman" pitchFamily="18" charset="0"/>
                <a:cs typeface="Times New Roman" pitchFamily="18" charset="0"/>
              </a:rPr>
              <a:t>I ____ very nervous about the driving test.</a:t>
            </a:r>
          </a:p>
          <a:p>
            <a:pPr marL="514350" indent="-514350">
              <a:buAutoNum type="arabicPeriod"/>
            </a:pPr>
            <a:r>
              <a:rPr lang="en-US" dirty="0" smtClean="0">
                <a:latin typeface="Times New Roman" pitchFamily="18" charset="0"/>
                <a:cs typeface="Times New Roman" pitchFamily="18" charset="0"/>
              </a:rPr>
              <a:t>Her garden ____ dried and brown in the drought.</a:t>
            </a:r>
          </a:p>
          <a:p>
            <a:pPr marL="514350" indent="-514350">
              <a:buAutoNum type="arabicPeriod"/>
            </a:pPr>
            <a:r>
              <a:rPr lang="en-US" dirty="0" smtClean="0">
                <a:latin typeface="Times New Roman" pitchFamily="18" charset="0"/>
                <a:cs typeface="Times New Roman" pitchFamily="18" charset="0"/>
              </a:rPr>
              <a:t>Let’s hope the evening ___ cool.</a:t>
            </a:r>
          </a:p>
          <a:p>
            <a:pPr marL="514350" indent="-514350">
              <a:buAutoNum type="arabicPeriod"/>
            </a:pPr>
            <a:r>
              <a:rPr lang="en-US" dirty="0" smtClean="0">
                <a:latin typeface="Times New Roman" pitchFamily="18" charset="0"/>
                <a:cs typeface="Times New Roman" pitchFamily="18" charset="0"/>
              </a:rPr>
              <a:t>We can eat the raspberries when they ____ red.</a:t>
            </a: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6822491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3600" b="1" dirty="0" smtClean="0"/>
              <a:t>Exercise 14, page Writing appropriate linking verbs </a:t>
            </a:r>
            <a:r>
              <a:rPr lang="en-US" sz="3600" b="1" dirty="0" smtClean="0">
                <a:solidFill>
                  <a:srgbClr val="7030A0"/>
                </a:solidFill>
              </a:rPr>
              <a:t>(Suggested Answers)</a:t>
            </a:r>
            <a:endParaRPr lang="en-US" sz="3600" b="1" dirty="0">
              <a:solidFill>
                <a:srgbClr val="7030A0"/>
              </a:solidFill>
            </a:endParaRPr>
          </a:p>
        </p:txBody>
      </p:sp>
      <p:sp>
        <p:nvSpPr>
          <p:cNvPr id="3" name="Content Placeholder 2"/>
          <p:cNvSpPr>
            <a:spLocks noGrp="1"/>
          </p:cNvSpPr>
          <p:nvPr>
            <p:ph idx="1"/>
          </p:nvPr>
        </p:nvSpPr>
        <p:spPr>
          <a:xfrm>
            <a:off x="304800" y="1447800"/>
            <a:ext cx="8610600" cy="4876800"/>
          </a:xfrm>
        </p:spPr>
        <p:txBody>
          <a:bodyPr>
            <a:normAutofit/>
          </a:bodyPr>
          <a:lstStyle/>
          <a:p>
            <a:pPr marL="514350" indent="-514350">
              <a:buAutoNum type="arabicPeriod"/>
            </a:pPr>
            <a:r>
              <a:rPr lang="en-US" dirty="0" smtClean="0">
                <a:latin typeface="Times New Roman" pitchFamily="18" charset="0"/>
                <a:cs typeface="Times New Roman" pitchFamily="18" charset="0"/>
              </a:rPr>
              <a:t>That building </a:t>
            </a:r>
            <a:r>
              <a:rPr lang="en-US" b="1" u="sng" dirty="0" smtClean="0">
                <a:solidFill>
                  <a:srgbClr val="7030A0"/>
                </a:solidFill>
                <a:latin typeface="Times New Roman" pitchFamily="18" charset="0"/>
                <a:cs typeface="Times New Roman" pitchFamily="18" charset="0"/>
              </a:rPr>
              <a:t>is</a:t>
            </a:r>
            <a:r>
              <a:rPr lang="en-US" dirty="0" smtClean="0">
                <a:latin typeface="Times New Roman" pitchFamily="18" charset="0"/>
                <a:cs typeface="Times New Roman" pitchFamily="18" charset="0"/>
              </a:rPr>
              <a:t> the new public library.</a:t>
            </a:r>
          </a:p>
          <a:p>
            <a:pPr marL="514350" indent="-514350">
              <a:buAutoNum type="arabicPeriod"/>
            </a:pPr>
            <a:r>
              <a:rPr lang="en-US" dirty="0" smtClean="0">
                <a:latin typeface="Times New Roman" pitchFamily="18" charset="0"/>
                <a:cs typeface="Times New Roman" pitchFamily="18" charset="0"/>
              </a:rPr>
              <a:t>The care </a:t>
            </a:r>
            <a:r>
              <a:rPr lang="en-US" b="1" u="sng" dirty="0" smtClean="0">
                <a:solidFill>
                  <a:srgbClr val="7030A0"/>
                </a:solidFill>
                <a:latin typeface="Times New Roman" pitchFamily="18" charset="0"/>
                <a:cs typeface="Times New Roman" pitchFamily="18" charset="0"/>
              </a:rPr>
              <a:t>sounds</a:t>
            </a:r>
            <a:r>
              <a:rPr lang="en-US" dirty="0" smtClean="0">
                <a:latin typeface="Times New Roman" pitchFamily="18" charset="0"/>
                <a:cs typeface="Times New Roman" pitchFamily="18" charset="0"/>
              </a:rPr>
              <a:t> funny.</a:t>
            </a:r>
          </a:p>
          <a:p>
            <a:pPr marL="514350" indent="-514350">
              <a:buAutoNum type="arabicPeriod"/>
            </a:pPr>
            <a:r>
              <a:rPr lang="en-US" dirty="0" smtClean="0">
                <a:latin typeface="Times New Roman" pitchFamily="18" charset="0"/>
                <a:cs typeface="Times New Roman" pitchFamily="18" charset="0"/>
              </a:rPr>
              <a:t>The moose </a:t>
            </a:r>
            <a:r>
              <a:rPr lang="en-US" b="1" u="sng" dirty="0" smtClean="0">
                <a:solidFill>
                  <a:srgbClr val="7030A0"/>
                </a:solidFill>
                <a:latin typeface="Times New Roman" pitchFamily="18" charset="0"/>
                <a:cs typeface="Times New Roman" pitchFamily="18" charset="0"/>
              </a:rPr>
              <a:t>is</a:t>
            </a:r>
            <a:r>
              <a:rPr lang="en-US" dirty="0" smtClean="0">
                <a:latin typeface="Times New Roman" pitchFamily="18" charset="0"/>
                <a:cs typeface="Times New Roman" pitchFamily="18" charset="0"/>
              </a:rPr>
              <a:t> huge.</a:t>
            </a:r>
          </a:p>
          <a:p>
            <a:pPr marL="514350" indent="-514350">
              <a:buAutoNum type="arabicPeriod"/>
            </a:pPr>
            <a:r>
              <a:rPr lang="en-US" dirty="0" smtClean="0">
                <a:latin typeface="Times New Roman" pitchFamily="18" charset="0"/>
                <a:cs typeface="Times New Roman" pitchFamily="18" charset="0"/>
              </a:rPr>
              <a:t>I </a:t>
            </a:r>
            <a:r>
              <a:rPr lang="en-US" b="1" u="sng" dirty="0" smtClean="0">
                <a:solidFill>
                  <a:srgbClr val="7030A0"/>
                </a:solidFill>
                <a:latin typeface="Times New Roman" pitchFamily="18" charset="0"/>
                <a:cs typeface="Times New Roman" pitchFamily="18" charset="0"/>
              </a:rPr>
              <a:t>felt</a:t>
            </a:r>
            <a:r>
              <a:rPr lang="en-US" dirty="0" smtClean="0">
                <a:latin typeface="Times New Roman" pitchFamily="18" charset="0"/>
                <a:cs typeface="Times New Roman" pitchFamily="18" charset="0"/>
              </a:rPr>
              <a:t> very nervous about the driving test.</a:t>
            </a:r>
          </a:p>
          <a:p>
            <a:pPr marL="514350" indent="-514350">
              <a:buAutoNum type="arabicPeriod"/>
            </a:pPr>
            <a:r>
              <a:rPr lang="en-US" dirty="0" smtClean="0">
                <a:latin typeface="Times New Roman" pitchFamily="18" charset="0"/>
                <a:cs typeface="Times New Roman" pitchFamily="18" charset="0"/>
              </a:rPr>
              <a:t>Her garden </a:t>
            </a:r>
            <a:r>
              <a:rPr lang="en-US" b="1" u="sng" dirty="0" smtClean="0">
                <a:solidFill>
                  <a:srgbClr val="7030A0"/>
                </a:solidFill>
                <a:latin typeface="Times New Roman" pitchFamily="18" charset="0"/>
                <a:cs typeface="Times New Roman" pitchFamily="18" charset="0"/>
              </a:rPr>
              <a:t>became</a:t>
            </a:r>
            <a:r>
              <a:rPr lang="en-US" dirty="0" smtClean="0">
                <a:latin typeface="Times New Roman" pitchFamily="18" charset="0"/>
                <a:cs typeface="Times New Roman" pitchFamily="18" charset="0"/>
              </a:rPr>
              <a:t> dried and brown in the drought.</a:t>
            </a:r>
          </a:p>
          <a:p>
            <a:pPr marL="514350" indent="-514350">
              <a:buAutoNum type="arabicPeriod"/>
            </a:pPr>
            <a:r>
              <a:rPr lang="en-US" dirty="0" smtClean="0">
                <a:latin typeface="Times New Roman" pitchFamily="18" charset="0"/>
                <a:cs typeface="Times New Roman" pitchFamily="18" charset="0"/>
              </a:rPr>
              <a:t>Let’s hope the evening </a:t>
            </a:r>
            <a:r>
              <a:rPr lang="en-US" b="1" u="sng" dirty="0" smtClean="0">
                <a:solidFill>
                  <a:srgbClr val="7030A0"/>
                </a:solidFill>
                <a:latin typeface="Times New Roman" pitchFamily="18" charset="0"/>
                <a:cs typeface="Times New Roman" pitchFamily="18" charset="0"/>
              </a:rPr>
              <a:t>will be</a:t>
            </a:r>
            <a:r>
              <a:rPr lang="en-US" b="1" dirty="0" smtClean="0">
                <a:solidFill>
                  <a:srgbClr val="7030A0"/>
                </a:solidFill>
                <a:latin typeface="Times New Roman" pitchFamily="18" charset="0"/>
                <a:cs typeface="Times New Roman" pitchFamily="18" charset="0"/>
              </a:rPr>
              <a:t> </a:t>
            </a:r>
            <a:r>
              <a:rPr lang="en-US" dirty="0" smtClean="0">
                <a:latin typeface="Times New Roman" pitchFamily="18" charset="0"/>
                <a:cs typeface="Times New Roman" pitchFamily="18" charset="0"/>
              </a:rPr>
              <a:t>cool.</a:t>
            </a:r>
          </a:p>
          <a:p>
            <a:pPr marL="514350" indent="-514350">
              <a:buAutoNum type="arabicPeriod"/>
            </a:pPr>
            <a:r>
              <a:rPr lang="en-US" dirty="0" smtClean="0">
                <a:latin typeface="Times New Roman" pitchFamily="18" charset="0"/>
                <a:cs typeface="Times New Roman" pitchFamily="18" charset="0"/>
              </a:rPr>
              <a:t>We can eat the raspberries when they </a:t>
            </a:r>
            <a:r>
              <a:rPr lang="en-US" b="1" u="sng" dirty="0" smtClean="0">
                <a:solidFill>
                  <a:srgbClr val="7030A0"/>
                </a:solidFill>
                <a:latin typeface="Times New Roman" pitchFamily="18" charset="0"/>
                <a:cs typeface="Times New Roman" pitchFamily="18" charset="0"/>
              </a:rPr>
              <a:t>turn</a:t>
            </a:r>
            <a:r>
              <a:rPr lang="en-US" dirty="0" smtClean="0">
                <a:latin typeface="Times New Roman" pitchFamily="18" charset="0"/>
                <a:cs typeface="Times New Roman" pitchFamily="18" charset="0"/>
              </a:rPr>
              <a:t> red.</a:t>
            </a: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447820059"/>
      </p:ext>
    </p:extLst>
  </p:cSld>
  <p:clrMapOvr>
    <a:masterClrMapping/>
  </p:clrMapOvr>
  <p:transition spd="slow">
    <p:pull/>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3600" b="1" dirty="0" smtClean="0"/>
              <a:t>Exercise 14, page Writing appropriate linking verbs</a:t>
            </a:r>
            <a:endParaRPr lang="en-US" sz="3600" b="1" dirty="0"/>
          </a:p>
        </p:txBody>
      </p:sp>
      <p:sp>
        <p:nvSpPr>
          <p:cNvPr id="3" name="Content Placeholder 2"/>
          <p:cNvSpPr>
            <a:spLocks noGrp="1"/>
          </p:cNvSpPr>
          <p:nvPr>
            <p:ph idx="1"/>
          </p:nvPr>
        </p:nvSpPr>
        <p:spPr>
          <a:xfrm>
            <a:off x="304800" y="1447800"/>
            <a:ext cx="8610600" cy="4876800"/>
          </a:xfrm>
        </p:spPr>
        <p:txBody>
          <a:bodyPr>
            <a:normAutofit/>
          </a:bodyPr>
          <a:lstStyle/>
          <a:p>
            <a:pPr marL="514350" indent="-514350">
              <a:buAutoNum type="arabicPeriod" startAt="8"/>
            </a:pPr>
            <a:r>
              <a:rPr lang="en-US" dirty="0" smtClean="0">
                <a:latin typeface="Times New Roman" pitchFamily="18" charset="0"/>
                <a:cs typeface="Times New Roman" pitchFamily="18" charset="0"/>
              </a:rPr>
              <a:t>Burt ____ grouchy early in the morning.</a:t>
            </a:r>
          </a:p>
          <a:p>
            <a:pPr marL="514350" indent="-514350">
              <a:buAutoNum type="arabicPeriod" startAt="8"/>
            </a:pPr>
            <a:r>
              <a:rPr lang="en-US" dirty="0" smtClean="0">
                <a:latin typeface="Times New Roman" pitchFamily="18" charset="0"/>
                <a:cs typeface="Times New Roman" pitchFamily="18" charset="0"/>
              </a:rPr>
              <a:t>The soup ____ to salty.</a:t>
            </a:r>
          </a:p>
          <a:p>
            <a:pPr marL="514350" indent="-514350">
              <a:buAutoNum type="arabicPeriod" startAt="8"/>
            </a:pPr>
            <a:r>
              <a:rPr lang="en-US" dirty="0" smtClean="0">
                <a:latin typeface="Times New Roman" pitchFamily="18" charset="0"/>
                <a:cs typeface="Times New Roman" pitchFamily="18" charset="0"/>
              </a:rPr>
              <a:t>The puppy _____ healthy and playful.</a:t>
            </a:r>
          </a:p>
          <a:p>
            <a:pPr marL="0" indent="0">
              <a:buNone/>
            </a:pPr>
            <a:endParaRPr lang="en-US" dirty="0" smtClean="0">
              <a:latin typeface="Times New Roman" pitchFamily="18" charset="0"/>
              <a:cs typeface="Times New Roman" pitchFamily="18" charset="0"/>
            </a:endParaRPr>
          </a:p>
          <a:p>
            <a:pPr marL="0" indent="0">
              <a:buNone/>
            </a:pPr>
            <a:r>
              <a:rPr lang="en-US" b="1" dirty="0">
                <a:solidFill>
                  <a:srgbClr val="7030A0"/>
                </a:solidFill>
              </a:rPr>
              <a:t>(</a:t>
            </a:r>
            <a:r>
              <a:rPr lang="en-US" b="1" dirty="0" smtClean="0">
                <a:solidFill>
                  <a:srgbClr val="7030A0"/>
                </a:solidFill>
              </a:rPr>
              <a:t>Suggested </a:t>
            </a:r>
            <a:r>
              <a:rPr lang="en-US" b="1" dirty="0">
                <a:solidFill>
                  <a:srgbClr val="7030A0"/>
                </a:solidFill>
              </a:rPr>
              <a:t>Answers</a:t>
            </a:r>
            <a:r>
              <a:rPr lang="en-US" b="1" dirty="0" smtClean="0">
                <a:solidFill>
                  <a:srgbClr val="7030A0"/>
                </a:solidFill>
              </a:rPr>
              <a:t>)</a:t>
            </a:r>
          </a:p>
          <a:p>
            <a:pPr marL="514350" indent="-514350">
              <a:buAutoNum type="arabicPeriod" startAt="8"/>
            </a:pPr>
            <a:r>
              <a:rPr lang="en-US" dirty="0">
                <a:latin typeface="Times New Roman" pitchFamily="18" charset="0"/>
                <a:cs typeface="Times New Roman" pitchFamily="18" charset="0"/>
              </a:rPr>
              <a:t>Burt </a:t>
            </a:r>
            <a:r>
              <a:rPr lang="en-US" dirty="0" smtClean="0">
                <a:latin typeface="Times New Roman" pitchFamily="18" charset="0"/>
                <a:cs typeface="Times New Roman" pitchFamily="18" charset="0"/>
              </a:rPr>
              <a:t>would </a:t>
            </a:r>
            <a:r>
              <a:rPr lang="en-US" b="1" u="sng" dirty="0" smtClean="0">
                <a:solidFill>
                  <a:srgbClr val="7030A0"/>
                </a:solidFill>
                <a:latin typeface="Times New Roman" pitchFamily="18" charset="0"/>
                <a:cs typeface="Times New Roman" pitchFamily="18" charset="0"/>
              </a:rPr>
              <a:t>be</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grouchy early in the morning.</a:t>
            </a:r>
          </a:p>
          <a:p>
            <a:pPr marL="514350" indent="-514350">
              <a:buAutoNum type="arabicPeriod" startAt="8"/>
            </a:pPr>
            <a:r>
              <a:rPr lang="en-US" dirty="0">
                <a:latin typeface="Times New Roman" pitchFamily="18" charset="0"/>
                <a:cs typeface="Times New Roman" pitchFamily="18" charset="0"/>
              </a:rPr>
              <a:t>The soup </a:t>
            </a:r>
            <a:r>
              <a:rPr lang="en-US" b="1" u="sng" dirty="0" smtClean="0">
                <a:solidFill>
                  <a:srgbClr val="7030A0"/>
                </a:solidFill>
                <a:latin typeface="Times New Roman" pitchFamily="18" charset="0"/>
                <a:cs typeface="Times New Roman" pitchFamily="18" charset="0"/>
              </a:rPr>
              <a:t>tasted</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to salty.</a:t>
            </a:r>
          </a:p>
          <a:p>
            <a:pPr marL="514350" indent="-514350">
              <a:buAutoNum type="arabicPeriod" startAt="8"/>
            </a:pPr>
            <a:r>
              <a:rPr lang="en-US" dirty="0">
                <a:latin typeface="Times New Roman" pitchFamily="18" charset="0"/>
                <a:cs typeface="Times New Roman" pitchFamily="18" charset="0"/>
              </a:rPr>
              <a:t>The puppy </a:t>
            </a:r>
            <a:r>
              <a:rPr lang="en-US" b="1" u="sng" dirty="0" smtClean="0">
                <a:solidFill>
                  <a:srgbClr val="7030A0"/>
                </a:solidFill>
                <a:latin typeface="Times New Roman" pitchFamily="18" charset="0"/>
                <a:cs typeface="Times New Roman" pitchFamily="18" charset="0"/>
              </a:rPr>
              <a:t>appears</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healthy and playful.</a:t>
            </a: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1932432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829" y="609600"/>
            <a:ext cx="8403020" cy="2286000"/>
          </a:xfrm>
        </p:spPr>
        <p:txBody>
          <a:bodyPr>
            <a:noAutofit/>
          </a:bodyPr>
          <a:lstStyle/>
          <a:p>
            <a:r>
              <a:rPr lang="en-US" sz="5400" b="1" dirty="0" smtClean="0">
                <a:solidFill>
                  <a:srgbClr val="FF0000"/>
                </a:solidFill>
              </a:rPr>
              <a:t>Verb Phrases: </a:t>
            </a:r>
            <a:r>
              <a:rPr lang="en-US" sz="3600" b="1" dirty="0" smtClean="0"/>
              <a:t>A </a:t>
            </a:r>
            <a:r>
              <a:rPr lang="en-US" sz="3600" b="1" i="1" dirty="0" smtClean="0"/>
              <a:t>verb phrase </a:t>
            </a:r>
            <a:r>
              <a:rPr lang="en-US" sz="3600" b="1" dirty="0" smtClean="0"/>
              <a:t>consists of a main verb preceded by at least one helping verb (also called an auxiliary verb).  Besides all forms of the verb be, helping verbs include…</a:t>
            </a:r>
            <a:endParaRPr lang="en-US" sz="3600" b="1" dirty="0"/>
          </a:p>
        </p:txBody>
      </p:sp>
      <p:sp>
        <p:nvSpPr>
          <p:cNvPr id="3" name="Content Placeholder 2"/>
          <p:cNvSpPr>
            <a:spLocks noGrp="1"/>
          </p:cNvSpPr>
          <p:nvPr>
            <p:ph idx="1"/>
          </p:nvPr>
        </p:nvSpPr>
        <p:spPr>
          <a:xfrm>
            <a:off x="304800" y="1447800"/>
            <a:ext cx="8610600" cy="4876800"/>
          </a:xfrm>
        </p:spPr>
        <p:txBody>
          <a:bodyPr>
            <a:normAutofit/>
          </a:bodyPr>
          <a:lstStyle/>
          <a:p>
            <a:pPr marL="0" indent="0">
              <a:buNone/>
            </a:pPr>
            <a:endParaRPr lang="en-US" i="1"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4" name="Content Placeholder 2"/>
          <p:cNvSpPr txBox="1">
            <a:spLocks/>
          </p:cNvSpPr>
          <p:nvPr/>
        </p:nvSpPr>
        <p:spPr>
          <a:xfrm>
            <a:off x="286657" y="3733800"/>
            <a:ext cx="8610600" cy="2057400"/>
          </a:xfrm>
          <a:prstGeom prst="rect">
            <a:avLst/>
          </a:prstGeom>
          <a:solidFill>
            <a:schemeClr val="accent5">
              <a:lumMod val="60000"/>
              <a:lumOff val="4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latin typeface="Times New Roman" pitchFamily="18" charset="0"/>
                <a:cs typeface="Times New Roman" pitchFamily="18" charset="0"/>
              </a:rPr>
              <a:t>h</a:t>
            </a:r>
            <a:r>
              <a:rPr lang="en-US" dirty="0" smtClean="0">
                <a:latin typeface="Times New Roman" pitchFamily="18" charset="0"/>
                <a:cs typeface="Times New Roman" pitchFamily="18" charset="0"/>
              </a:rPr>
              <a:t>as		shall		may		could		do</a:t>
            </a:r>
          </a:p>
          <a:p>
            <a:pPr marL="0" indent="0">
              <a:buFont typeface="Arial" pitchFamily="34" charset="0"/>
              <a:buNone/>
            </a:pPr>
            <a:r>
              <a:rPr lang="en-US" dirty="0" smtClean="0">
                <a:latin typeface="Times New Roman" pitchFamily="18" charset="0"/>
                <a:cs typeface="Times New Roman" pitchFamily="18" charset="0"/>
              </a:rPr>
              <a:t>have		will 		should	might	did</a:t>
            </a:r>
          </a:p>
          <a:p>
            <a:pPr marL="0" indent="0">
              <a:buFont typeface="Arial" pitchFamily="34" charset="0"/>
              <a:buNone/>
            </a:pPr>
            <a:r>
              <a:rPr lang="en-US" dirty="0">
                <a:latin typeface="Times New Roman" pitchFamily="18" charset="0"/>
                <a:cs typeface="Times New Roman" pitchFamily="18" charset="0"/>
              </a:rPr>
              <a:t>h</a:t>
            </a:r>
            <a:r>
              <a:rPr lang="en-US" dirty="0" smtClean="0">
                <a:latin typeface="Times New Roman" pitchFamily="18" charset="0"/>
                <a:cs typeface="Times New Roman" pitchFamily="18" charset="0"/>
              </a:rPr>
              <a:t>ad		can		would	must 		does</a:t>
            </a:r>
          </a:p>
          <a:p>
            <a:pPr marL="0" indent="0">
              <a:buFont typeface="Arial" pitchFamily="34" charset="0"/>
              <a:buNone/>
            </a:pPr>
            <a:endParaRPr lang="en-US" dirty="0" smtClean="0">
              <a:latin typeface="Times New Roman" pitchFamily="18" charset="0"/>
              <a:cs typeface="Times New Roman" pitchFamily="18" charset="0"/>
            </a:endParaRPr>
          </a:p>
          <a:p>
            <a:pPr marL="0" indent="0">
              <a:buFont typeface="Arial" pitchFamily="34" charset="0"/>
              <a:buNone/>
            </a:pPr>
            <a:endParaRPr lang="en-US" dirty="0" smtClean="0">
              <a:latin typeface="Times New Roman" pitchFamily="18" charset="0"/>
              <a:cs typeface="Times New Roman" pitchFamily="18" charset="0"/>
            </a:endParaRPr>
          </a:p>
          <a:p>
            <a:pPr marL="0" indent="0">
              <a:buFont typeface="Arial" pitchFamily="34" charse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524081804"/>
      </p:ext>
    </p:extLst>
  </p:cSld>
  <p:clrMapOvr>
    <a:masterClrMapping/>
  </p:clrMapOvr>
  <p:transition spd="slow">
    <p:cove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237" y="457200"/>
            <a:ext cx="8403020" cy="2286000"/>
          </a:xfrm>
        </p:spPr>
        <p:txBody>
          <a:bodyPr>
            <a:noAutofit/>
          </a:bodyPr>
          <a:lstStyle/>
          <a:p>
            <a:r>
              <a:rPr lang="en-US" sz="5400" b="1" dirty="0" smtClean="0">
                <a:solidFill>
                  <a:srgbClr val="FF0000"/>
                </a:solidFill>
              </a:rPr>
              <a:t>Verb Phrases:  </a:t>
            </a:r>
            <a:r>
              <a:rPr lang="en-US" sz="3600" b="1" dirty="0" smtClean="0">
                <a:solidFill>
                  <a:schemeClr val="tx1"/>
                </a:solidFill>
              </a:rPr>
              <a:t>Notice how helping verbs work together with main verbs to make a complete verb phrase…</a:t>
            </a:r>
            <a:endParaRPr lang="en-US" sz="3600" b="1" dirty="0">
              <a:solidFill>
                <a:schemeClr val="tx1"/>
              </a:solidFill>
            </a:endParaRPr>
          </a:p>
        </p:txBody>
      </p:sp>
      <p:sp>
        <p:nvSpPr>
          <p:cNvPr id="3" name="Content Placeholder 2"/>
          <p:cNvSpPr>
            <a:spLocks noGrp="1"/>
          </p:cNvSpPr>
          <p:nvPr>
            <p:ph idx="1"/>
          </p:nvPr>
        </p:nvSpPr>
        <p:spPr>
          <a:xfrm>
            <a:off x="304800" y="3429000"/>
            <a:ext cx="8610600" cy="2895600"/>
          </a:xfrm>
        </p:spPr>
        <p:txBody>
          <a:bodyPr>
            <a:normAutofit/>
          </a:bodyPr>
          <a:lstStyle/>
          <a:p>
            <a:pPr marL="0" indent="0">
              <a:buNone/>
            </a:pPr>
            <a:endParaRPr lang="en-US" i="1"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4" name="Content Placeholder 2"/>
          <p:cNvSpPr txBox="1">
            <a:spLocks/>
          </p:cNvSpPr>
          <p:nvPr/>
        </p:nvSpPr>
        <p:spPr>
          <a:xfrm>
            <a:off x="152401" y="2971800"/>
            <a:ext cx="8763000" cy="2819400"/>
          </a:xfrm>
          <a:prstGeom prst="rect">
            <a:avLst/>
          </a:prstGeom>
          <a:solidFill>
            <a:schemeClr val="accent5">
              <a:lumMod val="60000"/>
              <a:lumOff val="4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latin typeface="Times New Roman" pitchFamily="18" charset="0"/>
                <a:cs typeface="Times New Roman" pitchFamily="18" charset="0"/>
              </a:rPr>
              <a:t>EXAMPLES</a:t>
            </a:r>
            <a:r>
              <a:rPr lang="en-US" dirty="0" smtClean="0">
                <a:latin typeface="Times New Roman" pitchFamily="18" charset="0"/>
                <a:cs typeface="Times New Roman" pitchFamily="18" charset="0"/>
              </a:rPr>
              <a:t>:  	</a:t>
            </a:r>
          </a:p>
          <a:p>
            <a:pPr marL="0" indent="0">
              <a:buFont typeface="Arial" pitchFamily="34" charset="0"/>
              <a:buNone/>
            </a:pPr>
            <a:r>
              <a:rPr lang="en-US" b="1" dirty="0" smtClean="0">
                <a:latin typeface="Times New Roman" pitchFamily="18" charset="0"/>
                <a:cs typeface="Times New Roman" pitchFamily="18" charset="0"/>
              </a:rPr>
              <a:t>may</a:t>
            </a:r>
            <a:r>
              <a:rPr lang="en-US" dirty="0" smtClean="0">
                <a:latin typeface="Times New Roman" pitchFamily="18" charset="0"/>
                <a:cs typeface="Times New Roman" pitchFamily="18" charset="0"/>
              </a:rPr>
              <a:t> become	</a:t>
            </a:r>
            <a:r>
              <a:rPr lang="en-US" b="1" dirty="0" smtClean="0">
                <a:latin typeface="Times New Roman" pitchFamily="18" charset="0"/>
                <a:cs typeface="Times New Roman" pitchFamily="18" charset="0"/>
              </a:rPr>
              <a:t>might have </a:t>
            </a:r>
            <a:r>
              <a:rPr lang="en-US" dirty="0" smtClean="0">
                <a:latin typeface="Times New Roman" pitchFamily="18" charset="0"/>
                <a:cs typeface="Times New Roman" pitchFamily="18" charset="0"/>
              </a:rPr>
              <a:t>remained	</a:t>
            </a:r>
          </a:p>
          <a:p>
            <a:pPr marL="0" indent="0">
              <a:buFont typeface="Arial" pitchFamily="34" charset="0"/>
              <a:buNone/>
            </a:pPr>
            <a:r>
              <a:rPr lang="en-US" b="1" dirty="0" smtClean="0">
                <a:latin typeface="Times New Roman" pitchFamily="18" charset="0"/>
                <a:cs typeface="Times New Roman" pitchFamily="18" charset="0"/>
              </a:rPr>
              <a:t>had</a:t>
            </a:r>
            <a:r>
              <a:rPr lang="en-US" dirty="0" smtClean="0">
                <a:latin typeface="Times New Roman" pitchFamily="18" charset="0"/>
                <a:cs typeface="Times New Roman" pitchFamily="18" charset="0"/>
              </a:rPr>
              <a:t> seemed	</a:t>
            </a:r>
            <a:r>
              <a:rPr lang="en-US" b="1" dirty="0" smtClean="0">
                <a:latin typeface="Times New Roman" pitchFamily="18" charset="0"/>
                <a:cs typeface="Times New Roman" pitchFamily="18" charset="0"/>
              </a:rPr>
              <a:t>must have </a:t>
            </a:r>
            <a:r>
              <a:rPr lang="en-US" dirty="0" smtClean="0">
                <a:latin typeface="Times New Roman" pitchFamily="18" charset="0"/>
                <a:cs typeface="Times New Roman" pitchFamily="18" charset="0"/>
              </a:rPr>
              <a:t>thought	</a:t>
            </a:r>
            <a:r>
              <a:rPr lang="en-US" b="1" dirty="0" smtClean="0">
                <a:latin typeface="Times New Roman" pitchFamily="18" charset="0"/>
                <a:cs typeface="Times New Roman" pitchFamily="18" charset="0"/>
              </a:rPr>
              <a:t>should</a:t>
            </a:r>
            <a:r>
              <a:rPr lang="en-US" dirty="0" smtClean="0">
                <a:latin typeface="Times New Roman" pitchFamily="18" charset="0"/>
                <a:cs typeface="Times New Roman" pitchFamily="18" charset="0"/>
              </a:rPr>
              <a:t> move</a:t>
            </a:r>
          </a:p>
          <a:p>
            <a:pPr marL="0" indent="0">
              <a:buFont typeface="Arial" pitchFamily="34" charset="0"/>
              <a:buNone/>
            </a:pPr>
            <a:r>
              <a:rPr lang="en-US" b="1" dirty="0">
                <a:latin typeface="Times New Roman" pitchFamily="18" charset="0"/>
                <a:cs typeface="Times New Roman" pitchFamily="18" charset="0"/>
              </a:rPr>
              <a:t>s</a:t>
            </a:r>
            <a:r>
              <a:rPr lang="en-US" b="1" dirty="0" smtClean="0">
                <a:latin typeface="Times New Roman" pitchFamily="18" charset="0"/>
                <a:cs typeface="Times New Roman" pitchFamily="18" charset="0"/>
              </a:rPr>
              <a:t>hall be </a:t>
            </a:r>
            <a:r>
              <a:rPr lang="en-US" dirty="0" smtClean="0">
                <a:latin typeface="Times New Roman" pitchFamily="18" charset="0"/>
                <a:cs typeface="Times New Roman" pitchFamily="18" charset="0"/>
              </a:rPr>
              <a:t>going	</a:t>
            </a:r>
            <a:r>
              <a:rPr lang="en-US" b="1" dirty="0" smtClean="0">
                <a:latin typeface="Times New Roman" pitchFamily="18" charset="0"/>
                <a:cs typeface="Times New Roman" pitchFamily="18" charset="0"/>
              </a:rPr>
              <a:t>could</a:t>
            </a:r>
            <a:r>
              <a:rPr lang="en-US" dirty="0" smtClean="0">
                <a:latin typeface="Times New Roman" pitchFamily="18" charset="0"/>
                <a:cs typeface="Times New Roman" pitchFamily="18" charset="0"/>
              </a:rPr>
              <a:t> jump		</a:t>
            </a:r>
            <a:r>
              <a:rPr lang="en-US" b="1" dirty="0" smtClean="0">
                <a:latin typeface="Times New Roman" pitchFamily="18" charset="0"/>
                <a:cs typeface="Times New Roman" pitchFamily="18" charset="0"/>
              </a:rPr>
              <a:t>does</a:t>
            </a:r>
            <a:r>
              <a:rPr lang="en-US" dirty="0" smtClean="0">
                <a:latin typeface="Times New Roman" pitchFamily="18" charset="0"/>
                <a:cs typeface="Times New Roman" pitchFamily="18" charset="0"/>
              </a:rPr>
              <a:t> sing</a:t>
            </a:r>
          </a:p>
          <a:p>
            <a:pPr marL="0" indent="0">
              <a:buFont typeface="Arial" pitchFamily="34" charset="0"/>
              <a:buNone/>
            </a:pPr>
            <a:endParaRPr lang="en-US" dirty="0" smtClean="0">
              <a:latin typeface="Times New Roman" pitchFamily="18" charset="0"/>
              <a:cs typeface="Times New Roman" pitchFamily="18" charset="0"/>
            </a:endParaRPr>
          </a:p>
          <a:p>
            <a:pPr marL="0" indent="0">
              <a:buFont typeface="Arial" pitchFamily="34" charset="0"/>
              <a:buNone/>
            </a:pPr>
            <a:endParaRPr lang="en-US" dirty="0" smtClean="0">
              <a:latin typeface="Times New Roman" pitchFamily="18" charset="0"/>
              <a:cs typeface="Times New Roman" pitchFamily="18" charset="0"/>
            </a:endParaRPr>
          </a:p>
          <a:p>
            <a:pPr marL="0" indent="0">
              <a:buFont typeface="Arial" pitchFamily="34" charset="0"/>
              <a:buNone/>
            </a:pPr>
            <a:endParaRPr lang="en-US" dirty="0" smtClean="0">
              <a:latin typeface="Times New Roman" pitchFamily="18" charset="0"/>
              <a:cs typeface="Times New Roman" pitchFamily="18" charset="0"/>
            </a:endParaRPr>
          </a:p>
          <a:p>
            <a:pPr marL="0" indent="0">
              <a:buFont typeface="Arial" pitchFamily="34" charse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473396703"/>
      </p:ext>
    </p:extLst>
  </p:cSld>
  <p:clrMapOvr>
    <a:masterClrMapping/>
  </p:clrMapOvr>
  <p:transition spd="slow">
    <p:randomBar dir="vert"/>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237" y="457200"/>
            <a:ext cx="8403020" cy="2286000"/>
          </a:xfrm>
        </p:spPr>
        <p:txBody>
          <a:bodyPr>
            <a:noAutofit/>
          </a:bodyPr>
          <a:lstStyle/>
          <a:p>
            <a:r>
              <a:rPr lang="en-US" sz="5400" b="1" dirty="0" smtClean="0">
                <a:solidFill>
                  <a:srgbClr val="FF0000"/>
                </a:solidFill>
              </a:rPr>
              <a:t>Verb Phrases:  </a:t>
            </a:r>
            <a:r>
              <a:rPr lang="en-US" sz="3600" b="1" dirty="0" smtClean="0">
                <a:solidFill>
                  <a:schemeClr val="tx1"/>
                </a:solidFill>
              </a:rPr>
              <a:t>Sometimes the parts of a verb phrase are interrupted by other parts of speech…</a:t>
            </a:r>
            <a:endParaRPr lang="en-US" sz="3600" b="1" dirty="0">
              <a:solidFill>
                <a:schemeClr val="tx1"/>
              </a:solidFill>
            </a:endParaRPr>
          </a:p>
        </p:txBody>
      </p:sp>
      <p:sp>
        <p:nvSpPr>
          <p:cNvPr id="3" name="Content Placeholder 2"/>
          <p:cNvSpPr>
            <a:spLocks noGrp="1"/>
          </p:cNvSpPr>
          <p:nvPr>
            <p:ph idx="1"/>
          </p:nvPr>
        </p:nvSpPr>
        <p:spPr>
          <a:xfrm>
            <a:off x="304800" y="3429000"/>
            <a:ext cx="8610600" cy="2895600"/>
          </a:xfrm>
        </p:spPr>
        <p:txBody>
          <a:bodyPr>
            <a:normAutofit/>
          </a:bodyPr>
          <a:lstStyle/>
          <a:p>
            <a:pPr marL="0" indent="0">
              <a:buNone/>
            </a:pPr>
            <a:endParaRPr lang="en-US" i="1"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4" name="Content Placeholder 2"/>
          <p:cNvSpPr txBox="1">
            <a:spLocks/>
          </p:cNvSpPr>
          <p:nvPr/>
        </p:nvSpPr>
        <p:spPr>
          <a:xfrm>
            <a:off x="152401" y="2971800"/>
            <a:ext cx="8763000" cy="2819400"/>
          </a:xfrm>
          <a:prstGeom prst="rect">
            <a:avLst/>
          </a:prstGeom>
          <a:solidFill>
            <a:schemeClr val="accent5">
              <a:lumMod val="60000"/>
              <a:lumOff val="40000"/>
            </a:schemeClr>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latin typeface="Times New Roman" pitchFamily="18" charset="0"/>
                <a:cs typeface="Times New Roman" pitchFamily="18" charset="0"/>
              </a:rPr>
              <a:t>EXAMPLES:  	</a:t>
            </a:r>
          </a:p>
          <a:p>
            <a:pPr marL="0" indent="0">
              <a:buFont typeface="Arial" pitchFamily="34" charset="0"/>
              <a:buNone/>
            </a:pPr>
            <a:r>
              <a:rPr lang="en-US" dirty="0" smtClean="0">
                <a:latin typeface="Times New Roman" pitchFamily="18" charset="0"/>
                <a:cs typeface="Times New Roman" pitchFamily="18" charset="0"/>
              </a:rPr>
              <a:t>She </a:t>
            </a:r>
            <a:r>
              <a:rPr lang="en-US" b="1" u="sng" dirty="0" smtClean="0">
                <a:latin typeface="Times New Roman" pitchFamily="18" charset="0"/>
                <a:cs typeface="Times New Roman" pitchFamily="18" charset="0"/>
              </a:rPr>
              <a:t>had</a:t>
            </a:r>
            <a:r>
              <a:rPr lang="en-US" dirty="0" smtClean="0">
                <a:latin typeface="Times New Roman" pitchFamily="18" charset="0"/>
                <a:cs typeface="Times New Roman" pitchFamily="18" charset="0"/>
              </a:rPr>
              <a:t> always </a:t>
            </a:r>
            <a:r>
              <a:rPr lang="en-US" b="1" u="sng" dirty="0" smtClean="0">
                <a:latin typeface="Times New Roman" pitchFamily="18" charset="0"/>
                <a:cs typeface="Times New Roman" pitchFamily="18" charset="0"/>
              </a:rPr>
              <a:t>been thinking</a:t>
            </a:r>
            <a:r>
              <a:rPr lang="en-US" b="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of her future.</a:t>
            </a:r>
          </a:p>
          <a:p>
            <a:pPr marL="0" indent="0">
              <a:buFont typeface="Arial" pitchFamily="34" charset="0"/>
              <a:buNone/>
            </a:pPr>
            <a:r>
              <a:rPr lang="en-US" dirty="0" smtClean="0">
                <a:latin typeface="Times New Roman" pitchFamily="18" charset="0"/>
                <a:cs typeface="Times New Roman" pitchFamily="18" charset="0"/>
              </a:rPr>
              <a:t>We </a:t>
            </a:r>
            <a:r>
              <a:rPr lang="en-US" b="1" u="sng" dirty="0" smtClean="0">
                <a:latin typeface="Times New Roman" pitchFamily="18" charset="0"/>
                <a:cs typeface="Times New Roman" pitchFamily="18" charset="0"/>
              </a:rPr>
              <a:t>could</a:t>
            </a:r>
            <a:r>
              <a:rPr lang="en-US" dirty="0" smtClean="0">
                <a:latin typeface="Times New Roman" pitchFamily="18" charset="0"/>
                <a:cs typeface="Times New Roman" pitchFamily="18" charset="0"/>
              </a:rPr>
              <a:t> never </a:t>
            </a:r>
            <a:r>
              <a:rPr lang="en-US" b="1" u="sng" dirty="0" smtClean="0">
                <a:latin typeface="Times New Roman" pitchFamily="18" charset="0"/>
                <a:cs typeface="Times New Roman" pitchFamily="18" charset="0"/>
              </a:rPr>
              <a:t>have moved</a:t>
            </a:r>
            <a:r>
              <a:rPr lang="en-US" b="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the car alone.</a:t>
            </a:r>
          </a:p>
          <a:p>
            <a:pPr marL="0" indent="0">
              <a:buFont typeface="Arial" pitchFamily="34" charset="0"/>
              <a:buNone/>
            </a:pPr>
            <a:r>
              <a:rPr lang="en-US" b="1" u="sng" dirty="0" smtClean="0">
                <a:latin typeface="Times New Roman" pitchFamily="18" charset="0"/>
                <a:cs typeface="Times New Roman" pitchFamily="18" charset="0"/>
              </a:rPr>
              <a:t>Did</a:t>
            </a:r>
            <a:r>
              <a:rPr lang="en-US" dirty="0" smtClean="0">
                <a:latin typeface="Times New Roman" pitchFamily="18" charset="0"/>
                <a:cs typeface="Times New Roman" pitchFamily="18" charset="0"/>
              </a:rPr>
              <a:t> you </a:t>
            </a:r>
            <a:r>
              <a:rPr lang="en-US" b="1" u="sng" dirty="0" smtClean="0">
                <a:latin typeface="Times New Roman" pitchFamily="18" charset="0"/>
                <a:cs typeface="Times New Roman" pitchFamily="18" charset="0"/>
              </a:rPr>
              <a:t>hear</a:t>
            </a:r>
            <a:r>
              <a:rPr lang="en-US" dirty="0" smtClean="0">
                <a:latin typeface="Times New Roman" pitchFamily="18" charset="0"/>
                <a:cs typeface="Times New Roman" pitchFamily="18" charset="0"/>
              </a:rPr>
              <a:t> the Rev. Jesse Jackson’s speech?</a:t>
            </a:r>
          </a:p>
          <a:p>
            <a:pPr marL="0" indent="0">
              <a:buFont typeface="Arial" pitchFamily="34" charset="0"/>
              <a:buNone/>
            </a:pPr>
            <a:r>
              <a:rPr lang="en-US" b="1" u="sng" dirty="0" smtClean="0">
                <a:latin typeface="Times New Roman" pitchFamily="18" charset="0"/>
                <a:cs typeface="Times New Roman" pitchFamily="18" charset="0"/>
              </a:rPr>
              <a:t>Has</a:t>
            </a:r>
            <a:r>
              <a:rPr lang="en-US" dirty="0" smtClean="0">
                <a:latin typeface="Times New Roman" pitchFamily="18" charset="0"/>
                <a:cs typeface="Times New Roman" pitchFamily="18" charset="0"/>
              </a:rPr>
              <a:t> my sister </a:t>
            </a:r>
            <a:r>
              <a:rPr lang="en-US" b="1" u="sng" dirty="0" smtClean="0">
                <a:latin typeface="Times New Roman" pitchFamily="18" charset="0"/>
                <a:cs typeface="Times New Roman" pitchFamily="18" charset="0"/>
              </a:rPr>
              <a:t>played</a:t>
            </a:r>
            <a:r>
              <a:rPr lang="en-US" dirty="0" smtClean="0">
                <a:latin typeface="Times New Roman" pitchFamily="18" charset="0"/>
                <a:cs typeface="Times New Roman" pitchFamily="18" charset="0"/>
              </a:rPr>
              <a:t> her new song for you?</a:t>
            </a:r>
          </a:p>
          <a:p>
            <a:pPr marL="0" indent="0">
              <a:buFont typeface="Arial" pitchFamily="34" charset="0"/>
              <a:buNone/>
            </a:pPr>
            <a:endParaRPr lang="en-US" dirty="0" smtClean="0">
              <a:latin typeface="Times New Roman" pitchFamily="18" charset="0"/>
              <a:cs typeface="Times New Roman" pitchFamily="18" charset="0"/>
            </a:endParaRPr>
          </a:p>
          <a:p>
            <a:pPr marL="0" indent="0">
              <a:buFont typeface="Arial" pitchFamily="34" charset="0"/>
              <a:buNone/>
            </a:pPr>
            <a:endParaRPr lang="en-US" dirty="0" smtClean="0">
              <a:latin typeface="Times New Roman" pitchFamily="18" charset="0"/>
              <a:cs typeface="Times New Roman" pitchFamily="18" charset="0"/>
            </a:endParaRPr>
          </a:p>
          <a:p>
            <a:pPr marL="0" indent="0">
              <a:buFont typeface="Arial" pitchFamily="34" charset="0"/>
              <a:buNone/>
            </a:pPr>
            <a:endParaRPr lang="en-US" dirty="0" smtClean="0">
              <a:latin typeface="Times New Roman" pitchFamily="18" charset="0"/>
              <a:cs typeface="Times New Roman" pitchFamily="18" charset="0"/>
            </a:endParaRPr>
          </a:p>
          <a:p>
            <a:pPr marL="0" indent="0">
              <a:buFont typeface="Arial" pitchFamily="34" charse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509028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403020" cy="2286000"/>
          </a:xfrm>
        </p:spPr>
        <p:txBody>
          <a:bodyPr>
            <a:noAutofit/>
          </a:bodyPr>
          <a:lstStyle/>
          <a:p>
            <a:r>
              <a:rPr lang="en-US" sz="5400" b="1" dirty="0" smtClean="0">
                <a:solidFill>
                  <a:srgbClr val="FF0000"/>
                </a:solidFill>
              </a:rPr>
              <a:t>Note:  </a:t>
            </a:r>
            <a:r>
              <a:rPr lang="en-US" sz="3600" b="1" dirty="0" smtClean="0">
                <a:solidFill>
                  <a:schemeClr val="tx1"/>
                </a:solidFill>
              </a:rPr>
              <a:t>The word </a:t>
            </a:r>
            <a:r>
              <a:rPr lang="en-US" sz="3600" b="1" i="1" dirty="0" smtClean="0">
                <a:solidFill>
                  <a:schemeClr val="tx1"/>
                </a:solidFill>
              </a:rPr>
              <a:t>not</a:t>
            </a:r>
            <a:r>
              <a:rPr lang="en-US" sz="3600" b="1" dirty="0" smtClean="0">
                <a:solidFill>
                  <a:schemeClr val="tx1"/>
                </a:solidFill>
              </a:rPr>
              <a:t> is ALWAYS an adverb.  It is never part of a helping verb, even when it is joined to a verb as the contraction—</a:t>
            </a:r>
            <a:r>
              <a:rPr lang="en-US" sz="3600" b="1" i="1" dirty="0" err="1" smtClean="0">
                <a:solidFill>
                  <a:schemeClr val="tx1"/>
                </a:solidFill>
              </a:rPr>
              <a:t>n’t</a:t>
            </a:r>
            <a:r>
              <a:rPr lang="en-US" sz="3600" b="1" dirty="0" smtClean="0">
                <a:solidFill>
                  <a:schemeClr val="tx1"/>
                </a:solidFill>
              </a:rPr>
              <a:t>.</a:t>
            </a:r>
            <a:endParaRPr lang="en-US" sz="3600" b="1" dirty="0">
              <a:solidFill>
                <a:schemeClr val="tx1"/>
              </a:solidFill>
            </a:endParaRPr>
          </a:p>
        </p:txBody>
      </p:sp>
      <p:sp>
        <p:nvSpPr>
          <p:cNvPr id="3" name="Content Placeholder 2"/>
          <p:cNvSpPr>
            <a:spLocks noGrp="1"/>
          </p:cNvSpPr>
          <p:nvPr>
            <p:ph idx="1"/>
          </p:nvPr>
        </p:nvSpPr>
        <p:spPr>
          <a:xfrm>
            <a:off x="304800" y="3429000"/>
            <a:ext cx="8610600" cy="2895600"/>
          </a:xfrm>
        </p:spPr>
        <p:txBody>
          <a:bodyPr>
            <a:normAutofit/>
          </a:bodyPr>
          <a:lstStyle/>
          <a:p>
            <a:pPr marL="0" indent="0">
              <a:buNone/>
            </a:pPr>
            <a:endParaRPr lang="en-US" i="1"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pic>
        <p:nvPicPr>
          <p:cNvPr id="1027" name="Picture 3" descr="C:\Users\hpurtell\AppData\Local\Microsoft\Windows\Temporary Internet Files\Content.IE5\SOHBN7RW\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590800"/>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3374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3600" b="1" dirty="0" smtClean="0"/>
              <a:t>Exercise 16, Identifying Helping Verbs </a:t>
            </a:r>
            <a:br>
              <a:rPr lang="en-US" sz="3600" b="1" dirty="0" smtClean="0"/>
            </a:br>
            <a:r>
              <a:rPr lang="en-US" sz="2800" b="1" dirty="0" smtClean="0"/>
              <a:t>page 483</a:t>
            </a:r>
            <a:endParaRPr lang="en-US" sz="2800" b="1" dirty="0"/>
          </a:p>
        </p:txBody>
      </p:sp>
      <p:sp>
        <p:nvSpPr>
          <p:cNvPr id="3" name="Content Placeholder 2"/>
          <p:cNvSpPr>
            <a:spLocks noGrp="1"/>
          </p:cNvSpPr>
          <p:nvPr>
            <p:ph idx="1"/>
          </p:nvPr>
        </p:nvSpPr>
        <p:spPr>
          <a:xfrm>
            <a:off x="304800" y="1447800"/>
            <a:ext cx="8610600" cy="4876800"/>
          </a:xfrm>
        </p:spPr>
        <p:txBody>
          <a:bodyPr>
            <a:normAutofit/>
          </a:bodyPr>
          <a:lstStyle/>
          <a:p>
            <a:pPr marL="514350" indent="-514350">
              <a:buAutoNum type="arabicPeriod"/>
            </a:pPr>
            <a:r>
              <a:rPr lang="en-US" dirty="0" smtClean="0">
                <a:latin typeface="Times New Roman" pitchFamily="18" charset="0"/>
                <a:cs typeface="Times New Roman" pitchFamily="18" charset="0"/>
              </a:rPr>
              <a:t>Fortunately, he didn’t need surgery.</a:t>
            </a:r>
          </a:p>
          <a:p>
            <a:pPr marL="514350" indent="-514350">
              <a:buAutoNum type="arabicPeriod"/>
            </a:pPr>
            <a:r>
              <a:rPr lang="en-US" dirty="0" smtClean="0">
                <a:latin typeface="Times New Roman" pitchFamily="18" charset="0"/>
                <a:cs typeface="Times New Roman" pitchFamily="18" charset="0"/>
              </a:rPr>
              <a:t>His physical therapist has designed an exercise program for him.</a:t>
            </a:r>
          </a:p>
          <a:p>
            <a:pPr marL="514350" indent="-514350">
              <a:buAutoNum type="arabicPeriod"/>
            </a:pPr>
            <a:r>
              <a:rPr lang="en-US" dirty="0" smtClean="0">
                <a:latin typeface="Times New Roman" pitchFamily="18" charset="0"/>
                <a:cs typeface="Times New Roman" pitchFamily="18" charset="0"/>
              </a:rPr>
              <a:t>Before exercising, he must spend at least five minutes warming up.</a:t>
            </a:r>
          </a:p>
          <a:p>
            <a:pPr marL="514350" indent="-514350">
              <a:buAutoNum type="arabicPeriod"/>
            </a:pPr>
            <a:r>
              <a:rPr lang="en-US" dirty="0" smtClean="0">
                <a:latin typeface="Times New Roman" pitchFamily="18" charset="0"/>
                <a:cs typeface="Times New Roman" pitchFamily="18" charset="0"/>
              </a:rPr>
              <a:t>Does he walk indoors on a treadmill or outdoors on a track?</a:t>
            </a:r>
          </a:p>
          <a:p>
            <a:pPr marL="514350" indent="-514350">
              <a:buAutoNum type="arabicPeriod"/>
            </a:pPr>
            <a:r>
              <a:rPr lang="en-US" dirty="0" smtClean="0">
                <a:latin typeface="Times New Roman" pitchFamily="18" charset="0"/>
                <a:cs typeface="Times New Roman" pitchFamily="18" charset="0"/>
              </a:rPr>
              <a:t>He will be using a back-extension machine.</a:t>
            </a: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674769899"/>
      </p:ext>
    </p:extLst>
  </p:cSld>
  <p:clrMapOvr>
    <a:masterClrMapping/>
  </p:clrMapOvr>
  <p:transition spd="slow">
    <p:cove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3600" b="1" dirty="0" smtClean="0"/>
              <a:t>Exercise 16, Identifying Helping Verbs </a:t>
            </a:r>
            <a:br>
              <a:rPr lang="en-US" sz="3600" b="1" dirty="0" smtClean="0"/>
            </a:br>
            <a:r>
              <a:rPr lang="en-US" sz="2800" b="1" dirty="0" smtClean="0"/>
              <a:t>page 483</a:t>
            </a:r>
            <a:endParaRPr lang="en-US" sz="2800" b="1" dirty="0"/>
          </a:p>
        </p:txBody>
      </p:sp>
      <p:sp>
        <p:nvSpPr>
          <p:cNvPr id="3" name="Content Placeholder 2"/>
          <p:cNvSpPr>
            <a:spLocks noGrp="1"/>
          </p:cNvSpPr>
          <p:nvPr>
            <p:ph idx="1"/>
          </p:nvPr>
        </p:nvSpPr>
        <p:spPr>
          <a:xfrm>
            <a:off x="304800" y="1447800"/>
            <a:ext cx="8610600" cy="4876800"/>
          </a:xfrm>
        </p:spPr>
        <p:txBody>
          <a:bodyPr>
            <a:normAutofit/>
          </a:bodyPr>
          <a:lstStyle/>
          <a:p>
            <a:pPr marL="514350" indent="-514350">
              <a:buAutoNum type="arabicPeriod"/>
            </a:pPr>
            <a:r>
              <a:rPr lang="en-US" dirty="0" smtClean="0">
                <a:latin typeface="Times New Roman" pitchFamily="18" charset="0"/>
                <a:cs typeface="Times New Roman" pitchFamily="18" charset="0"/>
              </a:rPr>
              <a:t>Fortunately, he </a:t>
            </a:r>
            <a:r>
              <a:rPr lang="en-US" b="1" u="sng" dirty="0" smtClean="0">
                <a:solidFill>
                  <a:srgbClr val="7030A0"/>
                </a:solidFill>
                <a:latin typeface="Times New Roman" pitchFamily="18" charset="0"/>
                <a:cs typeface="Times New Roman" pitchFamily="18" charset="0"/>
              </a:rPr>
              <a:t>did</a:t>
            </a:r>
            <a:r>
              <a:rPr lang="en-US" dirty="0" smtClean="0">
                <a:latin typeface="Times New Roman" pitchFamily="18" charset="0"/>
                <a:cs typeface="Times New Roman" pitchFamily="18" charset="0"/>
              </a:rPr>
              <a:t>n’t need surgery.</a:t>
            </a:r>
          </a:p>
          <a:p>
            <a:pPr marL="514350" indent="-514350">
              <a:buAutoNum type="arabicPeriod"/>
            </a:pPr>
            <a:r>
              <a:rPr lang="en-US" dirty="0" smtClean="0">
                <a:latin typeface="Times New Roman" pitchFamily="18" charset="0"/>
                <a:cs typeface="Times New Roman" pitchFamily="18" charset="0"/>
              </a:rPr>
              <a:t>His physical therapist </a:t>
            </a:r>
            <a:r>
              <a:rPr lang="en-US" b="1" u="sng" dirty="0" smtClean="0">
                <a:solidFill>
                  <a:srgbClr val="7030A0"/>
                </a:solidFill>
                <a:latin typeface="Times New Roman" pitchFamily="18" charset="0"/>
                <a:cs typeface="Times New Roman" pitchFamily="18" charset="0"/>
              </a:rPr>
              <a:t>has</a:t>
            </a:r>
            <a:r>
              <a:rPr lang="en-US" dirty="0" smtClean="0">
                <a:latin typeface="Times New Roman" pitchFamily="18" charset="0"/>
                <a:cs typeface="Times New Roman" pitchFamily="18" charset="0"/>
              </a:rPr>
              <a:t> designed an exercise program for him.</a:t>
            </a:r>
          </a:p>
          <a:p>
            <a:pPr marL="514350" indent="-514350">
              <a:buAutoNum type="arabicPeriod"/>
            </a:pPr>
            <a:r>
              <a:rPr lang="en-US" dirty="0" smtClean="0">
                <a:latin typeface="Times New Roman" pitchFamily="18" charset="0"/>
                <a:cs typeface="Times New Roman" pitchFamily="18" charset="0"/>
              </a:rPr>
              <a:t>Before exercising, he </a:t>
            </a:r>
            <a:r>
              <a:rPr lang="en-US" b="1" u="sng" dirty="0" smtClean="0">
                <a:solidFill>
                  <a:srgbClr val="7030A0"/>
                </a:solidFill>
                <a:latin typeface="Times New Roman" pitchFamily="18" charset="0"/>
                <a:cs typeface="Times New Roman" pitchFamily="18" charset="0"/>
              </a:rPr>
              <a:t>must</a:t>
            </a:r>
            <a:r>
              <a:rPr lang="en-US" dirty="0" smtClean="0">
                <a:latin typeface="Times New Roman" pitchFamily="18" charset="0"/>
                <a:cs typeface="Times New Roman" pitchFamily="18" charset="0"/>
              </a:rPr>
              <a:t> spend at least five minutes warming up.</a:t>
            </a:r>
          </a:p>
          <a:p>
            <a:pPr marL="514350" indent="-514350">
              <a:buAutoNum type="arabicPeriod"/>
            </a:pPr>
            <a:r>
              <a:rPr lang="en-US" b="1" u="sng" dirty="0" smtClean="0">
                <a:solidFill>
                  <a:srgbClr val="7030A0"/>
                </a:solidFill>
                <a:latin typeface="Times New Roman" pitchFamily="18" charset="0"/>
                <a:cs typeface="Times New Roman" pitchFamily="18" charset="0"/>
              </a:rPr>
              <a:t>Does</a:t>
            </a:r>
            <a:r>
              <a:rPr lang="en-US" dirty="0" smtClean="0">
                <a:latin typeface="Times New Roman" pitchFamily="18" charset="0"/>
                <a:cs typeface="Times New Roman" pitchFamily="18" charset="0"/>
              </a:rPr>
              <a:t> he walk indoors on a treadmill or outdoors on a track?</a:t>
            </a:r>
          </a:p>
          <a:p>
            <a:pPr marL="514350" indent="-514350">
              <a:buAutoNum type="arabicPeriod"/>
            </a:pPr>
            <a:r>
              <a:rPr lang="en-US" dirty="0" smtClean="0">
                <a:latin typeface="Times New Roman" pitchFamily="18" charset="0"/>
                <a:cs typeface="Times New Roman" pitchFamily="18" charset="0"/>
              </a:rPr>
              <a:t>He </a:t>
            </a:r>
            <a:r>
              <a:rPr lang="en-US" b="1" u="sng" dirty="0" smtClean="0">
                <a:solidFill>
                  <a:srgbClr val="7030A0"/>
                </a:solidFill>
                <a:latin typeface="Times New Roman" pitchFamily="18" charset="0"/>
                <a:cs typeface="Times New Roman" pitchFamily="18" charset="0"/>
              </a:rPr>
              <a:t>will be</a:t>
            </a:r>
            <a:r>
              <a:rPr lang="en-US" b="1" dirty="0" smtClean="0">
                <a:solidFill>
                  <a:srgbClr val="7030A0"/>
                </a:solidFill>
                <a:latin typeface="Times New Roman" pitchFamily="18" charset="0"/>
                <a:cs typeface="Times New Roman" pitchFamily="18" charset="0"/>
              </a:rPr>
              <a:t> </a:t>
            </a:r>
            <a:r>
              <a:rPr lang="en-US" dirty="0" smtClean="0">
                <a:latin typeface="Times New Roman" pitchFamily="18" charset="0"/>
                <a:cs typeface="Times New Roman" pitchFamily="18" charset="0"/>
              </a:rPr>
              <a:t>using a back-extension machine.</a:t>
            </a: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771012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76200"/>
            <a:ext cx="8686800" cy="685800"/>
          </a:xfrm>
        </p:spPr>
        <p:txBody>
          <a:bodyPr>
            <a:normAutofit/>
          </a:bodyPr>
          <a:lstStyle/>
          <a:p>
            <a:r>
              <a:rPr lang="en-US" sz="2600" b="1" dirty="0" smtClean="0">
                <a:latin typeface="Times New Roman" pitchFamily="18" charset="0"/>
                <a:cs typeface="Times New Roman" pitchFamily="18" charset="0"/>
              </a:rPr>
              <a:t>Exercise 1, page 466</a:t>
            </a:r>
            <a:endParaRPr lang="en-US" sz="2600" b="1" dirty="0">
              <a:latin typeface="Times New Roman" pitchFamily="18" charset="0"/>
              <a:cs typeface="Times New Roman" pitchFamily="18" charset="0"/>
            </a:endParaRPr>
          </a:p>
        </p:txBody>
      </p:sp>
      <p:sp>
        <p:nvSpPr>
          <p:cNvPr id="5" name="Content Placeholder 4"/>
          <p:cNvSpPr>
            <a:spLocks noGrp="1"/>
          </p:cNvSpPr>
          <p:nvPr>
            <p:ph idx="1"/>
          </p:nvPr>
        </p:nvSpPr>
        <p:spPr>
          <a:xfrm>
            <a:off x="381000" y="1066800"/>
            <a:ext cx="8305800" cy="5059363"/>
          </a:xfrm>
        </p:spPr>
        <p:txBody>
          <a:bodyPr>
            <a:normAutofit/>
          </a:bodyPr>
          <a:lstStyle/>
          <a:p>
            <a:pPr marL="0" indent="0">
              <a:buNone/>
            </a:pPr>
            <a:r>
              <a:rPr lang="en-US" sz="4000" dirty="0" smtClean="0">
                <a:latin typeface="Times New Roman" pitchFamily="18" charset="0"/>
                <a:cs typeface="Times New Roman" pitchFamily="18" charset="0"/>
              </a:rPr>
              <a:t>(6) These gremlins could be helpful as well as harmful.  (7) Many fliers claimed they had miraculously escaped danger only because the gremlins had come to their rescue.  (8) Artists drew the imps as little men with beards and top hats who played all over the planes.</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113782327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3600" b="1" dirty="0" smtClean="0"/>
              <a:t>Exercise 16, Identifying Helping Verbs </a:t>
            </a:r>
            <a:br>
              <a:rPr lang="en-US" sz="3600" b="1" dirty="0" smtClean="0"/>
            </a:br>
            <a:r>
              <a:rPr lang="en-US" sz="2800" b="1" dirty="0" smtClean="0"/>
              <a:t>page 483</a:t>
            </a:r>
            <a:endParaRPr lang="en-US" sz="2800" b="1" dirty="0"/>
          </a:p>
        </p:txBody>
      </p:sp>
      <p:sp>
        <p:nvSpPr>
          <p:cNvPr id="3" name="Content Placeholder 2"/>
          <p:cNvSpPr>
            <a:spLocks noGrp="1"/>
          </p:cNvSpPr>
          <p:nvPr>
            <p:ph idx="1"/>
          </p:nvPr>
        </p:nvSpPr>
        <p:spPr>
          <a:xfrm>
            <a:off x="304800" y="1524000"/>
            <a:ext cx="8610600" cy="4953000"/>
          </a:xfrm>
        </p:spPr>
        <p:txBody>
          <a:bodyPr>
            <a:normAutofit fontScale="92500" lnSpcReduction="10000"/>
          </a:bodyPr>
          <a:lstStyle/>
          <a:p>
            <a:pPr marL="514350" indent="-514350">
              <a:buAutoNum type="arabicPeriod" startAt="6"/>
            </a:pPr>
            <a:r>
              <a:rPr lang="en-US" sz="3500" dirty="0" smtClean="0">
                <a:latin typeface="Times New Roman" pitchFamily="18" charset="0"/>
                <a:cs typeface="Times New Roman" pitchFamily="18" charset="0"/>
              </a:rPr>
              <a:t>In his exercise program at home, he will be using a gymnastic ball.</a:t>
            </a:r>
          </a:p>
          <a:p>
            <a:pPr marL="514350" indent="-514350">
              <a:buAutoNum type="arabicPeriod" startAt="6"/>
            </a:pPr>
            <a:r>
              <a:rPr lang="en-US" sz="3500" dirty="0" smtClean="0">
                <a:latin typeface="Times New Roman" pitchFamily="18" charset="0"/>
                <a:cs typeface="Times New Roman" pitchFamily="18" charset="0"/>
              </a:rPr>
              <a:t>The doctor is always reminding my brother about proper techniques for lifting.</a:t>
            </a:r>
          </a:p>
          <a:p>
            <a:pPr marL="514350" indent="-514350">
              <a:buAutoNum type="arabicPeriod" startAt="6"/>
            </a:pPr>
            <a:r>
              <a:rPr lang="en-US" sz="3500" dirty="0" smtClean="0">
                <a:latin typeface="Times New Roman" pitchFamily="18" charset="0"/>
                <a:cs typeface="Times New Roman" pitchFamily="18" charset="0"/>
              </a:rPr>
              <a:t>When lifting heavy objects, my brother must wear a back brace.</a:t>
            </a:r>
          </a:p>
          <a:p>
            <a:pPr marL="514350" indent="-514350">
              <a:buAutoNum type="arabicPeriod" startAt="6"/>
            </a:pPr>
            <a:r>
              <a:rPr lang="en-US" sz="3500" dirty="0" smtClean="0">
                <a:latin typeface="Times New Roman" pitchFamily="18" charset="0"/>
                <a:cs typeface="Times New Roman" pitchFamily="18" charset="0"/>
              </a:rPr>
              <a:t>Should he try acupuncture or massage therapy?</a:t>
            </a:r>
          </a:p>
          <a:p>
            <a:pPr marL="514350" indent="-514350">
              <a:buAutoNum type="arabicPeriod" startAt="6"/>
            </a:pPr>
            <a:r>
              <a:rPr lang="en-US" sz="3500" dirty="0" smtClean="0">
                <a:latin typeface="Times New Roman" pitchFamily="18" charset="0"/>
                <a:cs typeface="Times New Roman" pitchFamily="18" charset="0"/>
              </a:rPr>
              <a:t>Without physical therapy, he might not have healed as quickly and as completely.</a:t>
            </a:r>
          </a:p>
          <a:p>
            <a:pPr marL="0" indent="0">
              <a:buNone/>
            </a:pP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8078785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3600" b="1" dirty="0" smtClean="0"/>
              <a:t>Exercise 16, Identifying Helping Verbs </a:t>
            </a:r>
            <a:br>
              <a:rPr lang="en-US" sz="3600" b="1" dirty="0" smtClean="0"/>
            </a:br>
            <a:r>
              <a:rPr lang="en-US" sz="2800" b="1" dirty="0" smtClean="0"/>
              <a:t>page 483</a:t>
            </a:r>
            <a:endParaRPr lang="en-US" sz="2800" b="1" dirty="0"/>
          </a:p>
        </p:txBody>
      </p:sp>
      <p:sp>
        <p:nvSpPr>
          <p:cNvPr id="3" name="Content Placeholder 2"/>
          <p:cNvSpPr>
            <a:spLocks noGrp="1"/>
          </p:cNvSpPr>
          <p:nvPr>
            <p:ph idx="1"/>
          </p:nvPr>
        </p:nvSpPr>
        <p:spPr>
          <a:xfrm>
            <a:off x="304800" y="1524000"/>
            <a:ext cx="8610600" cy="4953000"/>
          </a:xfrm>
        </p:spPr>
        <p:txBody>
          <a:bodyPr>
            <a:normAutofit fontScale="92500" lnSpcReduction="10000"/>
          </a:bodyPr>
          <a:lstStyle/>
          <a:p>
            <a:pPr marL="514350" indent="-514350">
              <a:buAutoNum type="arabicPeriod" startAt="6"/>
            </a:pPr>
            <a:r>
              <a:rPr lang="en-US" sz="3500" dirty="0" smtClean="0">
                <a:latin typeface="Times New Roman" pitchFamily="18" charset="0"/>
                <a:cs typeface="Times New Roman" pitchFamily="18" charset="0"/>
              </a:rPr>
              <a:t>In his exercise program at home, he </a:t>
            </a:r>
            <a:r>
              <a:rPr lang="en-US" sz="3500" b="1" u="sng" dirty="0" smtClean="0">
                <a:solidFill>
                  <a:srgbClr val="7030A0"/>
                </a:solidFill>
                <a:latin typeface="Times New Roman" pitchFamily="18" charset="0"/>
                <a:cs typeface="Times New Roman" pitchFamily="18" charset="0"/>
              </a:rPr>
              <a:t>will be </a:t>
            </a:r>
            <a:r>
              <a:rPr lang="en-US" sz="3500" dirty="0" smtClean="0">
                <a:latin typeface="Times New Roman" pitchFamily="18" charset="0"/>
                <a:cs typeface="Times New Roman" pitchFamily="18" charset="0"/>
              </a:rPr>
              <a:t>using a gymnastic ball.</a:t>
            </a:r>
          </a:p>
          <a:p>
            <a:pPr marL="514350" indent="-514350">
              <a:buAutoNum type="arabicPeriod" startAt="6"/>
            </a:pPr>
            <a:r>
              <a:rPr lang="en-US" sz="3500" dirty="0" smtClean="0">
                <a:latin typeface="Times New Roman" pitchFamily="18" charset="0"/>
                <a:cs typeface="Times New Roman" pitchFamily="18" charset="0"/>
              </a:rPr>
              <a:t>The doctor </a:t>
            </a:r>
            <a:r>
              <a:rPr lang="en-US" sz="3500" b="1" u="sng" dirty="0" smtClean="0">
                <a:solidFill>
                  <a:srgbClr val="7030A0"/>
                </a:solidFill>
                <a:latin typeface="Times New Roman" pitchFamily="18" charset="0"/>
                <a:cs typeface="Times New Roman" pitchFamily="18" charset="0"/>
              </a:rPr>
              <a:t>is</a:t>
            </a:r>
            <a:r>
              <a:rPr lang="en-US" sz="3500" dirty="0" smtClean="0">
                <a:latin typeface="Times New Roman" pitchFamily="18" charset="0"/>
                <a:cs typeface="Times New Roman" pitchFamily="18" charset="0"/>
              </a:rPr>
              <a:t> always reminding my brother about proper techniques for lifting.</a:t>
            </a:r>
          </a:p>
          <a:p>
            <a:pPr marL="514350" indent="-514350">
              <a:buAutoNum type="arabicPeriod" startAt="6"/>
            </a:pPr>
            <a:r>
              <a:rPr lang="en-US" sz="3500" dirty="0" smtClean="0">
                <a:latin typeface="Times New Roman" pitchFamily="18" charset="0"/>
                <a:cs typeface="Times New Roman" pitchFamily="18" charset="0"/>
              </a:rPr>
              <a:t>When lifting heavy objects, my brother </a:t>
            </a:r>
            <a:r>
              <a:rPr lang="en-US" sz="3500" b="1" u="sng" dirty="0" smtClean="0">
                <a:solidFill>
                  <a:srgbClr val="7030A0"/>
                </a:solidFill>
                <a:latin typeface="Times New Roman" pitchFamily="18" charset="0"/>
                <a:cs typeface="Times New Roman" pitchFamily="18" charset="0"/>
              </a:rPr>
              <a:t>must</a:t>
            </a:r>
            <a:r>
              <a:rPr lang="en-US" sz="3500" dirty="0" smtClean="0">
                <a:latin typeface="Times New Roman" pitchFamily="18" charset="0"/>
                <a:cs typeface="Times New Roman" pitchFamily="18" charset="0"/>
              </a:rPr>
              <a:t> wear a back brace.</a:t>
            </a:r>
          </a:p>
          <a:p>
            <a:pPr marL="514350" indent="-514350">
              <a:buAutoNum type="arabicPeriod" startAt="6"/>
            </a:pPr>
            <a:r>
              <a:rPr lang="en-US" sz="3500" b="1" u="sng" dirty="0" smtClean="0">
                <a:solidFill>
                  <a:srgbClr val="7030A0"/>
                </a:solidFill>
                <a:latin typeface="Times New Roman" pitchFamily="18" charset="0"/>
                <a:cs typeface="Times New Roman" pitchFamily="18" charset="0"/>
              </a:rPr>
              <a:t>Should</a:t>
            </a:r>
            <a:r>
              <a:rPr lang="en-US" sz="3500" dirty="0" smtClean="0">
                <a:latin typeface="Times New Roman" pitchFamily="18" charset="0"/>
                <a:cs typeface="Times New Roman" pitchFamily="18" charset="0"/>
              </a:rPr>
              <a:t> he try acupuncture or massage therapy?</a:t>
            </a:r>
          </a:p>
          <a:p>
            <a:pPr marL="514350" indent="-514350">
              <a:buAutoNum type="arabicPeriod" startAt="6"/>
            </a:pPr>
            <a:r>
              <a:rPr lang="en-US" sz="3500" dirty="0" smtClean="0">
                <a:latin typeface="Times New Roman" pitchFamily="18" charset="0"/>
                <a:cs typeface="Times New Roman" pitchFamily="18" charset="0"/>
              </a:rPr>
              <a:t>Without physical therapy, he </a:t>
            </a:r>
            <a:r>
              <a:rPr lang="en-US" sz="3500" b="1" u="sng" dirty="0" smtClean="0">
                <a:solidFill>
                  <a:srgbClr val="7030A0"/>
                </a:solidFill>
                <a:latin typeface="Times New Roman" pitchFamily="18" charset="0"/>
                <a:cs typeface="Times New Roman" pitchFamily="18" charset="0"/>
              </a:rPr>
              <a:t>might</a:t>
            </a:r>
            <a:r>
              <a:rPr lang="en-US" sz="3500" dirty="0" smtClean="0">
                <a:latin typeface="Times New Roman" pitchFamily="18" charset="0"/>
                <a:cs typeface="Times New Roman" pitchFamily="18" charset="0"/>
              </a:rPr>
              <a:t> not </a:t>
            </a:r>
            <a:r>
              <a:rPr lang="en-US" sz="3500" b="1" u="sng" dirty="0" smtClean="0">
                <a:solidFill>
                  <a:srgbClr val="7030A0"/>
                </a:solidFill>
                <a:latin typeface="Times New Roman" pitchFamily="18" charset="0"/>
                <a:cs typeface="Times New Roman" pitchFamily="18" charset="0"/>
              </a:rPr>
              <a:t>have</a:t>
            </a:r>
            <a:r>
              <a:rPr lang="en-US" sz="3500" dirty="0" smtClean="0">
                <a:latin typeface="Times New Roman" pitchFamily="18" charset="0"/>
                <a:cs typeface="Times New Roman" pitchFamily="18" charset="0"/>
              </a:rPr>
              <a:t> healed as quickly and as completely.</a:t>
            </a:r>
          </a:p>
          <a:p>
            <a:pPr marL="0" indent="0">
              <a:buNone/>
            </a:pP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8852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C:\Documents and Settings\AFN50906666\Local Settings\Temporary Internet Files\Content.IE5\2TPU6O30\MPj04307110000[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0" y="918882"/>
            <a:ext cx="12192000" cy="5939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1"/>
          <p:cNvSpPr>
            <a:spLocks noGrp="1"/>
          </p:cNvSpPr>
          <p:nvPr>
            <p:ph type="title"/>
          </p:nvPr>
        </p:nvSpPr>
        <p:spPr>
          <a:xfrm>
            <a:off x="277092" y="0"/>
            <a:ext cx="7772977" cy="1462368"/>
          </a:xfrm>
        </p:spPr>
        <p:txBody>
          <a:bodyPr/>
          <a:lstStyle/>
          <a:p>
            <a:pPr eaLnBrk="1" hangingPunct="1"/>
            <a:r>
              <a:rPr lang="en-US" smtClean="0"/>
              <a:t>Choose the correct base or…You’re Out!</a:t>
            </a:r>
          </a:p>
        </p:txBody>
      </p:sp>
      <p:pic>
        <p:nvPicPr>
          <p:cNvPr id="6" name="MSj02165.wav">
            <a:hlinkClick r:id="" action="ppaction://media"/>
          </p:cNvPr>
          <p:cNvPicPr>
            <a:picLocks noGrp="1" noRot="1" noChangeAspect="1"/>
          </p:cNvPicPr>
          <p:nvPr>
            <p:ph idx="1"/>
            <a:wavAudioFile r:embed="rId1" name="MSj03882810000[1].wav"/>
          </p:nvPr>
        </p:nvPicPr>
        <p:blipFill>
          <a:blip r:embed="rId5">
            <a:extLst>
              <a:ext uri="{28A0092B-C50C-407E-A947-70E740481C1C}">
                <a14:useLocalDpi xmlns:a14="http://schemas.microsoft.com/office/drawing/2010/main" val="0"/>
              </a:ext>
            </a:extLst>
          </a:blip>
          <a:srcRect/>
          <a:stretch>
            <a:fillRect/>
          </a:stretch>
        </p:blipFill>
        <p:spPr>
          <a:xfrm>
            <a:off x="7897091" y="-474849"/>
            <a:ext cx="489239" cy="474850"/>
          </a:xfrm>
        </p:spPr>
      </p:pic>
      <p:pic>
        <p:nvPicPr>
          <p:cNvPr id="11" name="MSSN2165.wav">
            <a:hlinkClick r:id="" action="ppaction://media"/>
          </p:cNvPr>
          <p:cNvPicPr>
            <a:picLocks noRot="1" noChangeAspect="1"/>
          </p:cNvPicPr>
          <p:nvPr>
            <a:wavAudioFile r:embed="rId2" name="MSSN00231A0000[1].wav"/>
          </p:nvPr>
        </p:nvPicPr>
        <p:blipFill>
          <a:blip r:embed="rId6">
            <a:extLst>
              <a:ext uri="{28A0092B-C50C-407E-A947-70E740481C1C}">
                <a14:useLocalDpi xmlns:a14="http://schemas.microsoft.com/office/drawing/2010/main" val="0"/>
              </a:ext>
            </a:extLst>
          </a:blip>
          <a:srcRect/>
          <a:stretch>
            <a:fillRect/>
          </a:stretch>
        </p:blipFill>
        <p:spPr bwMode="auto">
          <a:xfrm>
            <a:off x="5611091" y="-672353"/>
            <a:ext cx="692727" cy="67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55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43" fill="hold"/>
                                        <p:tgtEl>
                                          <p:spTgt spid="6"/>
                                        </p:tgtEl>
                                      </p:cBhvr>
                                    </p:cmd>
                                  </p:childTnLst>
                                </p:cTn>
                              </p:par>
                            </p:childTnLst>
                          </p:cTn>
                        </p:par>
                        <p:par>
                          <p:cTn id="7" fill="hold" nodeType="afterGroup">
                            <p:stCondLst>
                              <p:cond delay="543"/>
                            </p:stCondLst>
                            <p:childTnLst>
                              <p:par>
                                <p:cTn id="8" presetID="1" presetClass="mediacall" presetSubtype="0" fill="hold" nodeType="afterEffect">
                                  <p:stCondLst>
                                    <p:cond delay="0"/>
                                  </p:stCondLst>
                                  <p:childTnLst>
                                    <p:cmd type="call" cmd="playFrom(0.0)">
                                      <p:cBhvr>
                                        <p:cTn id="9" dur="138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17474" y="152400"/>
            <a:ext cx="3540125" cy="9138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82058" tIns="41029" rIns="82058" bIns="41029">
            <a:spAutoFit/>
          </a:bodyPr>
          <a:lstStyle>
            <a:lvl1pPr>
              <a:defRPr>
                <a:solidFill>
                  <a:schemeClr val="tx1"/>
                </a:solidFill>
                <a:latin typeface="Arial Black" pitchFamily="34" charset="0"/>
              </a:defRPr>
            </a:lvl1pPr>
            <a:lvl2pPr marL="742950" indent="-285750">
              <a:defRPr>
                <a:solidFill>
                  <a:schemeClr val="tx1"/>
                </a:solidFill>
                <a:latin typeface="Arial Black" pitchFamily="34" charset="0"/>
              </a:defRPr>
            </a:lvl2pPr>
            <a:lvl3pPr marL="1143000" indent="-228600">
              <a:defRPr>
                <a:solidFill>
                  <a:schemeClr val="tx1"/>
                </a:solidFill>
                <a:latin typeface="Arial Black" pitchFamily="34" charset="0"/>
              </a:defRPr>
            </a:lvl3pPr>
            <a:lvl4pPr marL="1600200" indent="-228600">
              <a:defRPr>
                <a:solidFill>
                  <a:schemeClr val="tx1"/>
                </a:solidFill>
                <a:latin typeface="Arial Black" pitchFamily="34" charset="0"/>
              </a:defRPr>
            </a:lvl4pPr>
            <a:lvl5pPr marL="2057400" indent="-228600">
              <a:defRPr>
                <a:solidFill>
                  <a:schemeClr val="tx1"/>
                </a:solidFill>
                <a:latin typeface="Arial Black" pitchFamily="34" charset="0"/>
              </a:defRPr>
            </a:lvl5pPr>
            <a:lvl6pPr marL="2514600" indent="-228600" algn="ctr" eaLnBrk="0" fontAlgn="base" hangingPunct="0">
              <a:spcBef>
                <a:spcPct val="0"/>
              </a:spcBef>
              <a:spcAft>
                <a:spcPct val="0"/>
              </a:spcAft>
              <a:defRPr>
                <a:solidFill>
                  <a:schemeClr val="tx1"/>
                </a:solidFill>
                <a:latin typeface="Arial Black" pitchFamily="34" charset="0"/>
              </a:defRPr>
            </a:lvl6pPr>
            <a:lvl7pPr marL="2971800" indent="-228600" algn="ctr" eaLnBrk="0" fontAlgn="base" hangingPunct="0">
              <a:spcBef>
                <a:spcPct val="0"/>
              </a:spcBef>
              <a:spcAft>
                <a:spcPct val="0"/>
              </a:spcAft>
              <a:defRPr>
                <a:solidFill>
                  <a:schemeClr val="tx1"/>
                </a:solidFill>
                <a:latin typeface="Arial Black" pitchFamily="34" charset="0"/>
              </a:defRPr>
            </a:lvl7pPr>
            <a:lvl8pPr marL="3429000" indent="-228600" algn="ctr" eaLnBrk="0" fontAlgn="base" hangingPunct="0">
              <a:spcBef>
                <a:spcPct val="0"/>
              </a:spcBef>
              <a:spcAft>
                <a:spcPct val="0"/>
              </a:spcAft>
              <a:defRPr>
                <a:solidFill>
                  <a:schemeClr val="tx1"/>
                </a:solidFill>
                <a:latin typeface="Arial Black" pitchFamily="34" charset="0"/>
              </a:defRPr>
            </a:lvl8pPr>
            <a:lvl9pPr marL="3886200" indent="-228600" algn="ctr" eaLnBrk="0" fontAlgn="base" hangingPunct="0">
              <a:spcBef>
                <a:spcPct val="0"/>
              </a:spcBef>
              <a:spcAft>
                <a:spcPct val="0"/>
              </a:spcAft>
              <a:defRPr>
                <a:solidFill>
                  <a:schemeClr val="tx1"/>
                </a:solidFill>
                <a:latin typeface="Arial Black" pitchFamily="34" charset="0"/>
              </a:defRPr>
            </a:lvl9pPr>
          </a:lstStyle>
          <a:p>
            <a:r>
              <a:rPr lang="en-US" sz="5400" dirty="0" smtClean="0">
                <a:latin typeface="Agency FB" pitchFamily="34" charset="0"/>
              </a:rPr>
              <a:t>Noun </a:t>
            </a:r>
            <a:r>
              <a:rPr lang="en-US" sz="5400" b="1" dirty="0" smtClean="0">
                <a:latin typeface="Agency FB" pitchFamily="34" charset="0"/>
              </a:rPr>
              <a:t>Baseman</a:t>
            </a:r>
            <a:endParaRPr lang="en-US" sz="5400" b="1" dirty="0">
              <a:latin typeface="Agency FB" pitchFamily="34" charset="0"/>
            </a:endParaRPr>
          </a:p>
        </p:txBody>
      </p:sp>
      <p:sp>
        <p:nvSpPr>
          <p:cNvPr id="37891" name="TextBox 4"/>
          <p:cNvSpPr txBox="1">
            <a:spLocks noChangeArrowheads="1"/>
          </p:cNvSpPr>
          <p:nvPr/>
        </p:nvSpPr>
        <p:spPr bwMode="auto">
          <a:xfrm>
            <a:off x="4537363" y="152400"/>
            <a:ext cx="4419600" cy="9138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82058" tIns="41029" rIns="82058" bIns="41029">
            <a:spAutoFit/>
          </a:bodyPr>
          <a:lstStyle>
            <a:lvl1pPr>
              <a:defRPr>
                <a:solidFill>
                  <a:schemeClr val="tx1"/>
                </a:solidFill>
                <a:latin typeface="Arial Black" pitchFamily="34" charset="0"/>
              </a:defRPr>
            </a:lvl1pPr>
            <a:lvl2pPr marL="742950" indent="-285750">
              <a:defRPr>
                <a:solidFill>
                  <a:schemeClr val="tx1"/>
                </a:solidFill>
                <a:latin typeface="Arial Black" pitchFamily="34" charset="0"/>
              </a:defRPr>
            </a:lvl2pPr>
            <a:lvl3pPr marL="1143000" indent="-228600">
              <a:defRPr>
                <a:solidFill>
                  <a:schemeClr val="tx1"/>
                </a:solidFill>
                <a:latin typeface="Arial Black" pitchFamily="34" charset="0"/>
              </a:defRPr>
            </a:lvl3pPr>
            <a:lvl4pPr marL="1600200" indent="-228600">
              <a:defRPr>
                <a:solidFill>
                  <a:schemeClr val="tx1"/>
                </a:solidFill>
                <a:latin typeface="Arial Black" pitchFamily="34" charset="0"/>
              </a:defRPr>
            </a:lvl4pPr>
            <a:lvl5pPr marL="2057400" indent="-228600">
              <a:defRPr>
                <a:solidFill>
                  <a:schemeClr val="tx1"/>
                </a:solidFill>
                <a:latin typeface="Arial Black" pitchFamily="34" charset="0"/>
              </a:defRPr>
            </a:lvl5pPr>
            <a:lvl6pPr marL="2514600" indent="-228600" algn="ctr" eaLnBrk="0" fontAlgn="base" hangingPunct="0">
              <a:spcBef>
                <a:spcPct val="0"/>
              </a:spcBef>
              <a:spcAft>
                <a:spcPct val="0"/>
              </a:spcAft>
              <a:defRPr>
                <a:solidFill>
                  <a:schemeClr val="tx1"/>
                </a:solidFill>
                <a:latin typeface="Arial Black" pitchFamily="34" charset="0"/>
              </a:defRPr>
            </a:lvl6pPr>
            <a:lvl7pPr marL="2971800" indent="-228600" algn="ctr" eaLnBrk="0" fontAlgn="base" hangingPunct="0">
              <a:spcBef>
                <a:spcPct val="0"/>
              </a:spcBef>
              <a:spcAft>
                <a:spcPct val="0"/>
              </a:spcAft>
              <a:defRPr>
                <a:solidFill>
                  <a:schemeClr val="tx1"/>
                </a:solidFill>
                <a:latin typeface="Arial Black" pitchFamily="34" charset="0"/>
              </a:defRPr>
            </a:lvl7pPr>
            <a:lvl8pPr marL="3429000" indent="-228600" algn="ctr" eaLnBrk="0" fontAlgn="base" hangingPunct="0">
              <a:spcBef>
                <a:spcPct val="0"/>
              </a:spcBef>
              <a:spcAft>
                <a:spcPct val="0"/>
              </a:spcAft>
              <a:defRPr>
                <a:solidFill>
                  <a:schemeClr val="tx1"/>
                </a:solidFill>
                <a:latin typeface="Arial Black" pitchFamily="34" charset="0"/>
              </a:defRPr>
            </a:lvl8pPr>
            <a:lvl9pPr marL="3886200" indent="-228600" algn="ctr" eaLnBrk="0" fontAlgn="base" hangingPunct="0">
              <a:spcBef>
                <a:spcPct val="0"/>
              </a:spcBef>
              <a:spcAft>
                <a:spcPct val="0"/>
              </a:spcAft>
              <a:defRPr>
                <a:solidFill>
                  <a:schemeClr val="tx1"/>
                </a:solidFill>
                <a:latin typeface="Arial Black" pitchFamily="34" charset="0"/>
              </a:defRPr>
            </a:lvl9pPr>
          </a:lstStyle>
          <a:p>
            <a:r>
              <a:rPr lang="en-US" sz="5400" dirty="0" smtClean="0">
                <a:latin typeface="Agency FB" pitchFamily="34" charset="0"/>
              </a:rPr>
              <a:t>Adjective </a:t>
            </a:r>
            <a:r>
              <a:rPr lang="en-US" sz="5400" b="1" dirty="0" smtClean="0">
                <a:latin typeface="Agency FB" pitchFamily="34" charset="0"/>
              </a:rPr>
              <a:t>Baseman</a:t>
            </a:r>
            <a:endParaRPr lang="en-US" sz="5400" b="1" dirty="0">
              <a:latin typeface="Agency FB" pitchFamily="34" charset="0"/>
            </a:endParaRPr>
          </a:p>
        </p:txBody>
      </p:sp>
      <p:sp>
        <p:nvSpPr>
          <p:cNvPr id="37892" name="TextBox 5"/>
          <p:cNvSpPr txBox="1">
            <a:spLocks noChangeArrowheads="1"/>
          </p:cNvSpPr>
          <p:nvPr/>
        </p:nvSpPr>
        <p:spPr bwMode="auto">
          <a:xfrm>
            <a:off x="304800" y="5147703"/>
            <a:ext cx="4267200" cy="9138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82058" tIns="41029" rIns="82058" bIns="41029">
            <a:spAutoFit/>
          </a:bodyPr>
          <a:lstStyle>
            <a:lvl1pPr>
              <a:defRPr>
                <a:solidFill>
                  <a:schemeClr val="tx1"/>
                </a:solidFill>
                <a:latin typeface="Arial Black" pitchFamily="34" charset="0"/>
              </a:defRPr>
            </a:lvl1pPr>
            <a:lvl2pPr marL="742950" indent="-285750">
              <a:defRPr>
                <a:solidFill>
                  <a:schemeClr val="tx1"/>
                </a:solidFill>
                <a:latin typeface="Arial Black" pitchFamily="34" charset="0"/>
              </a:defRPr>
            </a:lvl2pPr>
            <a:lvl3pPr marL="1143000" indent="-228600">
              <a:defRPr>
                <a:solidFill>
                  <a:schemeClr val="tx1"/>
                </a:solidFill>
                <a:latin typeface="Arial Black" pitchFamily="34" charset="0"/>
              </a:defRPr>
            </a:lvl3pPr>
            <a:lvl4pPr marL="1600200" indent="-228600">
              <a:defRPr>
                <a:solidFill>
                  <a:schemeClr val="tx1"/>
                </a:solidFill>
                <a:latin typeface="Arial Black" pitchFamily="34" charset="0"/>
              </a:defRPr>
            </a:lvl4pPr>
            <a:lvl5pPr marL="2057400" indent="-228600">
              <a:defRPr>
                <a:solidFill>
                  <a:schemeClr val="tx1"/>
                </a:solidFill>
                <a:latin typeface="Arial Black" pitchFamily="34" charset="0"/>
              </a:defRPr>
            </a:lvl5pPr>
            <a:lvl6pPr marL="2514600" indent="-228600" algn="ctr" eaLnBrk="0" fontAlgn="base" hangingPunct="0">
              <a:spcBef>
                <a:spcPct val="0"/>
              </a:spcBef>
              <a:spcAft>
                <a:spcPct val="0"/>
              </a:spcAft>
              <a:defRPr>
                <a:solidFill>
                  <a:schemeClr val="tx1"/>
                </a:solidFill>
                <a:latin typeface="Arial Black" pitchFamily="34" charset="0"/>
              </a:defRPr>
            </a:lvl6pPr>
            <a:lvl7pPr marL="2971800" indent="-228600" algn="ctr" eaLnBrk="0" fontAlgn="base" hangingPunct="0">
              <a:spcBef>
                <a:spcPct val="0"/>
              </a:spcBef>
              <a:spcAft>
                <a:spcPct val="0"/>
              </a:spcAft>
              <a:defRPr>
                <a:solidFill>
                  <a:schemeClr val="tx1"/>
                </a:solidFill>
                <a:latin typeface="Arial Black" pitchFamily="34" charset="0"/>
              </a:defRPr>
            </a:lvl7pPr>
            <a:lvl8pPr marL="3429000" indent="-228600" algn="ctr" eaLnBrk="0" fontAlgn="base" hangingPunct="0">
              <a:spcBef>
                <a:spcPct val="0"/>
              </a:spcBef>
              <a:spcAft>
                <a:spcPct val="0"/>
              </a:spcAft>
              <a:defRPr>
                <a:solidFill>
                  <a:schemeClr val="tx1"/>
                </a:solidFill>
                <a:latin typeface="Arial Black" pitchFamily="34" charset="0"/>
              </a:defRPr>
            </a:lvl8pPr>
            <a:lvl9pPr marL="3886200" indent="-228600" algn="ctr" eaLnBrk="0" fontAlgn="base" hangingPunct="0">
              <a:spcBef>
                <a:spcPct val="0"/>
              </a:spcBef>
              <a:spcAft>
                <a:spcPct val="0"/>
              </a:spcAft>
              <a:defRPr>
                <a:solidFill>
                  <a:schemeClr val="tx1"/>
                </a:solidFill>
                <a:latin typeface="Arial Black" pitchFamily="34" charset="0"/>
              </a:defRPr>
            </a:lvl9pPr>
          </a:lstStyle>
          <a:p>
            <a:pPr algn="l"/>
            <a:r>
              <a:rPr lang="en-US" sz="5400" dirty="0" smtClean="0">
                <a:latin typeface="Agency FB" pitchFamily="34" charset="0"/>
              </a:rPr>
              <a:t>Pronoun </a:t>
            </a:r>
            <a:r>
              <a:rPr lang="en-US" sz="5400" b="1" dirty="0" smtClean="0">
                <a:latin typeface="Agency FB" pitchFamily="34" charset="0"/>
              </a:rPr>
              <a:t>Baseman</a:t>
            </a:r>
            <a:endParaRPr lang="en-US" sz="5400" b="1" dirty="0">
              <a:latin typeface="Agency FB" pitchFamily="34" charset="0"/>
            </a:endParaRPr>
          </a:p>
        </p:txBody>
      </p:sp>
      <p:sp>
        <p:nvSpPr>
          <p:cNvPr id="37893" name="TextBox 6"/>
          <p:cNvSpPr txBox="1">
            <a:spLocks noChangeArrowheads="1"/>
          </p:cNvSpPr>
          <p:nvPr/>
        </p:nvSpPr>
        <p:spPr bwMode="auto">
          <a:xfrm>
            <a:off x="4876800" y="5147703"/>
            <a:ext cx="4080163" cy="9138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82058" tIns="41029" rIns="82058" bIns="41029">
            <a:spAutoFit/>
          </a:bodyPr>
          <a:lstStyle>
            <a:lvl1pPr>
              <a:defRPr>
                <a:solidFill>
                  <a:schemeClr val="tx1"/>
                </a:solidFill>
                <a:latin typeface="Arial Black" pitchFamily="34" charset="0"/>
              </a:defRPr>
            </a:lvl1pPr>
            <a:lvl2pPr marL="742950" indent="-285750">
              <a:defRPr>
                <a:solidFill>
                  <a:schemeClr val="tx1"/>
                </a:solidFill>
                <a:latin typeface="Arial Black" pitchFamily="34" charset="0"/>
              </a:defRPr>
            </a:lvl2pPr>
            <a:lvl3pPr marL="1143000" indent="-228600">
              <a:defRPr>
                <a:solidFill>
                  <a:schemeClr val="tx1"/>
                </a:solidFill>
                <a:latin typeface="Arial Black" pitchFamily="34" charset="0"/>
              </a:defRPr>
            </a:lvl3pPr>
            <a:lvl4pPr marL="1600200" indent="-228600">
              <a:defRPr>
                <a:solidFill>
                  <a:schemeClr val="tx1"/>
                </a:solidFill>
                <a:latin typeface="Arial Black" pitchFamily="34" charset="0"/>
              </a:defRPr>
            </a:lvl4pPr>
            <a:lvl5pPr marL="2057400" indent="-228600">
              <a:defRPr>
                <a:solidFill>
                  <a:schemeClr val="tx1"/>
                </a:solidFill>
                <a:latin typeface="Arial Black" pitchFamily="34" charset="0"/>
              </a:defRPr>
            </a:lvl5pPr>
            <a:lvl6pPr marL="2514600" indent="-228600" algn="ctr" eaLnBrk="0" fontAlgn="base" hangingPunct="0">
              <a:spcBef>
                <a:spcPct val="0"/>
              </a:spcBef>
              <a:spcAft>
                <a:spcPct val="0"/>
              </a:spcAft>
              <a:defRPr>
                <a:solidFill>
                  <a:schemeClr val="tx1"/>
                </a:solidFill>
                <a:latin typeface="Arial Black" pitchFamily="34" charset="0"/>
              </a:defRPr>
            </a:lvl6pPr>
            <a:lvl7pPr marL="2971800" indent="-228600" algn="ctr" eaLnBrk="0" fontAlgn="base" hangingPunct="0">
              <a:spcBef>
                <a:spcPct val="0"/>
              </a:spcBef>
              <a:spcAft>
                <a:spcPct val="0"/>
              </a:spcAft>
              <a:defRPr>
                <a:solidFill>
                  <a:schemeClr val="tx1"/>
                </a:solidFill>
                <a:latin typeface="Arial Black" pitchFamily="34" charset="0"/>
              </a:defRPr>
            </a:lvl7pPr>
            <a:lvl8pPr marL="3429000" indent="-228600" algn="ctr" eaLnBrk="0" fontAlgn="base" hangingPunct="0">
              <a:spcBef>
                <a:spcPct val="0"/>
              </a:spcBef>
              <a:spcAft>
                <a:spcPct val="0"/>
              </a:spcAft>
              <a:defRPr>
                <a:solidFill>
                  <a:schemeClr val="tx1"/>
                </a:solidFill>
                <a:latin typeface="Arial Black" pitchFamily="34" charset="0"/>
              </a:defRPr>
            </a:lvl8pPr>
            <a:lvl9pPr marL="3886200" indent="-228600" algn="ctr" eaLnBrk="0" fontAlgn="base" hangingPunct="0">
              <a:spcBef>
                <a:spcPct val="0"/>
              </a:spcBef>
              <a:spcAft>
                <a:spcPct val="0"/>
              </a:spcAft>
              <a:defRPr>
                <a:solidFill>
                  <a:schemeClr val="tx1"/>
                </a:solidFill>
                <a:latin typeface="Arial Black" pitchFamily="34" charset="0"/>
              </a:defRPr>
            </a:lvl9pPr>
          </a:lstStyle>
          <a:p>
            <a:pPr algn="ctr"/>
            <a:r>
              <a:rPr lang="en-US" sz="5400" dirty="0" smtClean="0">
                <a:latin typeface="Agency FB" pitchFamily="34" charset="0"/>
              </a:rPr>
              <a:t>Verb </a:t>
            </a:r>
            <a:r>
              <a:rPr lang="en-US" sz="5400" b="1" dirty="0" smtClean="0">
                <a:latin typeface="Agency FB" pitchFamily="34" charset="0"/>
              </a:rPr>
              <a:t>Baseman</a:t>
            </a:r>
            <a:endParaRPr lang="en-US" sz="5400" b="1" dirty="0">
              <a:latin typeface="Agency FB" pitchFamily="34" charset="0"/>
            </a:endParaRPr>
          </a:p>
        </p:txBody>
      </p:sp>
      <p:sp>
        <p:nvSpPr>
          <p:cNvPr id="37894" name="TextBox 7"/>
          <p:cNvSpPr txBox="1">
            <a:spLocks noChangeArrowheads="1"/>
          </p:cNvSpPr>
          <p:nvPr/>
        </p:nvSpPr>
        <p:spPr bwMode="auto">
          <a:xfrm>
            <a:off x="2590800" y="2622176"/>
            <a:ext cx="3657600" cy="91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a:defRPr>
                <a:solidFill>
                  <a:schemeClr val="tx1"/>
                </a:solidFill>
                <a:latin typeface="Arial Black" pitchFamily="34" charset="0"/>
              </a:defRPr>
            </a:lvl1pPr>
            <a:lvl2pPr marL="742950" indent="-285750">
              <a:defRPr>
                <a:solidFill>
                  <a:schemeClr val="tx1"/>
                </a:solidFill>
                <a:latin typeface="Arial Black" pitchFamily="34" charset="0"/>
              </a:defRPr>
            </a:lvl2pPr>
            <a:lvl3pPr marL="1143000" indent="-228600">
              <a:defRPr>
                <a:solidFill>
                  <a:schemeClr val="tx1"/>
                </a:solidFill>
                <a:latin typeface="Arial Black" pitchFamily="34" charset="0"/>
              </a:defRPr>
            </a:lvl3pPr>
            <a:lvl4pPr marL="1600200" indent="-228600">
              <a:defRPr>
                <a:solidFill>
                  <a:schemeClr val="tx1"/>
                </a:solidFill>
                <a:latin typeface="Arial Black" pitchFamily="34" charset="0"/>
              </a:defRPr>
            </a:lvl4pPr>
            <a:lvl5pPr marL="2057400" indent="-228600">
              <a:defRPr>
                <a:solidFill>
                  <a:schemeClr val="tx1"/>
                </a:solidFill>
                <a:latin typeface="Arial Black" pitchFamily="34" charset="0"/>
              </a:defRPr>
            </a:lvl5pPr>
            <a:lvl6pPr marL="2514600" indent="-228600" algn="ctr" eaLnBrk="0" fontAlgn="base" hangingPunct="0">
              <a:spcBef>
                <a:spcPct val="0"/>
              </a:spcBef>
              <a:spcAft>
                <a:spcPct val="0"/>
              </a:spcAft>
              <a:defRPr>
                <a:solidFill>
                  <a:schemeClr val="tx1"/>
                </a:solidFill>
                <a:latin typeface="Arial Black" pitchFamily="34" charset="0"/>
              </a:defRPr>
            </a:lvl6pPr>
            <a:lvl7pPr marL="2971800" indent="-228600" algn="ctr" eaLnBrk="0" fontAlgn="base" hangingPunct="0">
              <a:spcBef>
                <a:spcPct val="0"/>
              </a:spcBef>
              <a:spcAft>
                <a:spcPct val="0"/>
              </a:spcAft>
              <a:defRPr>
                <a:solidFill>
                  <a:schemeClr val="tx1"/>
                </a:solidFill>
                <a:latin typeface="Arial Black" pitchFamily="34" charset="0"/>
              </a:defRPr>
            </a:lvl7pPr>
            <a:lvl8pPr marL="3429000" indent="-228600" algn="ctr" eaLnBrk="0" fontAlgn="base" hangingPunct="0">
              <a:spcBef>
                <a:spcPct val="0"/>
              </a:spcBef>
              <a:spcAft>
                <a:spcPct val="0"/>
              </a:spcAft>
              <a:defRPr>
                <a:solidFill>
                  <a:schemeClr val="tx1"/>
                </a:solidFill>
                <a:latin typeface="Arial Black" pitchFamily="34" charset="0"/>
              </a:defRPr>
            </a:lvl8pPr>
            <a:lvl9pPr marL="3886200" indent="-228600" algn="ctr" eaLnBrk="0" fontAlgn="base" hangingPunct="0">
              <a:spcBef>
                <a:spcPct val="0"/>
              </a:spcBef>
              <a:spcAft>
                <a:spcPct val="0"/>
              </a:spcAft>
              <a:defRPr>
                <a:solidFill>
                  <a:schemeClr val="tx1"/>
                </a:solidFill>
                <a:latin typeface="Arial Black" pitchFamily="34" charset="0"/>
              </a:defRPr>
            </a:lvl9pPr>
          </a:lstStyle>
          <a:p>
            <a:pPr algn="ctr"/>
            <a:r>
              <a:rPr lang="en-US" sz="5400" dirty="0" smtClean="0"/>
              <a:t>Pitchers</a:t>
            </a:r>
            <a:endParaRPr lang="en-US" sz="5400" dirty="0"/>
          </a:p>
        </p:txBody>
      </p:sp>
      <p:sp>
        <p:nvSpPr>
          <p:cNvPr id="9" name="Left-Up Arrow 8"/>
          <p:cNvSpPr/>
          <p:nvPr/>
        </p:nvSpPr>
        <p:spPr bwMode="auto">
          <a:xfrm rot="18384088">
            <a:off x="961138" y="2339589"/>
            <a:ext cx="1665475" cy="1642341"/>
          </a:xfrm>
          <a:prstGeom prst="leftUpArrow">
            <a:avLst>
              <a:gd name="adj1" fmla="val 20487"/>
              <a:gd name="adj2" fmla="val 25000"/>
              <a:gd name="adj3" fmla="val 25000"/>
            </a:avLst>
          </a:prstGeom>
          <a:solidFill>
            <a:schemeClr val="accent1"/>
          </a:solidFill>
          <a:ln w="9525" cap="flat" cmpd="sng" algn="ctr">
            <a:solidFill>
              <a:schemeClr val="tx1"/>
            </a:solidFill>
            <a:prstDash val="solid"/>
            <a:round/>
            <a:headEnd type="none" w="med" len="med"/>
            <a:tailEnd type="none" w="med" len="med"/>
          </a:ln>
          <a:effectLst/>
        </p:spPr>
        <p:txBody>
          <a:bodyPr lIns="82058" tIns="41029" rIns="82058" bIns="41029"/>
          <a:lstStyle/>
          <a:p>
            <a:pPr>
              <a:defRPr/>
            </a:pPr>
            <a:endParaRPr lang="en-US"/>
          </a:p>
        </p:txBody>
      </p:sp>
      <p:sp>
        <p:nvSpPr>
          <p:cNvPr id="10" name="Left-Up Arrow 9"/>
          <p:cNvSpPr/>
          <p:nvPr/>
        </p:nvSpPr>
        <p:spPr bwMode="auto">
          <a:xfrm rot="19329174" flipH="1" flipV="1">
            <a:off x="6186921" y="2335027"/>
            <a:ext cx="1678420" cy="1722904"/>
          </a:xfrm>
          <a:prstGeom prst="leftUpArrow">
            <a:avLst>
              <a:gd name="adj1" fmla="val 20487"/>
              <a:gd name="adj2" fmla="val 25000"/>
              <a:gd name="adj3" fmla="val 25000"/>
            </a:avLst>
          </a:prstGeom>
          <a:solidFill>
            <a:schemeClr val="accent1"/>
          </a:solidFill>
          <a:ln w="9525" cap="flat" cmpd="sng" algn="ctr">
            <a:solidFill>
              <a:schemeClr val="tx1"/>
            </a:solidFill>
            <a:prstDash val="solid"/>
            <a:round/>
            <a:headEnd type="none" w="med" len="med"/>
            <a:tailEnd type="none" w="med" len="med"/>
          </a:ln>
          <a:effectLst/>
        </p:spPr>
        <p:txBody>
          <a:bodyPr lIns="82058" tIns="41029" rIns="82058" bIns="41029"/>
          <a:lstStyle/>
          <a:p>
            <a:pPr>
              <a:defRPr/>
            </a:pPr>
            <a:endParaRPr lang="en-US"/>
          </a:p>
        </p:txBody>
      </p:sp>
    </p:spTree>
    <p:extLst>
      <p:ext uri="{BB962C8B-B14F-4D97-AF65-F5344CB8AC3E}">
        <p14:creationId xmlns:p14="http://schemas.microsoft.com/office/powerpoint/2010/main" val="42345102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C:\Users\hpurtell\AppData\Local\Microsoft\Windows\Temporary Internet Files\Content.IE5\7R68OPTH\MP900430569[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09600" y="-301052"/>
            <a:ext cx="11279594" cy="751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963827"/>
      </p:ext>
    </p:extLst>
  </p:cSld>
  <p:clrMapOvr>
    <a:masterClrMapping/>
  </p:clrMapOvr>
  <p:transition spd="slow">
    <p:wip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76200"/>
            <a:ext cx="8686800" cy="685800"/>
          </a:xfrm>
        </p:spPr>
        <p:txBody>
          <a:bodyPr>
            <a:normAutofit/>
          </a:bodyPr>
          <a:lstStyle/>
          <a:p>
            <a:r>
              <a:rPr lang="en-US" sz="2600" b="1" dirty="0" smtClean="0">
                <a:latin typeface="Times New Roman" pitchFamily="18" charset="0"/>
                <a:cs typeface="Times New Roman" pitchFamily="18" charset="0"/>
              </a:rPr>
              <a:t>Let’s Play Ball!</a:t>
            </a:r>
            <a:endParaRPr lang="en-US" sz="2600" b="1" dirty="0">
              <a:latin typeface="Times New Roman" pitchFamily="18" charset="0"/>
              <a:cs typeface="Times New Roman" pitchFamily="18" charset="0"/>
            </a:endParaRPr>
          </a:p>
        </p:txBody>
      </p:sp>
      <p:sp>
        <p:nvSpPr>
          <p:cNvPr id="5" name="Content Placeholder 4"/>
          <p:cNvSpPr>
            <a:spLocks noGrp="1"/>
          </p:cNvSpPr>
          <p:nvPr>
            <p:ph idx="1"/>
          </p:nvPr>
        </p:nvSpPr>
        <p:spPr>
          <a:xfrm>
            <a:off x="4800600" y="685800"/>
            <a:ext cx="4495800" cy="5211763"/>
          </a:xfrm>
        </p:spPr>
        <p:txBody>
          <a:bodyPr>
            <a:noAutofit/>
          </a:bodyPr>
          <a:lstStyle/>
          <a:p>
            <a:pPr marL="514350" indent="-514350">
              <a:buAutoNum type="arabicPeriod"/>
            </a:pPr>
            <a:r>
              <a:rPr lang="en-US" dirty="0" smtClean="0">
                <a:latin typeface="Times New Roman" pitchFamily="18" charset="0"/>
                <a:cs typeface="Times New Roman" pitchFamily="18" charset="0"/>
              </a:rPr>
              <a:t>many</a:t>
            </a:r>
          </a:p>
          <a:p>
            <a:pPr marL="400050" lvl="1" indent="0">
              <a:buNone/>
            </a:pPr>
            <a:r>
              <a:rPr lang="en-US" sz="3200" dirty="0" smtClean="0">
                <a:latin typeface="Times New Roman" pitchFamily="18" charset="0"/>
                <a:cs typeface="Times New Roman" pitchFamily="18" charset="0"/>
              </a:rPr>
              <a:t>	</a:t>
            </a:r>
            <a:r>
              <a:rPr lang="en-US" sz="3200" b="1" dirty="0" smtClean="0">
                <a:solidFill>
                  <a:srgbClr val="7030A0"/>
                </a:solidFill>
                <a:latin typeface="Times New Roman" pitchFamily="18" charset="0"/>
                <a:cs typeface="Times New Roman" pitchFamily="18" charset="0"/>
              </a:rPr>
              <a:t>adjective</a:t>
            </a:r>
          </a:p>
          <a:p>
            <a:pPr marL="514350" indent="-514350">
              <a:buAutoNum type="arabicPeriod"/>
            </a:pPr>
            <a:r>
              <a:rPr lang="en-US" dirty="0" smtClean="0">
                <a:latin typeface="Times New Roman" pitchFamily="18" charset="0"/>
                <a:cs typeface="Times New Roman" pitchFamily="18" charset="0"/>
              </a:rPr>
              <a:t> useful</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adjective</a:t>
            </a:r>
          </a:p>
          <a:p>
            <a:pPr marL="0" indent="0">
              <a:buNone/>
            </a:pPr>
            <a:r>
              <a:rPr lang="en-US" dirty="0" smtClean="0">
                <a:latin typeface="Times New Roman" pitchFamily="18" charset="0"/>
                <a:cs typeface="Times New Roman" pitchFamily="18" charset="0"/>
              </a:rPr>
              <a:t>3.  amusing</a:t>
            </a:r>
          </a:p>
          <a:p>
            <a:pPr marL="400050" lvl="1" indent="0">
              <a:buNone/>
            </a:pPr>
            <a:r>
              <a:rPr lang="en-US" sz="3200" dirty="0" smtClean="0">
                <a:latin typeface="Times New Roman" pitchFamily="18" charset="0"/>
                <a:cs typeface="Times New Roman" pitchFamily="18" charset="0"/>
              </a:rPr>
              <a:t>	</a:t>
            </a:r>
            <a:r>
              <a:rPr lang="en-US" sz="3200" b="1" dirty="0" smtClean="0">
                <a:solidFill>
                  <a:srgbClr val="7030A0"/>
                </a:solidFill>
                <a:latin typeface="Times New Roman" pitchFamily="18" charset="0"/>
                <a:cs typeface="Times New Roman" pitchFamily="18" charset="0"/>
              </a:rPr>
              <a:t>adjective</a:t>
            </a:r>
          </a:p>
          <a:p>
            <a:pPr marL="0" indent="0">
              <a:buNone/>
            </a:pPr>
            <a:r>
              <a:rPr lang="en-US" dirty="0" smtClean="0">
                <a:latin typeface="Times New Roman" pitchFamily="18" charset="0"/>
                <a:cs typeface="Times New Roman" pitchFamily="18" charset="0"/>
              </a:rPr>
              <a:t>4.  new </a:t>
            </a:r>
          </a:p>
          <a:p>
            <a:pPr marL="400050" lvl="1" indent="0">
              <a:buNone/>
            </a:pPr>
            <a:r>
              <a:rPr lang="en-US" sz="3200" dirty="0" smtClean="0">
                <a:latin typeface="Times New Roman" pitchFamily="18" charset="0"/>
                <a:cs typeface="Times New Roman" pitchFamily="18" charset="0"/>
              </a:rPr>
              <a:t>	</a:t>
            </a:r>
            <a:r>
              <a:rPr lang="en-US" sz="3200" b="1" dirty="0" smtClean="0">
                <a:solidFill>
                  <a:srgbClr val="7030A0"/>
                </a:solidFill>
                <a:latin typeface="Times New Roman" pitchFamily="18" charset="0"/>
                <a:cs typeface="Times New Roman" pitchFamily="18" charset="0"/>
              </a:rPr>
              <a:t>adjective</a:t>
            </a:r>
          </a:p>
          <a:p>
            <a:pPr marL="514350" indent="-514350">
              <a:buAutoNum type="arabicPeriod" startAt="5"/>
            </a:pPr>
            <a:r>
              <a:rPr lang="en-US" dirty="0" smtClean="0">
                <a:latin typeface="Times New Roman" pitchFamily="18" charset="0"/>
                <a:cs typeface="Times New Roman" pitchFamily="18" charset="0"/>
              </a:rPr>
              <a:t>words </a:t>
            </a:r>
          </a:p>
          <a:p>
            <a:pPr marL="400050" lvl="1" indent="0">
              <a:buNone/>
            </a:pPr>
            <a:r>
              <a:rPr lang="en-US" sz="3200" dirty="0" smtClean="0">
                <a:latin typeface="Times New Roman" pitchFamily="18" charset="0"/>
                <a:cs typeface="Times New Roman" pitchFamily="18" charset="0"/>
              </a:rPr>
              <a:t>	</a:t>
            </a:r>
            <a:r>
              <a:rPr lang="en-US" sz="3200" b="1" dirty="0" smtClean="0">
                <a:solidFill>
                  <a:srgbClr val="7030A0"/>
                </a:solidFill>
                <a:latin typeface="Times New Roman" pitchFamily="18" charset="0"/>
                <a:cs typeface="Times New Roman" pitchFamily="18" charset="0"/>
              </a:rPr>
              <a:t>noun</a:t>
            </a:r>
          </a:p>
        </p:txBody>
      </p:sp>
      <p:pic>
        <p:nvPicPr>
          <p:cNvPr id="1027" name="Picture 3" descr="C:\Users\hpurtell\AppData\Local\Microsoft\Windows\Temporary Internet Files\Content.IE5\XIKF7KZM\MP900422547[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45742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10035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 calcmode="lin" valueType="num">
                                      <p:cBhvr additive="base">
                                        <p:cTn id="4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6" fill="hold" nodeType="click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 calcmode="lin" valueType="num">
                                      <p:cBhvr additive="base">
                                        <p:cTn id="55" dur="500" fill="hold"/>
                                        <p:tgtEl>
                                          <p:spTgt spid="5">
                                            <p:txEl>
                                              <p:pRg st="9" end="9"/>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hpurtell\AppData\Local\Microsoft\Windows\Temporary Internet Files\Content.IE5\7R68OPTH\MP900431009[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 y="-228601"/>
            <a:ext cx="5070723" cy="718177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04800" y="457200"/>
            <a:ext cx="8686800" cy="685800"/>
          </a:xfrm>
        </p:spPr>
        <p:txBody>
          <a:bodyPr>
            <a:noAutofit/>
          </a:bodyPr>
          <a:lstStyle/>
          <a:p>
            <a:r>
              <a:rPr lang="en-US" sz="4000" b="1" dirty="0" smtClean="0">
                <a:latin typeface="Times New Roman" pitchFamily="18" charset="0"/>
                <a:cs typeface="Times New Roman" pitchFamily="18" charset="0"/>
              </a:rPr>
              <a:t>Let’s Play Ball!</a:t>
            </a:r>
            <a:endParaRPr lang="en-US" sz="4000" b="1" dirty="0">
              <a:latin typeface="Times New Roman" pitchFamily="18" charset="0"/>
              <a:cs typeface="Times New Roman" pitchFamily="18" charset="0"/>
            </a:endParaRPr>
          </a:p>
        </p:txBody>
      </p:sp>
      <p:sp>
        <p:nvSpPr>
          <p:cNvPr id="5" name="Content Placeholder 4"/>
          <p:cNvSpPr>
            <a:spLocks noGrp="1"/>
          </p:cNvSpPr>
          <p:nvPr>
            <p:ph idx="1"/>
          </p:nvPr>
        </p:nvSpPr>
        <p:spPr>
          <a:xfrm>
            <a:off x="4800600" y="685800"/>
            <a:ext cx="4495800" cy="5211763"/>
          </a:xfrm>
        </p:spPr>
        <p:txBody>
          <a:bodyPr>
            <a:noAutofit/>
          </a:bodyPr>
          <a:lstStyle/>
          <a:p>
            <a:pPr marL="514350" indent="-514350">
              <a:buAutoNum type="arabicPeriod"/>
            </a:pPr>
            <a:r>
              <a:rPr lang="en-US" dirty="0" smtClean="0">
                <a:latin typeface="Times New Roman" pitchFamily="18" charset="0"/>
                <a:cs typeface="Times New Roman" pitchFamily="18" charset="0"/>
              </a:rPr>
              <a:t>me</a:t>
            </a:r>
          </a:p>
          <a:p>
            <a:pPr marL="400050" lvl="1" indent="0">
              <a:buNone/>
            </a:pPr>
            <a:r>
              <a:rPr lang="en-US" sz="3200" dirty="0" smtClean="0">
                <a:latin typeface="Times New Roman" pitchFamily="18" charset="0"/>
                <a:cs typeface="Times New Roman" pitchFamily="18" charset="0"/>
              </a:rPr>
              <a:t>	</a:t>
            </a:r>
            <a:r>
              <a:rPr lang="en-US" sz="3200" b="1" dirty="0" smtClean="0">
                <a:solidFill>
                  <a:srgbClr val="7030A0"/>
                </a:solidFill>
                <a:latin typeface="Times New Roman" pitchFamily="18" charset="0"/>
                <a:cs typeface="Times New Roman" pitchFamily="18" charset="0"/>
              </a:rPr>
              <a:t>pronoun</a:t>
            </a:r>
          </a:p>
          <a:p>
            <a:pPr marL="514350" indent="-514350">
              <a:buAutoNum type="arabicPeriod"/>
            </a:pPr>
            <a:r>
              <a:rPr lang="en-US" dirty="0" smtClean="0">
                <a:latin typeface="Times New Roman" pitchFamily="18" charset="0"/>
                <a:cs typeface="Times New Roman" pitchFamily="18" charset="0"/>
              </a:rPr>
              <a:t> burning</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verb</a:t>
            </a:r>
          </a:p>
          <a:p>
            <a:pPr marL="0" indent="0">
              <a:buNone/>
            </a:pPr>
            <a:r>
              <a:rPr lang="en-US" dirty="0" smtClean="0">
                <a:latin typeface="Times New Roman" pitchFamily="18" charset="0"/>
                <a:cs typeface="Times New Roman" pitchFamily="18" charset="0"/>
              </a:rPr>
              <a:t>3.  been</a:t>
            </a:r>
          </a:p>
          <a:p>
            <a:pPr marL="400050" lvl="1" indent="0">
              <a:buNone/>
            </a:pPr>
            <a:r>
              <a:rPr lang="en-US" sz="3200" dirty="0" smtClean="0">
                <a:latin typeface="Times New Roman" pitchFamily="18" charset="0"/>
                <a:cs typeface="Times New Roman" pitchFamily="18" charset="0"/>
              </a:rPr>
              <a:t>	</a:t>
            </a:r>
            <a:r>
              <a:rPr lang="en-US" sz="3200" b="1" dirty="0" smtClean="0">
                <a:solidFill>
                  <a:srgbClr val="7030A0"/>
                </a:solidFill>
                <a:latin typeface="Times New Roman" pitchFamily="18" charset="0"/>
                <a:cs typeface="Times New Roman" pitchFamily="18" charset="0"/>
              </a:rPr>
              <a:t>verb</a:t>
            </a:r>
          </a:p>
          <a:p>
            <a:pPr marL="0" indent="0">
              <a:buNone/>
            </a:pPr>
            <a:r>
              <a:rPr lang="en-US" dirty="0" smtClean="0">
                <a:latin typeface="Times New Roman" pitchFamily="18" charset="0"/>
                <a:cs typeface="Times New Roman" pitchFamily="18" charset="0"/>
              </a:rPr>
              <a:t>4.  my </a:t>
            </a:r>
          </a:p>
          <a:p>
            <a:pPr marL="400050" lvl="1" indent="0">
              <a:buNone/>
            </a:pPr>
            <a:r>
              <a:rPr lang="en-US" sz="3200" dirty="0" smtClean="0">
                <a:latin typeface="Times New Roman" pitchFamily="18" charset="0"/>
                <a:cs typeface="Times New Roman" pitchFamily="18" charset="0"/>
              </a:rPr>
              <a:t>	</a:t>
            </a:r>
            <a:r>
              <a:rPr lang="en-US" sz="3200" b="1" dirty="0" smtClean="0">
                <a:solidFill>
                  <a:srgbClr val="7030A0"/>
                </a:solidFill>
                <a:latin typeface="Times New Roman" pitchFamily="18" charset="0"/>
                <a:cs typeface="Times New Roman" pitchFamily="18" charset="0"/>
              </a:rPr>
              <a:t>pronoun</a:t>
            </a:r>
          </a:p>
          <a:p>
            <a:pPr marL="514350" indent="-514350">
              <a:buAutoNum type="arabicPeriod" startAt="5"/>
            </a:pPr>
            <a:r>
              <a:rPr lang="en-US" dirty="0" smtClean="0">
                <a:latin typeface="Times New Roman" pitchFamily="18" charset="0"/>
                <a:cs typeface="Times New Roman" pitchFamily="18" charset="0"/>
              </a:rPr>
              <a:t>enjoy </a:t>
            </a:r>
          </a:p>
          <a:p>
            <a:pPr marL="400050" lvl="1" indent="0">
              <a:buNone/>
            </a:pPr>
            <a:r>
              <a:rPr lang="en-US" sz="3200" dirty="0" smtClean="0">
                <a:latin typeface="Times New Roman" pitchFamily="18" charset="0"/>
                <a:cs typeface="Times New Roman" pitchFamily="18" charset="0"/>
              </a:rPr>
              <a:t>	</a:t>
            </a:r>
            <a:r>
              <a:rPr lang="en-US" sz="3200" b="1" dirty="0" smtClean="0">
                <a:solidFill>
                  <a:srgbClr val="7030A0"/>
                </a:solidFill>
                <a:latin typeface="Times New Roman" pitchFamily="18" charset="0"/>
                <a:cs typeface="Times New Roman" pitchFamily="18" charset="0"/>
              </a:rPr>
              <a:t>verb</a:t>
            </a:r>
          </a:p>
        </p:txBody>
      </p:sp>
    </p:spTree>
    <p:extLst>
      <p:ext uri="{BB962C8B-B14F-4D97-AF65-F5344CB8AC3E}">
        <p14:creationId xmlns:p14="http://schemas.microsoft.com/office/powerpoint/2010/main" val="3357689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 calcmode="lin" valueType="num">
                                      <p:cBhvr additive="base">
                                        <p:cTn id="4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6" fill="hold" nodeType="click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 calcmode="lin" valueType="num">
                                      <p:cBhvr additive="base">
                                        <p:cTn id="55" dur="500" fill="hold"/>
                                        <p:tgtEl>
                                          <p:spTgt spid="5">
                                            <p:txEl>
                                              <p:pRg st="9" end="9"/>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457200"/>
            <a:ext cx="8686800" cy="685800"/>
          </a:xfrm>
        </p:spPr>
        <p:txBody>
          <a:bodyPr>
            <a:noAutofit/>
          </a:bodyPr>
          <a:lstStyle/>
          <a:p>
            <a:r>
              <a:rPr lang="en-US" sz="4000" b="1" dirty="0" smtClean="0">
                <a:latin typeface="Times New Roman" pitchFamily="18" charset="0"/>
                <a:cs typeface="Times New Roman" pitchFamily="18" charset="0"/>
              </a:rPr>
              <a:t>Let’s Play Ball!</a:t>
            </a:r>
            <a:endParaRPr lang="en-US" sz="4000" b="1" dirty="0">
              <a:latin typeface="Times New Roman" pitchFamily="18" charset="0"/>
              <a:cs typeface="Times New Roman" pitchFamily="18" charset="0"/>
            </a:endParaRPr>
          </a:p>
        </p:txBody>
      </p:sp>
      <p:sp>
        <p:nvSpPr>
          <p:cNvPr id="5" name="Content Placeholder 4"/>
          <p:cNvSpPr>
            <a:spLocks noGrp="1"/>
          </p:cNvSpPr>
          <p:nvPr>
            <p:ph idx="1"/>
          </p:nvPr>
        </p:nvSpPr>
        <p:spPr>
          <a:xfrm>
            <a:off x="4800600" y="685800"/>
            <a:ext cx="4495800" cy="5211763"/>
          </a:xfrm>
        </p:spPr>
        <p:txBody>
          <a:bodyPr>
            <a:noAutofit/>
          </a:bodyPr>
          <a:lstStyle/>
          <a:p>
            <a:pPr marL="514350" indent="-514350">
              <a:buAutoNum type="arabicPeriod"/>
            </a:pPr>
            <a:r>
              <a:rPr lang="en-US" dirty="0" smtClean="0">
                <a:latin typeface="Times New Roman" pitchFamily="18" charset="0"/>
                <a:cs typeface="Times New Roman" pitchFamily="18" charset="0"/>
              </a:rPr>
              <a:t>putting</a:t>
            </a:r>
          </a:p>
          <a:p>
            <a:pPr marL="400050" lvl="1" indent="0">
              <a:buNone/>
            </a:pPr>
            <a:r>
              <a:rPr lang="en-US" sz="3200" dirty="0" smtClean="0">
                <a:latin typeface="Times New Roman" pitchFamily="18" charset="0"/>
                <a:cs typeface="Times New Roman" pitchFamily="18" charset="0"/>
              </a:rPr>
              <a:t>	</a:t>
            </a:r>
            <a:r>
              <a:rPr lang="en-US" sz="3200" b="1" dirty="0" smtClean="0">
                <a:solidFill>
                  <a:srgbClr val="7030A0"/>
                </a:solidFill>
                <a:latin typeface="Times New Roman" pitchFamily="18" charset="0"/>
                <a:cs typeface="Times New Roman" pitchFamily="18" charset="0"/>
              </a:rPr>
              <a:t>verb</a:t>
            </a:r>
          </a:p>
          <a:p>
            <a:pPr marL="514350" indent="-514350">
              <a:buAutoNum type="arabicPeriod"/>
            </a:pPr>
            <a:r>
              <a:rPr lang="en-US" dirty="0" smtClean="0">
                <a:latin typeface="Times New Roman" pitchFamily="18" charset="0"/>
                <a:cs typeface="Times New Roman" pitchFamily="18" charset="0"/>
              </a:rPr>
              <a:t> tiger</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noun</a:t>
            </a:r>
          </a:p>
          <a:p>
            <a:pPr marL="0" indent="0">
              <a:buNone/>
            </a:pPr>
            <a:r>
              <a:rPr lang="en-US" dirty="0" smtClean="0">
                <a:latin typeface="Times New Roman" pitchFamily="18" charset="0"/>
                <a:cs typeface="Times New Roman" pitchFamily="18" charset="0"/>
              </a:rPr>
              <a:t>3.  awesome</a:t>
            </a:r>
          </a:p>
          <a:p>
            <a:pPr marL="400050" lvl="1" indent="0">
              <a:buNone/>
            </a:pPr>
            <a:r>
              <a:rPr lang="en-US" sz="3200" dirty="0" smtClean="0">
                <a:latin typeface="Times New Roman" pitchFamily="18" charset="0"/>
                <a:cs typeface="Times New Roman" pitchFamily="18" charset="0"/>
              </a:rPr>
              <a:t>	</a:t>
            </a:r>
            <a:r>
              <a:rPr lang="en-US" sz="3200" b="1" dirty="0" smtClean="0">
                <a:solidFill>
                  <a:srgbClr val="7030A0"/>
                </a:solidFill>
                <a:latin typeface="Times New Roman" pitchFamily="18" charset="0"/>
                <a:cs typeface="Times New Roman" pitchFamily="18" charset="0"/>
              </a:rPr>
              <a:t>adjective</a:t>
            </a:r>
          </a:p>
          <a:p>
            <a:pPr marL="0" indent="0">
              <a:buNone/>
            </a:pPr>
            <a:r>
              <a:rPr lang="en-US" dirty="0" smtClean="0">
                <a:latin typeface="Times New Roman" pitchFamily="18" charset="0"/>
                <a:cs typeface="Times New Roman" pitchFamily="18" charset="0"/>
              </a:rPr>
              <a:t>4.  you </a:t>
            </a:r>
          </a:p>
          <a:p>
            <a:pPr marL="400050" lvl="1" indent="0">
              <a:buNone/>
            </a:pPr>
            <a:r>
              <a:rPr lang="en-US" sz="3200" dirty="0" smtClean="0">
                <a:latin typeface="Times New Roman" pitchFamily="18" charset="0"/>
                <a:cs typeface="Times New Roman" pitchFamily="18" charset="0"/>
              </a:rPr>
              <a:t>	</a:t>
            </a:r>
            <a:r>
              <a:rPr lang="en-US" sz="3200" b="1" dirty="0" smtClean="0">
                <a:solidFill>
                  <a:srgbClr val="7030A0"/>
                </a:solidFill>
                <a:latin typeface="Times New Roman" pitchFamily="18" charset="0"/>
                <a:cs typeface="Times New Roman" pitchFamily="18" charset="0"/>
              </a:rPr>
              <a:t>pronoun</a:t>
            </a:r>
          </a:p>
          <a:p>
            <a:pPr marL="514350" indent="-514350">
              <a:buAutoNum type="arabicPeriod" startAt="5"/>
            </a:pPr>
            <a:r>
              <a:rPr lang="en-US" u="sng" dirty="0" smtClean="0">
                <a:latin typeface="Times New Roman" pitchFamily="18" charset="0"/>
                <a:cs typeface="Times New Roman" pitchFamily="18" charset="0"/>
              </a:rPr>
              <a:t>Millennium</a:t>
            </a:r>
            <a:r>
              <a:rPr lang="en-US" dirty="0" smtClean="0">
                <a:latin typeface="Times New Roman" pitchFamily="18" charset="0"/>
                <a:cs typeface="Times New Roman" pitchFamily="18" charset="0"/>
              </a:rPr>
              <a:t> Tiger </a:t>
            </a:r>
          </a:p>
          <a:p>
            <a:pPr marL="400050" lvl="1" indent="0">
              <a:buNone/>
            </a:pPr>
            <a:r>
              <a:rPr lang="en-US" sz="3200" dirty="0" smtClean="0">
                <a:latin typeface="Times New Roman" pitchFamily="18" charset="0"/>
                <a:cs typeface="Times New Roman" pitchFamily="18" charset="0"/>
              </a:rPr>
              <a:t>	</a:t>
            </a:r>
            <a:r>
              <a:rPr lang="en-US" sz="3200" b="1" dirty="0" smtClean="0">
                <a:solidFill>
                  <a:srgbClr val="7030A0"/>
                </a:solidFill>
                <a:latin typeface="Times New Roman" pitchFamily="18" charset="0"/>
                <a:cs typeface="Times New Roman" pitchFamily="18" charset="0"/>
              </a:rPr>
              <a:t>adjective</a:t>
            </a:r>
          </a:p>
        </p:txBody>
      </p:sp>
      <p:pic>
        <p:nvPicPr>
          <p:cNvPr id="3074" name="Picture 2" descr="C:\Users\hpurtell\AppData\Local\Microsoft\Windows\Temporary Internet Files\Content.IE5\7R68OPTH\MP900426515[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286" y="1219200"/>
            <a:ext cx="45608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2380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 calcmode="lin" valueType="num">
                                      <p:cBhvr additive="base">
                                        <p:cTn id="4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6" fill="hold" nodeType="click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 calcmode="lin" valueType="num">
                                      <p:cBhvr additive="base">
                                        <p:cTn id="55" dur="500" fill="hold"/>
                                        <p:tgtEl>
                                          <p:spTgt spid="5">
                                            <p:txEl>
                                              <p:pRg st="9" end="9"/>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457200"/>
            <a:ext cx="8686800" cy="685800"/>
          </a:xfrm>
        </p:spPr>
        <p:txBody>
          <a:bodyPr>
            <a:noAutofit/>
          </a:bodyPr>
          <a:lstStyle/>
          <a:p>
            <a:r>
              <a:rPr lang="en-US" sz="4000" b="1" dirty="0" smtClean="0">
                <a:latin typeface="Times New Roman" pitchFamily="18" charset="0"/>
                <a:cs typeface="Times New Roman" pitchFamily="18" charset="0"/>
              </a:rPr>
              <a:t>Let’s Play Ball!</a:t>
            </a:r>
            <a:endParaRPr lang="en-US" sz="4000" b="1" dirty="0">
              <a:latin typeface="Times New Roman" pitchFamily="18" charset="0"/>
              <a:cs typeface="Times New Roman" pitchFamily="18" charset="0"/>
            </a:endParaRPr>
          </a:p>
        </p:txBody>
      </p:sp>
      <p:sp>
        <p:nvSpPr>
          <p:cNvPr id="5" name="Content Placeholder 4"/>
          <p:cNvSpPr>
            <a:spLocks noGrp="1"/>
          </p:cNvSpPr>
          <p:nvPr>
            <p:ph idx="1"/>
          </p:nvPr>
        </p:nvSpPr>
        <p:spPr>
          <a:xfrm>
            <a:off x="4800600" y="685800"/>
            <a:ext cx="4495800" cy="5211763"/>
          </a:xfrm>
        </p:spPr>
        <p:txBody>
          <a:bodyPr>
            <a:noAutofit/>
          </a:bodyPr>
          <a:lstStyle/>
          <a:p>
            <a:pPr marL="514350" indent="-514350">
              <a:buAutoNum type="arabicPeriod"/>
            </a:pPr>
            <a:r>
              <a:rPr lang="en-US" dirty="0" smtClean="0">
                <a:latin typeface="Times New Roman" pitchFamily="18" charset="0"/>
                <a:cs typeface="Times New Roman" pitchFamily="18" charset="0"/>
              </a:rPr>
              <a:t>run</a:t>
            </a:r>
          </a:p>
          <a:p>
            <a:pPr marL="400050" lvl="1" indent="0">
              <a:buNone/>
            </a:pPr>
            <a:r>
              <a:rPr lang="en-US" sz="3200" dirty="0" smtClean="0">
                <a:latin typeface="Times New Roman" pitchFamily="18" charset="0"/>
                <a:cs typeface="Times New Roman" pitchFamily="18" charset="0"/>
              </a:rPr>
              <a:t>	</a:t>
            </a:r>
            <a:r>
              <a:rPr lang="en-US" sz="3200" b="1" dirty="0" smtClean="0">
                <a:solidFill>
                  <a:srgbClr val="7030A0"/>
                </a:solidFill>
                <a:latin typeface="Times New Roman" pitchFamily="18" charset="0"/>
                <a:cs typeface="Times New Roman" pitchFamily="18" charset="0"/>
              </a:rPr>
              <a:t>verb</a:t>
            </a:r>
          </a:p>
          <a:p>
            <a:pPr marL="514350" indent="-514350">
              <a:buAutoNum type="arabicPeriod"/>
            </a:pPr>
            <a:r>
              <a:rPr lang="en-US" dirty="0" smtClean="0">
                <a:latin typeface="Times New Roman" pitchFamily="18" charset="0"/>
                <a:cs typeface="Times New Roman" pitchFamily="18" charset="0"/>
              </a:rPr>
              <a:t> runner</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noun</a:t>
            </a:r>
          </a:p>
          <a:p>
            <a:pPr marL="0" indent="0">
              <a:buNone/>
            </a:pPr>
            <a:r>
              <a:rPr lang="en-US" dirty="0" smtClean="0">
                <a:latin typeface="Times New Roman" pitchFamily="18" charset="0"/>
                <a:cs typeface="Times New Roman" pitchFamily="18" charset="0"/>
              </a:rPr>
              <a:t>3.  </a:t>
            </a:r>
            <a:r>
              <a:rPr lang="en-US" u="sng" dirty="0">
                <a:latin typeface="Times New Roman" pitchFamily="18" charset="0"/>
                <a:cs typeface="Times New Roman" pitchFamily="18" charset="0"/>
              </a:rPr>
              <a:t>r</a:t>
            </a:r>
            <a:r>
              <a:rPr lang="en-US" u="sng" dirty="0" smtClean="0">
                <a:latin typeface="Times New Roman" pitchFamily="18" charset="0"/>
                <a:cs typeface="Times New Roman" pitchFamily="18" charset="0"/>
              </a:rPr>
              <a:t>unning</a:t>
            </a:r>
            <a:r>
              <a:rPr lang="en-US" dirty="0" smtClean="0">
                <a:latin typeface="Times New Roman" pitchFamily="18" charset="0"/>
                <a:cs typeface="Times New Roman" pitchFamily="18" charset="0"/>
              </a:rPr>
              <a:t> shoes</a:t>
            </a:r>
          </a:p>
          <a:p>
            <a:pPr marL="400050" lvl="1" indent="0">
              <a:buNone/>
            </a:pPr>
            <a:r>
              <a:rPr lang="en-US" sz="3200" dirty="0" smtClean="0">
                <a:latin typeface="Times New Roman" pitchFamily="18" charset="0"/>
                <a:cs typeface="Times New Roman" pitchFamily="18" charset="0"/>
              </a:rPr>
              <a:t>	</a:t>
            </a:r>
            <a:r>
              <a:rPr lang="en-US" sz="3200" b="1" dirty="0" smtClean="0">
                <a:solidFill>
                  <a:srgbClr val="7030A0"/>
                </a:solidFill>
                <a:latin typeface="Times New Roman" pitchFamily="18" charset="0"/>
                <a:cs typeface="Times New Roman" pitchFamily="18" charset="0"/>
              </a:rPr>
              <a:t>adjective</a:t>
            </a:r>
          </a:p>
          <a:p>
            <a:pPr marL="0" indent="0">
              <a:buNone/>
            </a:pPr>
            <a:r>
              <a:rPr lang="en-US" dirty="0" smtClean="0">
                <a:latin typeface="Times New Roman" pitchFamily="18" charset="0"/>
                <a:cs typeface="Times New Roman" pitchFamily="18" charset="0"/>
              </a:rPr>
              <a:t>4.  baseball </a:t>
            </a:r>
          </a:p>
          <a:p>
            <a:pPr marL="400050" lvl="1" indent="0">
              <a:buNone/>
            </a:pPr>
            <a:r>
              <a:rPr lang="en-US" sz="3200" dirty="0" smtClean="0">
                <a:latin typeface="Times New Roman" pitchFamily="18" charset="0"/>
                <a:cs typeface="Times New Roman" pitchFamily="18" charset="0"/>
              </a:rPr>
              <a:t>	</a:t>
            </a:r>
            <a:r>
              <a:rPr lang="en-US" sz="3200" b="1" dirty="0" smtClean="0">
                <a:solidFill>
                  <a:srgbClr val="7030A0"/>
                </a:solidFill>
                <a:latin typeface="Times New Roman" pitchFamily="18" charset="0"/>
                <a:cs typeface="Times New Roman" pitchFamily="18" charset="0"/>
              </a:rPr>
              <a:t>noun</a:t>
            </a:r>
          </a:p>
          <a:p>
            <a:pPr marL="514350" indent="-514350">
              <a:buAutoNum type="arabicPeriod" startAt="5"/>
            </a:pPr>
            <a:r>
              <a:rPr lang="en-US" u="sng" dirty="0" smtClean="0">
                <a:latin typeface="Times New Roman" pitchFamily="18" charset="0"/>
                <a:cs typeface="Times New Roman" pitchFamily="18" charset="0"/>
              </a:rPr>
              <a:t>baseball</a:t>
            </a:r>
            <a:r>
              <a:rPr lang="en-US" dirty="0" smtClean="0">
                <a:latin typeface="Times New Roman" pitchFamily="18" charset="0"/>
                <a:cs typeface="Times New Roman" pitchFamily="18" charset="0"/>
              </a:rPr>
              <a:t> bat </a:t>
            </a:r>
          </a:p>
          <a:p>
            <a:pPr marL="400050" lvl="1" indent="0">
              <a:buNone/>
            </a:pPr>
            <a:r>
              <a:rPr lang="en-US" sz="3200" dirty="0" smtClean="0">
                <a:latin typeface="Times New Roman" pitchFamily="18" charset="0"/>
                <a:cs typeface="Times New Roman" pitchFamily="18" charset="0"/>
              </a:rPr>
              <a:t>	</a:t>
            </a:r>
            <a:r>
              <a:rPr lang="en-US" sz="3200" b="1" dirty="0" smtClean="0">
                <a:solidFill>
                  <a:srgbClr val="7030A0"/>
                </a:solidFill>
                <a:latin typeface="Times New Roman" pitchFamily="18" charset="0"/>
                <a:cs typeface="Times New Roman" pitchFamily="18" charset="0"/>
              </a:rPr>
              <a:t>adjective</a:t>
            </a:r>
          </a:p>
        </p:txBody>
      </p:sp>
      <p:pic>
        <p:nvPicPr>
          <p:cNvPr id="4099" name="Picture 3" descr="C:\Users\hpurtell\AppData\Local\Microsoft\Windows\Temporary Internet Files\Content.IE5\7R68OPTH\MP900422158[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200" y="1676400"/>
            <a:ext cx="39624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66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6" fill="hold" nodeType="click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 calcmode="lin" valueType="num">
                                      <p:cBhvr additive="base">
                                        <p:cTn id="61" dur="500" fill="hold"/>
                                        <p:tgtEl>
                                          <p:spTgt spid="5">
                                            <p:txEl>
                                              <p:pRg st="9" end="9"/>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4000" dirty="0" smtClean="0">
                <a:latin typeface="Times New Roman" pitchFamily="18" charset="0"/>
                <a:cs typeface="Times New Roman" pitchFamily="18" charset="0"/>
              </a:rPr>
              <a:t>Students should now prepare to demonstrate mastery of nouns, pronouns, and adjectives.  See unit test.</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173181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76200"/>
            <a:ext cx="8686800" cy="685800"/>
          </a:xfrm>
        </p:spPr>
        <p:txBody>
          <a:bodyPr>
            <a:normAutofit/>
          </a:bodyPr>
          <a:lstStyle/>
          <a:p>
            <a:r>
              <a:rPr lang="en-US" sz="2600" b="1" dirty="0" smtClean="0">
                <a:latin typeface="Times New Roman" pitchFamily="18" charset="0"/>
                <a:cs typeface="Times New Roman" pitchFamily="18" charset="0"/>
              </a:rPr>
              <a:t>Exercise 1, page 466</a:t>
            </a:r>
            <a:endParaRPr lang="en-US" sz="2600" b="1" dirty="0">
              <a:latin typeface="Times New Roman" pitchFamily="18" charset="0"/>
              <a:cs typeface="Times New Roman" pitchFamily="18" charset="0"/>
            </a:endParaRPr>
          </a:p>
        </p:txBody>
      </p:sp>
      <p:sp>
        <p:nvSpPr>
          <p:cNvPr id="5" name="Content Placeholder 4"/>
          <p:cNvSpPr>
            <a:spLocks noGrp="1"/>
          </p:cNvSpPr>
          <p:nvPr>
            <p:ph idx="1"/>
          </p:nvPr>
        </p:nvSpPr>
        <p:spPr>
          <a:xfrm>
            <a:off x="381000" y="1066800"/>
            <a:ext cx="8305800" cy="5059363"/>
          </a:xfrm>
        </p:spPr>
        <p:txBody>
          <a:bodyPr>
            <a:normAutofit/>
          </a:bodyPr>
          <a:lstStyle/>
          <a:p>
            <a:pPr marL="0" indent="0">
              <a:buNone/>
            </a:pPr>
            <a:r>
              <a:rPr lang="en-US" sz="4000" dirty="0" smtClean="0">
                <a:latin typeface="Times New Roman" pitchFamily="18" charset="0"/>
                <a:cs typeface="Times New Roman" pitchFamily="18" charset="0"/>
              </a:rPr>
              <a:t>(6) These </a:t>
            </a:r>
            <a:r>
              <a:rPr lang="en-US" sz="4000" b="1" u="sng" dirty="0" smtClean="0">
                <a:solidFill>
                  <a:srgbClr val="7030A0"/>
                </a:solidFill>
                <a:latin typeface="Times New Roman" pitchFamily="18" charset="0"/>
                <a:cs typeface="Times New Roman" pitchFamily="18" charset="0"/>
              </a:rPr>
              <a:t>gremlins</a:t>
            </a:r>
            <a:r>
              <a:rPr lang="en-US" sz="4000" dirty="0" smtClean="0">
                <a:latin typeface="Times New Roman" pitchFamily="18" charset="0"/>
                <a:cs typeface="Times New Roman" pitchFamily="18" charset="0"/>
              </a:rPr>
              <a:t> could be helpful as well as harmful.  (7) Many </a:t>
            </a:r>
            <a:r>
              <a:rPr lang="en-US" sz="4000" b="1" u="sng" dirty="0" smtClean="0">
                <a:solidFill>
                  <a:srgbClr val="7030A0"/>
                </a:solidFill>
                <a:latin typeface="Times New Roman" pitchFamily="18" charset="0"/>
                <a:cs typeface="Times New Roman" pitchFamily="18" charset="0"/>
              </a:rPr>
              <a:t>fliers</a:t>
            </a:r>
            <a:r>
              <a:rPr lang="en-US" sz="4000" dirty="0" smtClean="0">
                <a:latin typeface="Times New Roman" pitchFamily="18" charset="0"/>
                <a:cs typeface="Times New Roman" pitchFamily="18" charset="0"/>
              </a:rPr>
              <a:t> claimed they had miraculously escaped </a:t>
            </a:r>
            <a:r>
              <a:rPr lang="en-US" sz="4000" b="1" u="sng" dirty="0" smtClean="0">
                <a:solidFill>
                  <a:srgbClr val="7030A0"/>
                </a:solidFill>
                <a:latin typeface="Times New Roman" pitchFamily="18" charset="0"/>
                <a:cs typeface="Times New Roman" pitchFamily="18" charset="0"/>
              </a:rPr>
              <a:t>danger</a:t>
            </a:r>
            <a:r>
              <a:rPr lang="en-US" sz="4000" dirty="0" smtClean="0">
                <a:latin typeface="Times New Roman" pitchFamily="18" charset="0"/>
                <a:cs typeface="Times New Roman" pitchFamily="18" charset="0"/>
              </a:rPr>
              <a:t> only because the </a:t>
            </a:r>
            <a:r>
              <a:rPr lang="en-US" sz="4000" b="1" u="sng" dirty="0" smtClean="0">
                <a:solidFill>
                  <a:srgbClr val="7030A0"/>
                </a:solidFill>
                <a:latin typeface="Times New Roman" pitchFamily="18" charset="0"/>
                <a:cs typeface="Times New Roman" pitchFamily="18" charset="0"/>
              </a:rPr>
              <a:t>gremlins</a:t>
            </a:r>
            <a:r>
              <a:rPr lang="en-US" sz="4000" dirty="0" smtClean="0">
                <a:latin typeface="Times New Roman" pitchFamily="18" charset="0"/>
                <a:cs typeface="Times New Roman" pitchFamily="18" charset="0"/>
              </a:rPr>
              <a:t> had come to their </a:t>
            </a:r>
            <a:r>
              <a:rPr lang="en-US" sz="4000" b="1" u="sng" dirty="0" smtClean="0">
                <a:solidFill>
                  <a:srgbClr val="7030A0"/>
                </a:solidFill>
                <a:latin typeface="Times New Roman" pitchFamily="18" charset="0"/>
                <a:cs typeface="Times New Roman" pitchFamily="18" charset="0"/>
              </a:rPr>
              <a:t>rescue</a:t>
            </a:r>
            <a:r>
              <a:rPr lang="en-US" sz="4000" dirty="0" smtClean="0">
                <a:latin typeface="Times New Roman" pitchFamily="18" charset="0"/>
                <a:cs typeface="Times New Roman" pitchFamily="18" charset="0"/>
              </a:rPr>
              <a:t>.  (8) </a:t>
            </a:r>
            <a:r>
              <a:rPr lang="en-US" sz="4000" b="1" u="sng" dirty="0" smtClean="0">
                <a:solidFill>
                  <a:srgbClr val="7030A0"/>
                </a:solidFill>
                <a:latin typeface="Times New Roman" pitchFamily="18" charset="0"/>
                <a:cs typeface="Times New Roman" pitchFamily="18" charset="0"/>
              </a:rPr>
              <a:t>Artists</a:t>
            </a:r>
            <a:r>
              <a:rPr lang="en-US" sz="4000" dirty="0" smtClean="0">
                <a:latin typeface="Times New Roman" pitchFamily="18" charset="0"/>
                <a:cs typeface="Times New Roman" pitchFamily="18" charset="0"/>
              </a:rPr>
              <a:t> drew the </a:t>
            </a:r>
            <a:r>
              <a:rPr lang="en-US" sz="4000" b="1" u="sng" dirty="0" smtClean="0">
                <a:solidFill>
                  <a:srgbClr val="7030A0"/>
                </a:solidFill>
                <a:latin typeface="Times New Roman" pitchFamily="18" charset="0"/>
                <a:cs typeface="Times New Roman" pitchFamily="18" charset="0"/>
              </a:rPr>
              <a:t>imps</a:t>
            </a:r>
            <a:r>
              <a:rPr lang="en-US" sz="4000" dirty="0" smtClean="0">
                <a:latin typeface="Times New Roman" pitchFamily="18" charset="0"/>
                <a:cs typeface="Times New Roman" pitchFamily="18" charset="0"/>
              </a:rPr>
              <a:t> as little </a:t>
            </a:r>
            <a:r>
              <a:rPr lang="en-US" sz="4000" b="1" u="sng" dirty="0" smtClean="0">
                <a:solidFill>
                  <a:srgbClr val="7030A0"/>
                </a:solidFill>
                <a:latin typeface="Times New Roman" pitchFamily="18" charset="0"/>
                <a:cs typeface="Times New Roman" pitchFamily="18" charset="0"/>
              </a:rPr>
              <a:t>men</a:t>
            </a:r>
            <a:r>
              <a:rPr lang="en-US" sz="4000" dirty="0" smtClean="0">
                <a:latin typeface="Times New Roman" pitchFamily="18" charset="0"/>
                <a:cs typeface="Times New Roman" pitchFamily="18" charset="0"/>
              </a:rPr>
              <a:t> with </a:t>
            </a:r>
            <a:r>
              <a:rPr lang="en-US" sz="4000" b="1" u="sng" dirty="0" smtClean="0">
                <a:solidFill>
                  <a:srgbClr val="7030A0"/>
                </a:solidFill>
                <a:latin typeface="Times New Roman" pitchFamily="18" charset="0"/>
                <a:cs typeface="Times New Roman" pitchFamily="18" charset="0"/>
              </a:rPr>
              <a:t>beards</a:t>
            </a:r>
            <a:r>
              <a:rPr lang="en-US" sz="4000" dirty="0" smtClean="0">
                <a:latin typeface="Times New Roman" pitchFamily="18" charset="0"/>
                <a:cs typeface="Times New Roman" pitchFamily="18" charset="0"/>
              </a:rPr>
              <a:t> and </a:t>
            </a:r>
            <a:r>
              <a:rPr lang="en-US" sz="4000" b="1" u="sng" dirty="0" smtClean="0">
                <a:solidFill>
                  <a:srgbClr val="7030A0"/>
                </a:solidFill>
                <a:latin typeface="Times New Roman" pitchFamily="18" charset="0"/>
                <a:cs typeface="Times New Roman" pitchFamily="18" charset="0"/>
              </a:rPr>
              <a:t>top hats</a:t>
            </a:r>
            <a:r>
              <a:rPr lang="en-US" sz="4000" b="1" dirty="0" smtClean="0">
                <a:solidFill>
                  <a:srgbClr val="7030A0"/>
                </a:solidFill>
                <a:latin typeface="Times New Roman" pitchFamily="18" charset="0"/>
                <a:cs typeface="Times New Roman" pitchFamily="18" charset="0"/>
              </a:rPr>
              <a:t> </a:t>
            </a:r>
            <a:r>
              <a:rPr lang="en-US" sz="4000" dirty="0" smtClean="0">
                <a:latin typeface="Times New Roman" pitchFamily="18" charset="0"/>
                <a:cs typeface="Times New Roman" pitchFamily="18" charset="0"/>
              </a:rPr>
              <a:t>who played all over the </a:t>
            </a:r>
            <a:r>
              <a:rPr lang="en-US" sz="4000" b="1" u="sng" dirty="0" smtClean="0">
                <a:solidFill>
                  <a:srgbClr val="7030A0"/>
                </a:solidFill>
                <a:latin typeface="Times New Roman" pitchFamily="18" charset="0"/>
                <a:cs typeface="Times New Roman" pitchFamily="18" charset="0"/>
              </a:rPr>
              <a:t>planes</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386011565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8000" dirty="0" smtClean="0">
                <a:latin typeface="Times New Roman" pitchFamily="18" charset="0"/>
                <a:cs typeface="Times New Roman" pitchFamily="18" charset="0"/>
              </a:rPr>
              <a:t>The Adverb</a:t>
            </a:r>
            <a:endParaRPr lang="en-US" sz="8000" dirty="0">
              <a:latin typeface="Times New Roman" pitchFamily="18" charset="0"/>
              <a:cs typeface="Times New Roman" pitchFamily="18" charset="0"/>
            </a:endParaRPr>
          </a:p>
        </p:txBody>
      </p:sp>
      <p:sp>
        <p:nvSpPr>
          <p:cNvPr id="3" name="Content Placeholder 2"/>
          <p:cNvSpPr>
            <a:spLocks noGrp="1"/>
          </p:cNvSpPr>
          <p:nvPr>
            <p:ph idx="1"/>
          </p:nvPr>
        </p:nvSpPr>
        <p:spPr>
          <a:xfrm>
            <a:off x="381000" y="1981200"/>
            <a:ext cx="8458200" cy="4525963"/>
          </a:xfrm>
        </p:spPr>
        <p:txBody>
          <a:bodyPr>
            <a:normAutofit/>
          </a:bodyPr>
          <a:lstStyle/>
          <a:p>
            <a:r>
              <a:rPr lang="en-US" sz="4000" dirty="0" smtClean="0">
                <a:latin typeface="Times New Roman" pitchFamily="18" charset="0"/>
                <a:cs typeface="Times New Roman" pitchFamily="18" charset="0"/>
              </a:rPr>
              <a:t>A adverb is a word used to modify a verb, and adjective or another adverb.  </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154183558"/>
      </p:ext>
    </p:extLst>
  </p:cSld>
  <p:clrMapOvr>
    <a:masterClrMapping/>
  </p:clrMapOvr>
  <p:transition spd="slow">
    <p:pull/>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228600"/>
            <a:ext cx="8915400" cy="6477000"/>
          </a:xfrm>
          <a:solidFill>
            <a:schemeClr val="accent5">
              <a:lumMod val="60000"/>
              <a:lumOff val="40000"/>
            </a:schemeClr>
          </a:solidFill>
        </p:spPr>
        <p:txBody>
          <a:bodyPr>
            <a:normAutofit/>
          </a:bodyPr>
          <a:lstStyle/>
          <a:p>
            <a:pPr marL="0" indent="0">
              <a:buNone/>
            </a:pPr>
            <a:r>
              <a:rPr lang="en-US" sz="4000" b="1" dirty="0" smtClean="0">
                <a:latin typeface="Times New Roman" pitchFamily="18" charset="0"/>
                <a:cs typeface="Times New Roman" pitchFamily="18" charset="0"/>
              </a:rPr>
              <a:t>Where?				When?</a:t>
            </a:r>
          </a:p>
          <a:p>
            <a:pPr marL="0" indent="0">
              <a:buNone/>
            </a:pPr>
            <a:r>
              <a:rPr lang="en-US" dirty="0" smtClean="0">
                <a:latin typeface="Times New Roman" pitchFamily="18" charset="0"/>
                <a:cs typeface="Times New Roman" pitchFamily="18" charset="0"/>
              </a:rPr>
              <a:t>We lived there.			May we go tomorrow?</a:t>
            </a:r>
          </a:p>
          <a:p>
            <a:pPr marL="0" indent="0">
              <a:buNone/>
            </a:pPr>
            <a:r>
              <a:rPr lang="en-US" dirty="0" smtClean="0">
                <a:latin typeface="Times New Roman" pitchFamily="18" charset="0"/>
                <a:cs typeface="Times New Roman" pitchFamily="18" charset="0"/>
              </a:rPr>
              <a:t>Please step up.			Water the plant weekly.</a:t>
            </a:r>
          </a:p>
          <a:p>
            <a:pPr marL="0" indent="0">
              <a:buNone/>
            </a:pPr>
            <a:r>
              <a:rPr lang="en-US" dirty="0" smtClean="0">
                <a:latin typeface="Times New Roman" pitchFamily="18" charset="0"/>
                <a:cs typeface="Times New Roman" pitchFamily="18" charset="0"/>
              </a:rPr>
              <a:t>I have the ticket here.		We’ll see you later.</a:t>
            </a:r>
          </a:p>
          <a:p>
            <a:pPr marL="0" indent="0">
              <a:buNone/>
            </a:pPr>
            <a:endParaRPr lang="en-US" dirty="0">
              <a:latin typeface="Times New Roman" pitchFamily="18" charset="0"/>
              <a:cs typeface="Times New Roman" pitchFamily="18" charset="0"/>
            </a:endParaRPr>
          </a:p>
          <a:p>
            <a:pPr marL="0" indent="0">
              <a:buNone/>
            </a:pPr>
            <a:r>
              <a:rPr lang="en-US" sz="4000" b="1" dirty="0" smtClean="0">
                <a:latin typeface="Times New Roman" pitchFamily="18" charset="0"/>
                <a:cs typeface="Times New Roman" pitchFamily="18" charset="0"/>
              </a:rPr>
              <a:t>How?				To What Extent?</a:t>
            </a:r>
          </a:p>
          <a:p>
            <a:pPr marL="0" indent="0">
              <a:buNone/>
            </a:pPr>
            <a:r>
              <a:rPr lang="en-US" dirty="0" smtClean="0">
                <a:latin typeface="Times New Roman" pitchFamily="18" charset="0"/>
                <a:cs typeface="Times New Roman" pitchFamily="18" charset="0"/>
              </a:rPr>
              <a:t>She quickly agreed.		I am completely happy.</a:t>
            </a:r>
          </a:p>
          <a:p>
            <a:pPr marL="0" indent="0">
              <a:buNone/>
            </a:pPr>
            <a:r>
              <a:rPr lang="en-US" dirty="0" smtClean="0">
                <a:latin typeface="Times New Roman" pitchFamily="18" charset="0"/>
                <a:cs typeface="Times New Roman" pitchFamily="18" charset="0"/>
              </a:rPr>
              <a:t>The rain fell softly.		He hardly moved.</a:t>
            </a:r>
          </a:p>
          <a:p>
            <a:pPr marL="0" indent="0">
              <a:buNone/>
            </a:pPr>
            <a:r>
              <a:rPr lang="en-US" dirty="0" smtClean="0">
                <a:latin typeface="Times New Roman" pitchFamily="18" charset="0"/>
                <a:cs typeface="Times New Roman" pitchFamily="18" charset="0"/>
              </a:rPr>
              <a:t>Drive carefully.			Did she hesitate slightly?</a:t>
            </a:r>
            <a:endParaRPr lang="en-US" dirty="0">
              <a:latin typeface="Times New Roman" pitchFamily="18" charset="0"/>
              <a:cs typeface="Times New Roman" pitchFamily="18" charset="0"/>
            </a:endParaRPr>
          </a:p>
        </p:txBody>
      </p:sp>
      <p:cxnSp>
        <p:nvCxnSpPr>
          <p:cNvPr id="5" name="Straight Connector 4"/>
          <p:cNvCxnSpPr/>
          <p:nvPr/>
        </p:nvCxnSpPr>
        <p:spPr>
          <a:xfrm>
            <a:off x="4191000" y="0"/>
            <a:ext cx="0" cy="7086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066800" y="2971800"/>
            <a:ext cx="14325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71347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228600"/>
            <a:ext cx="8915400" cy="6477000"/>
          </a:xfrm>
          <a:solidFill>
            <a:schemeClr val="accent5">
              <a:lumMod val="60000"/>
              <a:lumOff val="40000"/>
            </a:schemeClr>
          </a:solidFill>
        </p:spPr>
        <p:txBody>
          <a:bodyPr>
            <a:normAutofit/>
          </a:bodyPr>
          <a:lstStyle/>
          <a:p>
            <a:pPr marL="0" indent="0">
              <a:buNone/>
            </a:pPr>
            <a:r>
              <a:rPr lang="en-US" sz="4000" b="1" dirty="0" smtClean="0">
                <a:latin typeface="Times New Roman" pitchFamily="18" charset="0"/>
                <a:cs typeface="Times New Roman" pitchFamily="18" charset="0"/>
              </a:rPr>
              <a:t>Where?				When?</a:t>
            </a:r>
          </a:p>
          <a:p>
            <a:pPr marL="0" indent="0">
              <a:buNone/>
            </a:pPr>
            <a:r>
              <a:rPr lang="en-US" dirty="0" smtClean="0">
                <a:latin typeface="Times New Roman" pitchFamily="18" charset="0"/>
                <a:cs typeface="Times New Roman" pitchFamily="18" charset="0"/>
              </a:rPr>
              <a:t>We lived </a:t>
            </a:r>
            <a:r>
              <a:rPr lang="en-US" u="sng" dirty="0" smtClean="0">
                <a:latin typeface="Times New Roman" pitchFamily="18" charset="0"/>
                <a:cs typeface="Times New Roman" pitchFamily="18" charset="0"/>
              </a:rPr>
              <a:t>there</a:t>
            </a:r>
            <a:r>
              <a:rPr lang="en-US" dirty="0" smtClean="0">
                <a:latin typeface="Times New Roman" pitchFamily="18" charset="0"/>
                <a:cs typeface="Times New Roman" pitchFamily="18" charset="0"/>
              </a:rPr>
              <a:t>.			May we go </a:t>
            </a:r>
            <a:r>
              <a:rPr lang="en-US" u="sng" dirty="0" smtClean="0">
                <a:latin typeface="Times New Roman" pitchFamily="18" charset="0"/>
                <a:cs typeface="Times New Roman" pitchFamily="18" charset="0"/>
              </a:rPr>
              <a:t>tomorrow</a:t>
            </a:r>
            <a:r>
              <a:rPr lang="en-US" dirty="0" smtClean="0">
                <a:latin typeface="Times New Roman" pitchFamily="18" charset="0"/>
                <a:cs typeface="Times New Roman" pitchFamily="18" charset="0"/>
              </a:rPr>
              <a:t>?</a:t>
            </a:r>
          </a:p>
          <a:p>
            <a:pPr marL="0" indent="0">
              <a:buNone/>
            </a:pPr>
            <a:r>
              <a:rPr lang="en-US" dirty="0" smtClean="0">
                <a:latin typeface="Times New Roman" pitchFamily="18" charset="0"/>
                <a:cs typeface="Times New Roman" pitchFamily="18" charset="0"/>
              </a:rPr>
              <a:t>Please step </a:t>
            </a:r>
            <a:r>
              <a:rPr lang="en-US" u="sng" dirty="0" smtClean="0">
                <a:latin typeface="Times New Roman" pitchFamily="18" charset="0"/>
                <a:cs typeface="Times New Roman" pitchFamily="18" charset="0"/>
              </a:rPr>
              <a:t>up</a:t>
            </a:r>
            <a:r>
              <a:rPr lang="en-US" dirty="0" smtClean="0">
                <a:latin typeface="Times New Roman" pitchFamily="18" charset="0"/>
                <a:cs typeface="Times New Roman" pitchFamily="18" charset="0"/>
              </a:rPr>
              <a:t>.			Water the plant </a:t>
            </a:r>
            <a:r>
              <a:rPr lang="en-US" u="sng" dirty="0" smtClean="0">
                <a:latin typeface="Times New Roman" pitchFamily="18" charset="0"/>
                <a:cs typeface="Times New Roman" pitchFamily="18" charset="0"/>
              </a:rPr>
              <a:t>weekly</a:t>
            </a:r>
            <a:r>
              <a:rPr lang="en-US" dirty="0" smtClean="0">
                <a:latin typeface="Times New Roman" pitchFamily="18" charset="0"/>
                <a:cs typeface="Times New Roman" pitchFamily="18" charset="0"/>
              </a:rPr>
              <a:t>.</a:t>
            </a:r>
          </a:p>
          <a:p>
            <a:pPr marL="0" indent="0">
              <a:buNone/>
            </a:pPr>
            <a:r>
              <a:rPr lang="en-US" dirty="0" smtClean="0">
                <a:latin typeface="Times New Roman" pitchFamily="18" charset="0"/>
                <a:cs typeface="Times New Roman" pitchFamily="18" charset="0"/>
              </a:rPr>
              <a:t>I have the ticket </a:t>
            </a:r>
            <a:r>
              <a:rPr lang="en-US" u="sng" dirty="0" smtClean="0">
                <a:latin typeface="Times New Roman" pitchFamily="18" charset="0"/>
                <a:cs typeface="Times New Roman" pitchFamily="18" charset="0"/>
              </a:rPr>
              <a:t>here</a:t>
            </a:r>
            <a:r>
              <a:rPr lang="en-US" dirty="0" smtClean="0">
                <a:latin typeface="Times New Roman" pitchFamily="18" charset="0"/>
                <a:cs typeface="Times New Roman" pitchFamily="18" charset="0"/>
              </a:rPr>
              <a:t>.		We’ll see you </a:t>
            </a:r>
            <a:r>
              <a:rPr lang="en-US" u="sng" dirty="0" smtClean="0">
                <a:latin typeface="Times New Roman" pitchFamily="18" charset="0"/>
                <a:cs typeface="Times New Roman" pitchFamily="18" charset="0"/>
              </a:rPr>
              <a:t>later</a:t>
            </a:r>
            <a:r>
              <a:rPr lang="en-US" dirty="0" smtClean="0">
                <a:latin typeface="Times New Roman" pitchFamily="18" charset="0"/>
                <a:cs typeface="Times New Roman" pitchFamily="18" charset="0"/>
              </a:rPr>
              <a:t>.</a:t>
            </a:r>
          </a:p>
          <a:p>
            <a:pPr marL="0" indent="0">
              <a:buNone/>
            </a:pPr>
            <a:endParaRPr lang="en-US" dirty="0">
              <a:latin typeface="Times New Roman" pitchFamily="18" charset="0"/>
              <a:cs typeface="Times New Roman" pitchFamily="18" charset="0"/>
            </a:endParaRPr>
          </a:p>
          <a:p>
            <a:pPr marL="0" indent="0">
              <a:buNone/>
            </a:pPr>
            <a:r>
              <a:rPr lang="en-US" sz="4000" b="1" dirty="0" smtClean="0">
                <a:latin typeface="Times New Roman" pitchFamily="18" charset="0"/>
                <a:cs typeface="Times New Roman" pitchFamily="18" charset="0"/>
              </a:rPr>
              <a:t>How?				To What Extent?</a:t>
            </a:r>
          </a:p>
          <a:p>
            <a:pPr marL="0" indent="0">
              <a:buNone/>
            </a:pPr>
            <a:r>
              <a:rPr lang="en-US" dirty="0" smtClean="0">
                <a:latin typeface="Times New Roman" pitchFamily="18" charset="0"/>
                <a:cs typeface="Times New Roman" pitchFamily="18" charset="0"/>
              </a:rPr>
              <a:t>She </a:t>
            </a:r>
            <a:r>
              <a:rPr lang="en-US" u="sng" dirty="0" smtClean="0">
                <a:latin typeface="Times New Roman" pitchFamily="18" charset="0"/>
                <a:cs typeface="Times New Roman" pitchFamily="18" charset="0"/>
              </a:rPr>
              <a:t>quickly</a:t>
            </a:r>
            <a:r>
              <a:rPr lang="en-US" dirty="0" smtClean="0">
                <a:latin typeface="Times New Roman" pitchFamily="18" charset="0"/>
                <a:cs typeface="Times New Roman" pitchFamily="18" charset="0"/>
              </a:rPr>
              <a:t> agreed.		I am </a:t>
            </a:r>
            <a:r>
              <a:rPr lang="en-US" u="sng" dirty="0" smtClean="0">
                <a:latin typeface="Times New Roman" pitchFamily="18" charset="0"/>
                <a:cs typeface="Times New Roman" pitchFamily="18" charset="0"/>
              </a:rPr>
              <a:t>completely</a:t>
            </a:r>
            <a:r>
              <a:rPr lang="en-US" dirty="0" smtClean="0">
                <a:latin typeface="Times New Roman" pitchFamily="18" charset="0"/>
                <a:cs typeface="Times New Roman" pitchFamily="18" charset="0"/>
              </a:rPr>
              <a:t> happy.</a:t>
            </a:r>
          </a:p>
          <a:p>
            <a:pPr marL="0" indent="0">
              <a:buNone/>
            </a:pPr>
            <a:r>
              <a:rPr lang="en-US" dirty="0" smtClean="0">
                <a:latin typeface="Times New Roman" pitchFamily="18" charset="0"/>
                <a:cs typeface="Times New Roman" pitchFamily="18" charset="0"/>
              </a:rPr>
              <a:t>The rain fell </a:t>
            </a:r>
            <a:r>
              <a:rPr lang="en-US" u="sng" dirty="0" smtClean="0">
                <a:latin typeface="Times New Roman" pitchFamily="18" charset="0"/>
                <a:cs typeface="Times New Roman" pitchFamily="18" charset="0"/>
              </a:rPr>
              <a:t>softly</a:t>
            </a:r>
            <a:r>
              <a:rPr lang="en-US" dirty="0" smtClean="0">
                <a:latin typeface="Times New Roman" pitchFamily="18" charset="0"/>
                <a:cs typeface="Times New Roman" pitchFamily="18" charset="0"/>
              </a:rPr>
              <a:t>.		He </a:t>
            </a:r>
            <a:r>
              <a:rPr lang="en-US" u="sng" dirty="0" smtClean="0">
                <a:latin typeface="Times New Roman" pitchFamily="18" charset="0"/>
                <a:cs typeface="Times New Roman" pitchFamily="18" charset="0"/>
              </a:rPr>
              <a:t>hardly</a:t>
            </a:r>
            <a:r>
              <a:rPr lang="en-US" dirty="0" smtClean="0">
                <a:latin typeface="Times New Roman" pitchFamily="18" charset="0"/>
                <a:cs typeface="Times New Roman" pitchFamily="18" charset="0"/>
              </a:rPr>
              <a:t> moved.</a:t>
            </a:r>
          </a:p>
          <a:p>
            <a:pPr marL="0" indent="0">
              <a:buNone/>
            </a:pPr>
            <a:r>
              <a:rPr lang="en-US" dirty="0" smtClean="0">
                <a:latin typeface="Times New Roman" pitchFamily="18" charset="0"/>
                <a:cs typeface="Times New Roman" pitchFamily="18" charset="0"/>
              </a:rPr>
              <a:t>Drive </a:t>
            </a:r>
            <a:r>
              <a:rPr lang="en-US" u="sng" dirty="0" smtClean="0">
                <a:latin typeface="Times New Roman" pitchFamily="18" charset="0"/>
                <a:cs typeface="Times New Roman" pitchFamily="18" charset="0"/>
              </a:rPr>
              <a:t>carefully</a:t>
            </a:r>
            <a:r>
              <a:rPr lang="en-US" dirty="0" smtClean="0">
                <a:latin typeface="Times New Roman" pitchFamily="18" charset="0"/>
                <a:cs typeface="Times New Roman" pitchFamily="18" charset="0"/>
              </a:rPr>
              <a:t>.			Did she hesitate </a:t>
            </a:r>
            <a:r>
              <a:rPr lang="en-US" u="sng" dirty="0" smtClean="0">
                <a:latin typeface="Times New Roman" pitchFamily="18" charset="0"/>
                <a:cs typeface="Times New Roman" pitchFamily="18" charset="0"/>
              </a:rPr>
              <a:t>slightly</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cxnSp>
        <p:nvCxnSpPr>
          <p:cNvPr id="5" name="Straight Connector 4"/>
          <p:cNvCxnSpPr/>
          <p:nvPr/>
        </p:nvCxnSpPr>
        <p:spPr>
          <a:xfrm>
            <a:off x="4191000" y="0"/>
            <a:ext cx="0" cy="7086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066800" y="2971800"/>
            <a:ext cx="14325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869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4400" b="1" dirty="0" smtClean="0">
                <a:latin typeface="Times New Roman" pitchFamily="18" charset="0"/>
                <a:cs typeface="Times New Roman" pitchFamily="18" charset="0"/>
              </a:rPr>
              <a:t>Exercise 19 page 486</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3600" dirty="0" smtClean="0">
                <a:latin typeface="Times New Roman" pitchFamily="18" charset="0"/>
                <a:cs typeface="Times New Roman" pitchFamily="18" charset="0"/>
              </a:rPr>
              <a:t>The soldiers must travel (</a:t>
            </a:r>
            <a:r>
              <a:rPr lang="en-US" sz="3600" i="1" dirty="0" smtClean="0">
                <a:latin typeface="Times New Roman" pitchFamily="18" charset="0"/>
                <a:cs typeface="Times New Roman" pitchFamily="18" charset="0"/>
              </a:rPr>
              <a:t>how</a:t>
            </a:r>
            <a:r>
              <a:rPr lang="en-US" sz="3600" dirty="0" smtClean="0">
                <a:latin typeface="Times New Roman" pitchFamily="18" charset="0"/>
                <a:cs typeface="Times New Roman" pitchFamily="18" charset="0"/>
              </a:rPr>
              <a:t>).</a:t>
            </a:r>
          </a:p>
          <a:p>
            <a:pPr marL="514350" indent="-514350">
              <a:buFont typeface="+mj-lt"/>
              <a:buAutoNum type="arabicPeriod"/>
            </a:pPr>
            <a:r>
              <a:rPr lang="en-US" sz="3600" dirty="0" smtClean="0">
                <a:latin typeface="Times New Roman" pitchFamily="18" charset="0"/>
                <a:cs typeface="Times New Roman" pitchFamily="18" charset="0"/>
              </a:rPr>
              <a:t>You will probably sleep well (</a:t>
            </a:r>
            <a:r>
              <a:rPr lang="en-US" sz="3600" i="1" dirty="0" smtClean="0">
                <a:latin typeface="Times New Roman" pitchFamily="18" charset="0"/>
                <a:cs typeface="Times New Roman" pitchFamily="18" charset="0"/>
              </a:rPr>
              <a:t>when</a:t>
            </a:r>
            <a:r>
              <a:rPr lang="en-US" sz="3600" dirty="0" smtClean="0">
                <a:latin typeface="Times New Roman" pitchFamily="18" charset="0"/>
                <a:cs typeface="Times New Roman" pitchFamily="18" charset="0"/>
              </a:rPr>
              <a:t>).</a:t>
            </a:r>
          </a:p>
          <a:p>
            <a:pPr marL="514350" indent="-514350">
              <a:buFont typeface="+mj-lt"/>
              <a:buAutoNum type="arabicPeriod"/>
            </a:pPr>
            <a:r>
              <a:rPr lang="en-US" sz="3600" dirty="0" smtClean="0">
                <a:latin typeface="Times New Roman" pitchFamily="18" charset="0"/>
                <a:cs typeface="Times New Roman" pitchFamily="18" charset="0"/>
              </a:rPr>
              <a:t>They whispered (</a:t>
            </a:r>
            <a:r>
              <a:rPr lang="en-US" sz="3600" i="1" dirty="0" smtClean="0">
                <a:latin typeface="Times New Roman" pitchFamily="18" charset="0"/>
                <a:cs typeface="Times New Roman" pitchFamily="18" charset="0"/>
              </a:rPr>
              <a:t>how</a:t>
            </a:r>
            <a:r>
              <a:rPr lang="en-US" sz="3600" dirty="0" smtClean="0">
                <a:latin typeface="Times New Roman" pitchFamily="18" charset="0"/>
                <a:cs typeface="Times New Roman" pitchFamily="18" charset="0"/>
              </a:rPr>
              <a:t>) to Mr. Baldwin.</a:t>
            </a:r>
          </a:p>
          <a:p>
            <a:pPr marL="514350" indent="-514350">
              <a:buFont typeface="+mj-lt"/>
              <a:buAutoNum type="arabicPeriod"/>
            </a:pPr>
            <a:r>
              <a:rPr lang="en-US" sz="3600" dirty="0" smtClean="0">
                <a:latin typeface="Times New Roman" pitchFamily="18" charset="0"/>
                <a:cs typeface="Times New Roman" pitchFamily="18" charset="0"/>
              </a:rPr>
              <a:t>Tonya took a deep breath and dived (</a:t>
            </a:r>
            <a:r>
              <a:rPr lang="en-US" sz="3600" i="1" dirty="0" smtClean="0">
                <a:latin typeface="Times New Roman" pitchFamily="18" charset="0"/>
                <a:cs typeface="Times New Roman" pitchFamily="18" charset="0"/>
              </a:rPr>
              <a:t>where</a:t>
            </a:r>
            <a:r>
              <a:rPr lang="en-US" sz="3600" dirty="0" smtClean="0">
                <a:latin typeface="Times New Roman" pitchFamily="18" charset="0"/>
                <a:cs typeface="Times New Roman" pitchFamily="18" charset="0"/>
              </a:rPr>
              <a:t>).</a:t>
            </a:r>
          </a:p>
          <a:p>
            <a:pPr marL="514350" indent="-514350">
              <a:buFont typeface="+mj-lt"/>
              <a:buAutoNum type="arabicPeriod"/>
            </a:pPr>
            <a:r>
              <a:rPr lang="en-US" sz="3600" dirty="0" smtClean="0">
                <a:latin typeface="Times New Roman" pitchFamily="18" charset="0"/>
                <a:cs typeface="Times New Roman" pitchFamily="18" charset="0"/>
              </a:rPr>
              <a:t>Did you study (</a:t>
            </a:r>
            <a:r>
              <a:rPr lang="en-US" sz="3600" i="1" dirty="0" smtClean="0">
                <a:latin typeface="Times New Roman" pitchFamily="18" charset="0"/>
                <a:cs typeface="Times New Roman" pitchFamily="18" charset="0"/>
              </a:rPr>
              <a:t>to what extent</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667029017"/>
      </p:ext>
    </p:extLst>
  </p:cSld>
  <p:clrMapOvr>
    <a:masterClrMapping/>
  </p:clrMapOvr>
  <p:transition spd="slow">
    <p:pull/>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4400" b="1" dirty="0" smtClean="0">
                <a:latin typeface="Times New Roman" pitchFamily="18" charset="0"/>
                <a:cs typeface="Times New Roman" pitchFamily="18" charset="0"/>
              </a:rPr>
              <a:t>Exercise 19 page 486</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8458200" cy="4525963"/>
          </a:xfrm>
        </p:spPr>
        <p:txBody>
          <a:bodyPr>
            <a:normAutofit lnSpcReduction="10000"/>
          </a:bodyPr>
          <a:lstStyle/>
          <a:p>
            <a:pPr marL="514350" indent="-514350">
              <a:buFont typeface="+mj-lt"/>
              <a:buAutoNum type="arabicPeriod"/>
            </a:pPr>
            <a:r>
              <a:rPr lang="en-US" sz="3600" dirty="0" smtClean="0">
                <a:latin typeface="Times New Roman" pitchFamily="18" charset="0"/>
                <a:cs typeface="Times New Roman" pitchFamily="18" charset="0"/>
              </a:rPr>
              <a:t>The soldiers must travel </a:t>
            </a:r>
            <a:r>
              <a:rPr lang="en-US" sz="3600" u="sng" dirty="0" smtClean="0">
                <a:latin typeface="Times New Roman" pitchFamily="18" charset="0"/>
                <a:cs typeface="Times New Roman" pitchFamily="18" charset="0"/>
              </a:rPr>
              <a:t>quietly</a:t>
            </a:r>
            <a:r>
              <a:rPr lang="en-US" sz="3600" dirty="0" smtClean="0">
                <a:latin typeface="Times New Roman" pitchFamily="18" charset="0"/>
                <a:cs typeface="Times New Roman" pitchFamily="18" charset="0"/>
              </a:rPr>
              <a:t> (</a:t>
            </a:r>
            <a:r>
              <a:rPr lang="en-US" sz="3600" i="1" dirty="0" smtClean="0">
                <a:latin typeface="Times New Roman" pitchFamily="18" charset="0"/>
                <a:cs typeface="Times New Roman" pitchFamily="18" charset="0"/>
              </a:rPr>
              <a:t>how</a:t>
            </a:r>
            <a:r>
              <a:rPr lang="en-US" sz="3600" dirty="0" smtClean="0">
                <a:latin typeface="Times New Roman" pitchFamily="18" charset="0"/>
                <a:cs typeface="Times New Roman" pitchFamily="18" charset="0"/>
              </a:rPr>
              <a:t>).</a:t>
            </a:r>
          </a:p>
          <a:p>
            <a:pPr marL="514350" indent="-514350">
              <a:buFont typeface="+mj-lt"/>
              <a:buAutoNum type="arabicPeriod"/>
            </a:pPr>
            <a:r>
              <a:rPr lang="en-US" sz="3600" dirty="0" smtClean="0">
                <a:latin typeface="Times New Roman" pitchFamily="18" charset="0"/>
                <a:cs typeface="Times New Roman" pitchFamily="18" charset="0"/>
              </a:rPr>
              <a:t>You will probably sleep well </a:t>
            </a:r>
            <a:r>
              <a:rPr lang="en-US" sz="3600" u="sng" dirty="0" smtClean="0">
                <a:latin typeface="Times New Roman" pitchFamily="18" charset="0"/>
                <a:cs typeface="Times New Roman" pitchFamily="18" charset="0"/>
              </a:rPr>
              <a:t>tonight</a:t>
            </a:r>
            <a:r>
              <a:rPr lang="en-US" sz="3600" dirty="0" smtClean="0">
                <a:latin typeface="Times New Roman" pitchFamily="18" charset="0"/>
                <a:cs typeface="Times New Roman" pitchFamily="18" charset="0"/>
              </a:rPr>
              <a:t> (</a:t>
            </a:r>
            <a:r>
              <a:rPr lang="en-US" sz="3600" i="1" dirty="0" smtClean="0">
                <a:latin typeface="Times New Roman" pitchFamily="18" charset="0"/>
                <a:cs typeface="Times New Roman" pitchFamily="18" charset="0"/>
              </a:rPr>
              <a:t>when</a:t>
            </a:r>
            <a:r>
              <a:rPr lang="en-US" sz="3600" dirty="0" smtClean="0">
                <a:latin typeface="Times New Roman" pitchFamily="18" charset="0"/>
                <a:cs typeface="Times New Roman" pitchFamily="18" charset="0"/>
              </a:rPr>
              <a:t>).</a:t>
            </a:r>
          </a:p>
          <a:p>
            <a:pPr marL="514350" indent="-514350">
              <a:buFont typeface="+mj-lt"/>
              <a:buAutoNum type="arabicPeriod"/>
            </a:pPr>
            <a:r>
              <a:rPr lang="en-US" sz="3600" dirty="0" smtClean="0">
                <a:latin typeface="Times New Roman" pitchFamily="18" charset="0"/>
                <a:cs typeface="Times New Roman" pitchFamily="18" charset="0"/>
              </a:rPr>
              <a:t>They whispered </a:t>
            </a:r>
            <a:r>
              <a:rPr lang="en-US" sz="3600" u="sng" dirty="0" smtClean="0">
                <a:latin typeface="Times New Roman" pitchFamily="18" charset="0"/>
                <a:cs typeface="Times New Roman" pitchFamily="18" charset="0"/>
              </a:rPr>
              <a:t>softly</a:t>
            </a:r>
            <a:r>
              <a:rPr lang="en-US" sz="3600" dirty="0" smtClean="0">
                <a:latin typeface="Times New Roman" pitchFamily="18" charset="0"/>
                <a:cs typeface="Times New Roman" pitchFamily="18" charset="0"/>
              </a:rPr>
              <a:t> (</a:t>
            </a:r>
            <a:r>
              <a:rPr lang="en-US" sz="3600" i="1" dirty="0" smtClean="0">
                <a:latin typeface="Times New Roman" pitchFamily="18" charset="0"/>
                <a:cs typeface="Times New Roman" pitchFamily="18" charset="0"/>
              </a:rPr>
              <a:t>how</a:t>
            </a:r>
            <a:r>
              <a:rPr lang="en-US" sz="3600" dirty="0" smtClean="0">
                <a:latin typeface="Times New Roman" pitchFamily="18" charset="0"/>
                <a:cs typeface="Times New Roman" pitchFamily="18" charset="0"/>
              </a:rPr>
              <a:t>) to Mr. Baldwin.</a:t>
            </a:r>
          </a:p>
          <a:p>
            <a:pPr marL="514350" indent="-514350">
              <a:buFont typeface="+mj-lt"/>
              <a:buAutoNum type="arabicPeriod"/>
            </a:pPr>
            <a:r>
              <a:rPr lang="en-US" sz="3600" dirty="0" smtClean="0">
                <a:latin typeface="Times New Roman" pitchFamily="18" charset="0"/>
                <a:cs typeface="Times New Roman" pitchFamily="18" charset="0"/>
              </a:rPr>
              <a:t>Tonya took a deep breath and dived </a:t>
            </a:r>
            <a:r>
              <a:rPr lang="en-US" sz="3600" u="sng" dirty="0" smtClean="0">
                <a:latin typeface="Times New Roman" pitchFamily="18" charset="0"/>
                <a:cs typeface="Times New Roman" pitchFamily="18" charset="0"/>
              </a:rPr>
              <a:t>in</a:t>
            </a:r>
            <a:r>
              <a:rPr lang="en-US" sz="3600" dirty="0" smtClean="0">
                <a:latin typeface="Times New Roman" pitchFamily="18" charset="0"/>
                <a:cs typeface="Times New Roman" pitchFamily="18" charset="0"/>
              </a:rPr>
              <a:t> (</a:t>
            </a:r>
            <a:r>
              <a:rPr lang="en-US" sz="3600" i="1" dirty="0" smtClean="0">
                <a:latin typeface="Times New Roman" pitchFamily="18" charset="0"/>
                <a:cs typeface="Times New Roman" pitchFamily="18" charset="0"/>
              </a:rPr>
              <a:t>where</a:t>
            </a:r>
            <a:r>
              <a:rPr lang="en-US" sz="3600" dirty="0" smtClean="0">
                <a:latin typeface="Times New Roman" pitchFamily="18" charset="0"/>
                <a:cs typeface="Times New Roman" pitchFamily="18" charset="0"/>
              </a:rPr>
              <a:t>).</a:t>
            </a:r>
          </a:p>
          <a:p>
            <a:pPr marL="514350" indent="-514350">
              <a:buFont typeface="+mj-lt"/>
              <a:buAutoNum type="arabicPeriod"/>
            </a:pPr>
            <a:r>
              <a:rPr lang="en-US" sz="3600" dirty="0" smtClean="0">
                <a:latin typeface="Times New Roman" pitchFamily="18" charset="0"/>
                <a:cs typeface="Times New Roman" pitchFamily="18" charset="0"/>
              </a:rPr>
              <a:t>Did you study </a:t>
            </a:r>
            <a:r>
              <a:rPr lang="en-US" sz="3600" u="sng" dirty="0" smtClean="0">
                <a:latin typeface="Times New Roman" pitchFamily="18" charset="0"/>
                <a:cs typeface="Times New Roman" pitchFamily="18" charset="0"/>
              </a:rPr>
              <a:t>much</a:t>
            </a:r>
            <a:r>
              <a:rPr lang="en-US" sz="3600" dirty="0" smtClean="0">
                <a:latin typeface="Times New Roman" pitchFamily="18" charset="0"/>
                <a:cs typeface="Times New Roman" pitchFamily="18" charset="0"/>
              </a:rPr>
              <a:t> (</a:t>
            </a:r>
            <a:r>
              <a:rPr lang="en-US" sz="3600" i="1" dirty="0" smtClean="0">
                <a:latin typeface="Times New Roman" pitchFamily="18" charset="0"/>
                <a:cs typeface="Times New Roman" pitchFamily="18" charset="0"/>
              </a:rPr>
              <a:t>to what extent</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7892764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4400" b="1" dirty="0" smtClean="0">
                <a:latin typeface="Times New Roman" pitchFamily="18" charset="0"/>
                <a:cs typeface="Times New Roman" pitchFamily="18" charset="0"/>
              </a:rPr>
              <a:t>Exercise 19 page 486</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371600"/>
            <a:ext cx="8458200" cy="4754563"/>
          </a:xfrm>
        </p:spPr>
        <p:txBody>
          <a:bodyPr>
            <a:normAutofit/>
          </a:bodyPr>
          <a:lstStyle/>
          <a:p>
            <a:pPr marL="742950" indent="-742950">
              <a:buAutoNum type="arabicPeriod" startAt="6"/>
            </a:pPr>
            <a:r>
              <a:rPr lang="en-US" sz="3600" dirty="0" smtClean="0">
                <a:latin typeface="Times New Roman" pitchFamily="18" charset="0"/>
                <a:cs typeface="Times New Roman" pitchFamily="18" charset="0"/>
              </a:rPr>
              <a:t>Handle the baby kittens (how).</a:t>
            </a:r>
          </a:p>
          <a:p>
            <a:pPr marL="742950" indent="-742950">
              <a:buAutoNum type="arabicPeriod" startAt="6"/>
            </a:pPr>
            <a:r>
              <a:rPr lang="en-US" sz="3600" dirty="0" smtClean="0">
                <a:latin typeface="Times New Roman" pitchFamily="18" charset="0"/>
                <a:cs typeface="Times New Roman" pitchFamily="18" charset="0"/>
              </a:rPr>
              <a:t>My uncle Hans is (when) in a bad mood.</a:t>
            </a:r>
          </a:p>
          <a:p>
            <a:pPr marL="742950" indent="-742950">
              <a:buAutoNum type="arabicPeriod" startAt="6"/>
            </a:pPr>
            <a:r>
              <a:rPr lang="en-US" sz="3600" dirty="0" smtClean="0">
                <a:latin typeface="Times New Roman" pitchFamily="18" charset="0"/>
                <a:cs typeface="Times New Roman" pitchFamily="18" charset="0"/>
              </a:rPr>
              <a:t>Your taxi should be (where) soon.</a:t>
            </a:r>
          </a:p>
          <a:p>
            <a:pPr marL="742950" indent="-742950">
              <a:buAutoNum type="arabicPeriod" startAt="6"/>
            </a:pPr>
            <a:r>
              <a:rPr lang="en-US" sz="3600" dirty="0" smtClean="0">
                <a:latin typeface="Times New Roman" pitchFamily="18" charset="0"/>
                <a:cs typeface="Times New Roman" pitchFamily="18" charset="0"/>
              </a:rPr>
              <a:t>I could (to what extent) taste the tangy pizza.</a:t>
            </a:r>
          </a:p>
          <a:p>
            <a:pPr marL="742950" indent="-742950">
              <a:buAutoNum type="arabicPeriod" startAt="6"/>
            </a:pPr>
            <a:r>
              <a:rPr lang="en-US" sz="3600" dirty="0" smtClean="0">
                <a:latin typeface="Times New Roman" pitchFamily="18" charset="0"/>
                <a:cs typeface="Times New Roman" pitchFamily="18" charset="0"/>
              </a:rPr>
              <a:t>(When), you should paste the pictures on the poster.</a:t>
            </a:r>
          </a:p>
          <a:p>
            <a:pPr marL="742950" indent="-742950">
              <a:buAutoNum type="arabicPeriod" startAt="6"/>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1530226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4400" b="1" dirty="0" smtClean="0">
                <a:latin typeface="Times New Roman" pitchFamily="18" charset="0"/>
                <a:cs typeface="Times New Roman" pitchFamily="18" charset="0"/>
              </a:rPr>
              <a:t>Exercise 19 page 486</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458200" cy="4678363"/>
          </a:xfrm>
        </p:spPr>
        <p:txBody>
          <a:bodyPr>
            <a:normAutofit lnSpcReduction="10000"/>
          </a:bodyPr>
          <a:lstStyle/>
          <a:p>
            <a:pPr marL="742950" indent="-742950">
              <a:buAutoNum type="arabicPeriod" startAt="6"/>
            </a:pPr>
            <a:r>
              <a:rPr lang="en-US" sz="3600" dirty="0" smtClean="0">
                <a:latin typeface="Times New Roman" pitchFamily="18" charset="0"/>
                <a:cs typeface="Times New Roman" pitchFamily="18" charset="0"/>
              </a:rPr>
              <a:t>Handle the baby kittens </a:t>
            </a:r>
            <a:r>
              <a:rPr lang="en-US" sz="3600" b="1" u="sng" dirty="0" smtClean="0">
                <a:solidFill>
                  <a:srgbClr val="7030A0"/>
                </a:solidFill>
                <a:latin typeface="Times New Roman" pitchFamily="18" charset="0"/>
                <a:cs typeface="Times New Roman" pitchFamily="18" charset="0"/>
              </a:rPr>
              <a:t>carefully</a:t>
            </a:r>
            <a:r>
              <a:rPr lang="en-US" sz="3600" dirty="0" smtClean="0">
                <a:latin typeface="Times New Roman" pitchFamily="18" charset="0"/>
                <a:cs typeface="Times New Roman" pitchFamily="18" charset="0"/>
              </a:rPr>
              <a:t> (how).</a:t>
            </a:r>
          </a:p>
          <a:p>
            <a:pPr marL="742950" indent="-742950">
              <a:buAutoNum type="arabicPeriod" startAt="6"/>
            </a:pPr>
            <a:r>
              <a:rPr lang="en-US" sz="3600" dirty="0" smtClean="0">
                <a:latin typeface="Times New Roman" pitchFamily="18" charset="0"/>
                <a:cs typeface="Times New Roman" pitchFamily="18" charset="0"/>
              </a:rPr>
              <a:t>My uncle Hans is </a:t>
            </a:r>
            <a:r>
              <a:rPr lang="en-US" sz="3600" b="1" u="sng" dirty="0" smtClean="0">
                <a:solidFill>
                  <a:srgbClr val="7030A0"/>
                </a:solidFill>
                <a:latin typeface="Times New Roman" pitchFamily="18" charset="0"/>
                <a:cs typeface="Times New Roman" pitchFamily="18" charset="0"/>
              </a:rPr>
              <a:t>never</a:t>
            </a:r>
            <a:r>
              <a:rPr lang="en-US" sz="3600" dirty="0" smtClean="0">
                <a:latin typeface="Times New Roman" pitchFamily="18" charset="0"/>
                <a:cs typeface="Times New Roman" pitchFamily="18" charset="0"/>
              </a:rPr>
              <a:t> (when) in a bad mood.</a:t>
            </a:r>
          </a:p>
          <a:p>
            <a:pPr marL="742950" indent="-742950">
              <a:buAutoNum type="arabicPeriod" startAt="6"/>
            </a:pPr>
            <a:r>
              <a:rPr lang="en-US" sz="3600" dirty="0" smtClean="0">
                <a:latin typeface="Times New Roman" pitchFamily="18" charset="0"/>
                <a:cs typeface="Times New Roman" pitchFamily="18" charset="0"/>
              </a:rPr>
              <a:t>Your taxi should be </a:t>
            </a:r>
            <a:r>
              <a:rPr lang="en-US" sz="3600" b="1" u="sng" dirty="0" smtClean="0">
                <a:solidFill>
                  <a:srgbClr val="7030A0"/>
                </a:solidFill>
                <a:latin typeface="Times New Roman" pitchFamily="18" charset="0"/>
                <a:cs typeface="Times New Roman" pitchFamily="18" charset="0"/>
              </a:rPr>
              <a:t>here</a:t>
            </a:r>
            <a:r>
              <a:rPr lang="en-US" sz="3600" dirty="0" smtClean="0">
                <a:latin typeface="Times New Roman" pitchFamily="18" charset="0"/>
                <a:cs typeface="Times New Roman" pitchFamily="18" charset="0"/>
              </a:rPr>
              <a:t> (where) soon.</a:t>
            </a:r>
          </a:p>
          <a:p>
            <a:pPr marL="742950" indent="-742950">
              <a:buAutoNum type="arabicPeriod" startAt="6"/>
            </a:pPr>
            <a:r>
              <a:rPr lang="en-US" sz="3600" dirty="0" smtClean="0">
                <a:latin typeface="Times New Roman" pitchFamily="18" charset="0"/>
                <a:cs typeface="Times New Roman" pitchFamily="18" charset="0"/>
              </a:rPr>
              <a:t>I could </a:t>
            </a:r>
            <a:r>
              <a:rPr lang="en-US" sz="3600" b="1" u="sng" dirty="0" smtClean="0">
                <a:solidFill>
                  <a:srgbClr val="7030A0"/>
                </a:solidFill>
                <a:latin typeface="Times New Roman" pitchFamily="18" charset="0"/>
                <a:cs typeface="Times New Roman" pitchFamily="18" charset="0"/>
              </a:rPr>
              <a:t>almost</a:t>
            </a:r>
            <a:r>
              <a:rPr lang="en-US" sz="3600" dirty="0" smtClean="0">
                <a:latin typeface="Times New Roman" pitchFamily="18" charset="0"/>
                <a:cs typeface="Times New Roman" pitchFamily="18" charset="0"/>
              </a:rPr>
              <a:t> (to what extent) taste the tangy pizza.</a:t>
            </a:r>
          </a:p>
          <a:p>
            <a:pPr marL="742950" indent="-742950">
              <a:buAutoNum type="arabicPeriod" startAt="6"/>
            </a:pPr>
            <a:r>
              <a:rPr lang="en-US" sz="3600" dirty="0" smtClean="0">
                <a:latin typeface="Times New Roman" pitchFamily="18" charset="0"/>
                <a:cs typeface="Times New Roman" pitchFamily="18" charset="0"/>
              </a:rPr>
              <a:t>(When) </a:t>
            </a:r>
            <a:r>
              <a:rPr lang="en-US" sz="3600" b="1" u="sng" dirty="0" smtClean="0">
                <a:solidFill>
                  <a:srgbClr val="7030A0"/>
                </a:solidFill>
                <a:latin typeface="Times New Roman" pitchFamily="18" charset="0"/>
                <a:cs typeface="Times New Roman" pitchFamily="18" charset="0"/>
              </a:rPr>
              <a:t>First</a:t>
            </a:r>
            <a:r>
              <a:rPr lang="en-US" sz="3600" dirty="0" smtClean="0">
                <a:latin typeface="Times New Roman" pitchFamily="18" charset="0"/>
                <a:cs typeface="Times New Roman" pitchFamily="18" charset="0"/>
              </a:rPr>
              <a:t>, you should paste the pictures on the poster.</a:t>
            </a:r>
          </a:p>
          <a:p>
            <a:pPr marL="742950" indent="-742950">
              <a:buAutoNum type="arabicPeriod" startAt="6"/>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779558238"/>
      </p:ext>
    </p:extLst>
  </p:cSld>
  <p:clrMapOvr>
    <a:masterClrMapping/>
  </p:clrMapOvr>
  <p:transition spd="slow">
    <p:randomBar dir="vert"/>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685800"/>
          </a:xfrm>
        </p:spPr>
        <p:txBody>
          <a:bodyPr>
            <a:noAutofit/>
          </a:bodyPr>
          <a:lstStyle/>
          <a:p>
            <a:r>
              <a:rPr lang="en-US" sz="4400" b="1" dirty="0" smtClean="0">
                <a:latin typeface="Times New Roman" pitchFamily="18" charset="0"/>
                <a:cs typeface="Times New Roman" pitchFamily="18" charset="0"/>
              </a:rPr>
              <a:t>Adverbs Modifying Adjectives</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371600"/>
            <a:ext cx="8458200" cy="4754563"/>
          </a:xfrm>
        </p:spPr>
        <p:txBody>
          <a:bodyPr>
            <a:normAutofit/>
          </a:bodyPr>
          <a:lstStyle/>
          <a:p>
            <a:pPr marL="0" indent="0">
              <a:buNone/>
            </a:pPr>
            <a:r>
              <a:rPr lang="en-US" sz="3600" b="1" u="sng" dirty="0" smtClean="0">
                <a:latin typeface="Times New Roman" pitchFamily="18" charset="0"/>
                <a:cs typeface="Times New Roman" pitchFamily="18" charset="0"/>
              </a:rPr>
              <a:t>Examples</a:t>
            </a:r>
            <a:r>
              <a:rPr lang="en-US" sz="3600" b="1" dirty="0" smtClean="0">
                <a:latin typeface="Times New Roman" pitchFamily="18" charset="0"/>
                <a:cs typeface="Times New Roman" pitchFamily="18" charset="0"/>
              </a:rPr>
              <a:t>:  </a:t>
            </a:r>
          </a:p>
          <a:p>
            <a:r>
              <a:rPr lang="en-US" sz="3600" dirty="0" smtClean="0">
                <a:latin typeface="Times New Roman" pitchFamily="18" charset="0"/>
                <a:cs typeface="Times New Roman" pitchFamily="18" charset="0"/>
              </a:rPr>
              <a:t>Beth did an </a:t>
            </a:r>
            <a:r>
              <a:rPr lang="en-US" sz="3600" b="1" i="1" dirty="0" smtClean="0">
                <a:latin typeface="Times New Roman" pitchFamily="18" charset="0"/>
                <a:cs typeface="Times New Roman" pitchFamily="18" charset="0"/>
              </a:rPr>
              <a:t>exceptionally</a:t>
            </a:r>
            <a:r>
              <a:rPr lang="en-US" sz="3600" dirty="0" smtClean="0">
                <a:latin typeface="Times New Roman" pitchFamily="18" charset="0"/>
                <a:cs typeface="Times New Roman" pitchFamily="18" charset="0"/>
              </a:rPr>
              <a:t> fine job.  (The adverb </a:t>
            </a:r>
            <a:r>
              <a:rPr lang="en-US" sz="3600" i="1" dirty="0" smtClean="0">
                <a:latin typeface="Times New Roman" pitchFamily="18" charset="0"/>
                <a:cs typeface="Times New Roman" pitchFamily="18" charset="0"/>
              </a:rPr>
              <a:t>exceptionally</a:t>
            </a:r>
            <a:r>
              <a:rPr lang="en-US" sz="3600" dirty="0" smtClean="0">
                <a:latin typeface="Times New Roman" pitchFamily="18" charset="0"/>
                <a:cs typeface="Times New Roman" pitchFamily="18" charset="0"/>
              </a:rPr>
              <a:t> modifies the adjective </a:t>
            </a:r>
            <a:r>
              <a:rPr lang="en-US" sz="3600" i="1" dirty="0" smtClean="0">
                <a:latin typeface="Times New Roman" pitchFamily="18" charset="0"/>
                <a:cs typeface="Times New Roman" pitchFamily="18" charset="0"/>
              </a:rPr>
              <a:t>fine</a:t>
            </a:r>
            <a:r>
              <a:rPr lang="en-US" sz="3600" dirty="0" smtClean="0">
                <a:latin typeface="Times New Roman" pitchFamily="18" charset="0"/>
                <a:cs typeface="Times New Roman" pitchFamily="18" charset="0"/>
              </a:rPr>
              <a:t>, telling how fine.)</a:t>
            </a:r>
          </a:p>
          <a:p>
            <a:r>
              <a:rPr lang="en-US" sz="3600" b="1" i="1" dirty="0" smtClean="0">
                <a:latin typeface="Times New Roman" pitchFamily="18" charset="0"/>
                <a:cs typeface="Times New Roman" pitchFamily="18" charset="0"/>
              </a:rPr>
              <a:t>Slightly</a:t>
            </a:r>
            <a:r>
              <a:rPr lang="en-US" sz="3600" dirty="0" smtClean="0">
                <a:latin typeface="Times New Roman" pitchFamily="18" charset="0"/>
                <a:cs typeface="Times New Roman" pitchFamily="18" charset="0"/>
              </a:rPr>
              <a:t> cooler temperatures are forecast for this Sunday.  (The adverb </a:t>
            </a:r>
            <a:r>
              <a:rPr lang="en-US" sz="3600" i="1" dirty="0" smtClean="0">
                <a:latin typeface="Times New Roman" pitchFamily="18" charset="0"/>
                <a:cs typeface="Times New Roman" pitchFamily="18" charset="0"/>
              </a:rPr>
              <a:t>slightly</a:t>
            </a:r>
            <a:r>
              <a:rPr lang="en-US" sz="3600" dirty="0" smtClean="0">
                <a:latin typeface="Times New Roman" pitchFamily="18" charset="0"/>
                <a:cs typeface="Times New Roman" pitchFamily="18" charset="0"/>
              </a:rPr>
              <a:t> modifies the adjective </a:t>
            </a:r>
            <a:r>
              <a:rPr lang="en-US" sz="3600" i="1" dirty="0" smtClean="0">
                <a:latin typeface="Times New Roman" pitchFamily="18" charset="0"/>
                <a:cs typeface="Times New Roman" pitchFamily="18" charset="0"/>
              </a:rPr>
              <a:t>cooler</a:t>
            </a:r>
            <a:r>
              <a:rPr lang="en-US" sz="3600" dirty="0" smtClean="0">
                <a:latin typeface="Times New Roman" pitchFamily="18" charset="0"/>
                <a:cs typeface="Times New Roman" pitchFamily="18" charset="0"/>
              </a:rPr>
              <a:t>, telling </a:t>
            </a:r>
            <a:r>
              <a:rPr lang="en-US" sz="3600" i="1" dirty="0" smtClean="0">
                <a:latin typeface="Times New Roman" pitchFamily="18" charset="0"/>
                <a:cs typeface="Times New Roman" pitchFamily="18" charset="0"/>
              </a:rPr>
              <a:t>how</a:t>
            </a:r>
            <a:r>
              <a:rPr lang="en-US" sz="3600" dirty="0" smtClean="0">
                <a:latin typeface="Times New Roman" pitchFamily="18" charset="0"/>
                <a:cs typeface="Times New Roman" pitchFamily="18" charset="0"/>
              </a:rPr>
              <a:t> cool.)</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74201300"/>
      </p:ext>
    </p:extLst>
  </p:cSld>
  <p:clrMapOvr>
    <a:masterClrMapping/>
  </p:clrMapOvr>
  <p:transition spd="slow">
    <p:push dir="u"/>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03020" cy="990600"/>
          </a:xfrm>
        </p:spPr>
        <p:txBody>
          <a:bodyPr>
            <a:noAutofit/>
          </a:bodyPr>
          <a:lstStyle/>
          <a:p>
            <a:pPr algn="ctr"/>
            <a:r>
              <a:rPr lang="en-US" sz="4400" b="1" dirty="0" smtClean="0">
                <a:latin typeface="Times New Roman" pitchFamily="18" charset="0"/>
                <a:cs typeface="Times New Roman" pitchFamily="18" charset="0"/>
              </a:rPr>
              <a:t>Adverbs that Frequently Modify Adjectives, </a:t>
            </a:r>
            <a:r>
              <a:rPr lang="en-US" sz="2400" b="1" dirty="0" smtClean="0">
                <a:latin typeface="Times New Roman" pitchFamily="18" charset="0"/>
                <a:cs typeface="Times New Roman" pitchFamily="18" charset="0"/>
              </a:rPr>
              <a:t>page 486</a:t>
            </a:r>
            <a:endParaRPr lang="en-US" sz="24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2057400"/>
            <a:ext cx="8686800" cy="3810000"/>
          </a:xfrm>
          <a:solidFill>
            <a:schemeClr val="accent4">
              <a:lumMod val="40000"/>
              <a:lumOff val="60000"/>
            </a:schemeClr>
          </a:solidFill>
        </p:spPr>
        <p:txBody>
          <a:bodyPr numCol="3">
            <a:normAutofit/>
          </a:bodyPr>
          <a:lstStyle/>
          <a:p>
            <a:pPr marL="0" indent="0">
              <a:buNone/>
            </a:pPr>
            <a:r>
              <a:rPr lang="en-US" sz="3600" dirty="0">
                <a:latin typeface="Times New Roman" pitchFamily="18" charset="0"/>
                <a:cs typeface="Times New Roman" pitchFamily="18" charset="0"/>
              </a:rPr>
              <a:t>c</a:t>
            </a:r>
            <a:r>
              <a:rPr lang="en-US" sz="3600" dirty="0" smtClean="0">
                <a:latin typeface="Times New Roman" pitchFamily="18" charset="0"/>
                <a:cs typeface="Times New Roman" pitchFamily="18" charset="0"/>
              </a:rPr>
              <a:t>ompletely</a:t>
            </a:r>
          </a:p>
          <a:p>
            <a:pPr marL="0" indent="0">
              <a:buNone/>
            </a:pPr>
            <a:r>
              <a:rPr lang="en-US" sz="3600" dirty="0" smtClean="0">
                <a:latin typeface="Times New Roman" pitchFamily="18" charset="0"/>
                <a:cs typeface="Times New Roman" pitchFamily="18" charset="0"/>
              </a:rPr>
              <a:t>dangerously</a:t>
            </a:r>
          </a:p>
          <a:p>
            <a:pPr marL="0" indent="0">
              <a:buNone/>
            </a:pPr>
            <a:r>
              <a:rPr lang="en-US" sz="3600" dirty="0">
                <a:latin typeface="Times New Roman" pitchFamily="18" charset="0"/>
                <a:cs typeface="Times New Roman" pitchFamily="18" charset="0"/>
              </a:rPr>
              <a:t>d</a:t>
            </a:r>
            <a:r>
              <a:rPr lang="en-US" sz="3600" dirty="0" smtClean="0">
                <a:latin typeface="Times New Roman" pitchFamily="18" charset="0"/>
                <a:cs typeface="Times New Roman" pitchFamily="18" charset="0"/>
              </a:rPr>
              <a:t>efinitely</a:t>
            </a:r>
          </a:p>
          <a:p>
            <a:pPr marL="0" indent="0">
              <a:buNone/>
            </a:pPr>
            <a:r>
              <a:rPr lang="en-US" sz="3600" dirty="0">
                <a:latin typeface="Times New Roman" pitchFamily="18" charset="0"/>
                <a:cs typeface="Times New Roman" pitchFamily="18" charset="0"/>
              </a:rPr>
              <a:t>d</a:t>
            </a:r>
            <a:r>
              <a:rPr lang="en-US" sz="3600" dirty="0" smtClean="0">
                <a:latin typeface="Times New Roman" pitchFamily="18" charset="0"/>
                <a:cs typeface="Times New Roman" pitchFamily="18" charset="0"/>
              </a:rPr>
              <a:t>readfully</a:t>
            </a:r>
          </a:p>
          <a:p>
            <a:pPr marL="0" indent="0">
              <a:buNone/>
            </a:pPr>
            <a:r>
              <a:rPr lang="en-US" sz="3600" dirty="0">
                <a:latin typeface="Times New Roman" pitchFamily="18" charset="0"/>
                <a:cs typeface="Times New Roman" pitchFamily="18" charset="0"/>
              </a:rPr>
              <a:t>e</a:t>
            </a:r>
            <a:r>
              <a:rPr lang="en-US" sz="3600" dirty="0" smtClean="0">
                <a:latin typeface="Times New Roman" pitchFamily="18" charset="0"/>
                <a:cs typeface="Times New Roman" pitchFamily="18" charset="0"/>
              </a:rPr>
              <a:t>ntirely</a:t>
            </a:r>
          </a:p>
          <a:p>
            <a:pPr marL="0" indent="0">
              <a:buNone/>
            </a:pPr>
            <a:r>
              <a:rPr lang="en-US" sz="3600" dirty="0">
                <a:latin typeface="Times New Roman" pitchFamily="18" charset="0"/>
                <a:cs typeface="Times New Roman" pitchFamily="18" charset="0"/>
              </a:rPr>
              <a:t>e</a:t>
            </a:r>
            <a:r>
              <a:rPr lang="en-US" sz="3600" dirty="0" smtClean="0">
                <a:latin typeface="Times New Roman" pitchFamily="18" charset="0"/>
                <a:cs typeface="Times New Roman" pitchFamily="18" charset="0"/>
              </a:rPr>
              <a:t>specially extremely</a:t>
            </a:r>
          </a:p>
          <a:p>
            <a:pPr marL="0" indent="0">
              <a:buNone/>
            </a:pPr>
            <a:r>
              <a:rPr lang="en-US" sz="3600" dirty="0">
                <a:latin typeface="Times New Roman" pitchFamily="18" charset="0"/>
                <a:cs typeface="Times New Roman" pitchFamily="18" charset="0"/>
              </a:rPr>
              <a:t>l</a:t>
            </a:r>
            <a:r>
              <a:rPr lang="en-US" sz="3600" dirty="0" smtClean="0">
                <a:latin typeface="Times New Roman" pitchFamily="18" charset="0"/>
                <a:cs typeface="Times New Roman" pitchFamily="18" charset="0"/>
              </a:rPr>
              <a:t>argely </a:t>
            </a:r>
          </a:p>
          <a:p>
            <a:pPr marL="0" indent="0">
              <a:buNone/>
            </a:pPr>
            <a:r>
              <a:rPr lang="en-US" sz="3600" dirty="0">
                <a:latin typeface="Times New Roman" pitchFamily="18" charset="0"/>
                <a:cs typeface="Times New Roman" pitchFamily="18" charset="0"/>
              </a:rPr>
              <a:t>m</a:t>
            </a:r>
            <a:r>
              <a:rPr lang="en-US" sz="3600" dirty="0" smtClean="0">
                <a:latin typeface="Times New Roman" pitchFamily="18" charset="0"/>
                <a:cs typeface="Times New Roman" pitchFamily="18" charset="0"/>
              </a:rPr>
              <a:t>ainly</a:t>
            </a:r>
          </a:p>
          <a:p>
            <a:pPr marL="0" indent="0">
              <a:buNone/>
            </a:pPr>
            <a:r>
              <a:rPr lang="en-US" sz="3600" dirty="0">
                <a:latin typeface="Times New Roman" pitchFamily="18" charset="0"/>
                <a:cs typeface="Times New Roman" pitchFamily="18" charset="0"/>
              </a:rPr>
              <a:t>m</a:t>
            </a:r>
            <a:r>
              <a:rPr lang="en-US" sz="3600" dirty="0" smtClean="0">
                <a:latin typeface="Times New Roman" pitchFamily="18" charset="0"/>
                <a:cs typeface="Times New Roman" pitchFamily="18" charset="0"/>
              </a:rPr>
              <a:t>ostly</a:t>
            </a:r>
          </a:p>
          <a:p>
            <a:pPr marL="0" indent="0">
              <a:buNone/>
            </a:pPr>
            <a:r>
              <a:rPr lang="en-US" sz="3600" dirty="0">
                <a:latin typeface="Times New Roman" pitchFamily="18" charset="0"/>
                <a:cs typeface="Times New Roman" pitchFamily="18" charset="0"/>
              </a:rPr>
              <a:t>q</a:t>
            </a:r>
            <a:r>
              <a:rPr lang="en-US" sz="3600" dirty="0" smtClean="0">
                <a:latin typeface="Times New Roman" pitchFamily="18" charset="0"/>
                <a:cs typeface="Times New Roman" pitchFamily="18" charset="0"/>
              </a:rPr>
              <a:t>uite</a:t>
            </a:r>
          </a:p>
          <a:p>
            <a:pPr marL="0" indent="0">
              <a:buNone/>
            </a:pPr>
            <a:r>
              <a:rPr lang="en-US" sz="3600" dirty="0" smtClean="0">
                <a:latin typeface="Times New Roman" pitchFamily="18" charset="0"/>
                <a:cs typeface="Times New Roman" pitchFamily="18" charset="0"/>
              </a:rPr>
              <a:t>rather surprisingly terribly unusually</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0224370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403020" cy="914400"/>
          </a:xfrm>
        </p:spPr>
        <p:txBody>
          <a:bodyPr>
            <a:noAutofit/>
          </a:bodyPr>
          <a:lstStyle/>
          <a:p>
            <a:pPr algn="ctr"/>
            <a:r>
              <a:rPr lang="en-US" sz="4400" b="1" dirty="0" smtClean="0">
                <a:latin typeface="Times New Roman" pitchFamily="18" charset="0"/>
                <a:cs typeface="Times New Roman" pitchFamily="18" charset="0"/>
              </a:rPr>
              <a:t>Exercise 20, </a:t>
            </a:r>
            <a:r>
              <a:rPr lang="en-US" sz="2800" b="1" dirty="0" smtClean="0">
                <a:latin typeface="Times New Roman" pitchFamily="18" charset="0"/>
                <a:cs typeface="Times New Roman" pitchFamily="18" charset="0"/>
              </a:rPr>
              <a:t>page 487</a:t>
            </a:r>
            <a:br>
              <a:rPr lang="en-US" sz="28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Identify ten adverbs that modify adjectives.</a:t>
            </a:r>
            <a:endParaRPr lang="en-US" sz="24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371600"/>
            <a:ext cx="8458200" cy="4754563"/>
          </a:xfrm>
        </p:spPr>
        <p:txBody>
          <a:bodyPr>
            <a:normAutofit fontScale="92500"/>
          </a:bodyPr>
          <a:lstStyle/>
          <a:p>
            <a:pPr marL="0" indent="0">
              <a:buNone/>
            </a:pPr>
            <a:r>
              <a:rPr lang="en-US" sz="3600" dirty="0" smtClean="0">
                <a:latin typeface="Times New Roman" pitchFamily="18" charset="0"/>
                <a:cs typeface="Times New Roman" pitchFamily="18" charset="0"/>
              </a:rPr>
              <a:t>1.  If you are ever really lost in the woods at night, knowing how to find the north Star may be extremely important.  2.  Here is one method that is often useful.  3.  First, find the constellation </a:t>
            </a:r>
            <a:r>
              <a:rPr lang="en-US" sz="3600" dirty="0" err="1" smtClean="0">
                <a:latin typeface="Times New Roman" pitchFamily="18" charset="0"/>
                <a:cs typeface="Times New Roman" pitchFamily="18" charset="0"/>
              </a:rPr>
              <a:t>Ursa</a:t>
            </a:r>
            <a:r>
              <a:rPr lang="en-US" sz="3600" dirty="0" smtClean="0">
                <a:latin typeface="Times New Roman" pitchFamily="18" charset="0"/>
                <a:cs typeface="Times New Roman" pitchFamily="18" charset="0"/>
              </a:rPr>
              <a:t> Major, which many people call the Big Dipper.  4.  this constellation is especially easy to find.  5.  It consists of seven rather bright stars in the northern sky that are arranged in the shape of a large dipper.</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9706109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620500" y="1066800"/>
            <a:ext cx="7990100" cy="2474524"/>
          </a:xfrm>
          <a:prstGeom prst="rect">
            <a:avLst/>
          </a:prstGeom>
          <a:noFill/>
        </p:spPr>
        <p:txBody>
          <a:bodyPr wrap="square" rtlCol="0">
            <a:normAutofit/>
          </a:bodyPr>
          <a:lstStyle/>
          <a:p>
            <a:pPr>
              <a:lnSpc>
                <a:spcPct val="114000"/>
              </a:lnSpc>
            </a:pPr>
            <a:r>
              <a:rPr lang="en-US" sz="3200" dirty="0" smtClean="0">
                <a:solidFill>
                  <a:prstClr val="black">
                    <a:lumMod val="85000"/>
                    <a:lumOff val="15000"/>
                  </a:prstClr>
                </a:solidFill>
                <a:latin typeface="Times New Roman" pitchFamily="18" charset="0"/>
                <a:cs typeface="Times New Roman" pitchFamily="18" charset="0"/>
              </a:rPr>
              <a:t>Identify each of the following nouns as a common or proper noun. Correct capitalization when necessary.</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10600" cy="1219200"/>
          </a:xfrm>
        </p:spPr>
        <p:txBody>
          <a:bodyPr>
            <a:noAutofit/>
          </a:bodyPr>
          <a:lstStyle/>
          <a:p>
            <a:r>
              <a:rPr lang="en-US" sz="4400" b="1" dirty="0" smtClean="0">
                <a:latin typeface="Times New Roman" pitchFamily="18" charset="0"/>
                <a:cs typeface="Times New Roman" pitchFamily="18" charset="0"/>
              </a:rPr>
              <a:t>Exercise 20, </a:t>
            </a:r>
            <a:r>
              <a:rPr lang="en-US" sz="3200" b="1" dirty="0" smtClean="0">
                <a:latin typeface="Times New Roman" pitchFamily="18" charset="0"/>
                <a:cs typeface="Times New Roman" pitchFamily="18" charset="0"/>
              </a:rPr>
              <a:t>page 487 </a:t>
            </a:r>
            <a:r>
              <a:rPr lang="en-US" sz="3200" b="1" u="sng" dirty="0" smtClean="0">
                <a:latin typeface="Times New Roman" pitchFamily="18" charset="0"/>
                <a:cs typeface="Times New Roman" pitchFamily="18" charset="0"/>
              </a:rPr>
              <a:t>adverbs</a:t>
            </a:r>
            <a:r>
              <a:rPr lang="en-US" sz="3200" b="1" dirty="0" smtClean="0">
                <a:latin typeface="Times New Roman" pitchFamily="18" charset="0"/>
                <a:cs typeface="Times New Roman" pitchFamily="18" charset="0"/>
              </a:rPr>
              <a:t> adjectives</a:t>
            </a: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371600"/>
            <a:ext cx="8458200" cy="4754563"/>
          </a:xfrm>
        </p:spPr>
        <p:txBody>
          <a:bodyPr>
            <a:normAutofit fontScale="92500"/>
          </a:bodyPr>
          <a:lstStyle/>
          <a:p>
            <a:pPr marL="0" indent="0">
              <a:buNone/>
            </a:pPr>
            <a:r>
              <a:rPr lang="en-US" sz="3600" dirty="0" smtClean="0">
                <a:latin typeface="Times New Roman" pitchFamily="18" charset="0"/>
                <a:cs typeface="Times New Roman" pitchFamily="18" charset="0"/>
              </a:rPr>
              <a:t>1.  If you are ever </a:t>
            </a:r>
            <a:r>
              <a:rPr lang="en-US" sz="3600" u="sng" dirty="0" smtClean="0">
                <a:latin typeface="Times New Roman" pitchFamily="18" charset="0"/>
                <a:cs typeface="Times New Roman" pitchFamily="18" charset="0"/>
              </a:rPr>
              <a:t>really</a:t>
            </a:r>
            <a:r>
              <a:rPr lang="en-US" sz="3600" dirty="0" smtClean="0">
                <a:latin typeface="Times New Roman" pitchFamily="18" charset="0"/>
                <a:cs typeface="Times New Roman" pitchFamily="18" charset="0"/>
              </a:rPr>
              <a:t> lost in the woods at night, knowing how to find the north Star may be extremely important.  2.  Here is one method that is </a:t>
            </a:r>
            <a:r>
              <a:rPr lang="en-US" sz="3600" u="sng" dirty="0" smtClean="0">
                <a:latin typeface="Times New Roman" pitchFamily="18" charset="0"/>
                <a:cs typeface="Times New Roman" pitchFamily="18" charset="0"/>
              </a:rPr>
              <a:t>often</a:t>
            </a:r>
            <a:r>
              <a:rPr lang="en-US" sz="3600" dirty="0" smtClean="0">
                <a:latin typeface="Times New Roman" pitchFamily="18" charset="0"/>
                <a:cs typeface="Times New Roman" pitchFamily="18" charset="0"/>
              </a:rPr>
              <a:t> useful.  3.  First, find the constellation </a:t>
            </a:r>
            <a:r>
              <a:rPr lang="en-US" sz="3600" dirty="0" err="1" smtClean="0">
                <a:latin typeface="Times New Roman" pitchFamily="18" charset="0"/>
                <a:cs typeface="Times New Roman" pitchFamily="18" charset="0"/>
              </a:rPr>
              <a:t>Ursa</a:t>
            </a:r>
            <a:r>
              <a:rPr lang="en-US" sz="3600" dirty="0" smtClean="0">
                <a:latin typeface="Times New Roman" pitchFamily="18" charset="0"/>
                <a:cs typeface="Times New Roman" pitchFamily="18" charset="0"/>
              </a:rPr>
              <a:t> Major, which many people call the Big Dipper.  4.  this constellation is </a:t>
            </a:r>
            <a:r>
              <a:rPr lang="en-US" sz="3600" u="sng" dirty="0" smtClean="0">
                <a:latin typeface="Times New Roman" pitchFamily="18" charset="0"/>
                <a:cs typeface="Times New Roman" pitchFamily="18" charset="0"/>
              </a:rPr>
              <a:t>especially</a:t>
            </a:r>
            <a:r>
              <a:rPr lang="en-US" sz="3600" dirty="0" smtClean="0">
                <a:latin typeface="Times New Roman" pitchFamily="18" charset="0"/>
                <a:cs typeface="Times New Roman" pitchFamily="18" charset="0"/>
              </a:rPr>
              <a:t> easy to find.  5.  It consists of seven </a:t>
            </a:r>
            <a:r>
              <a:rPr lang="en-US" sz="3600" u="sng" dirty="0" smtClean="0">
                <a:latin typeface="Times New Roman" pitchFamily="18" charset="0"/>
                <a:cs typeface="Times New Roman" pitchFamily="18" charset="0"/>
              </a:rPr>
              <a:t>rather</a:t>
            </a:r>
            <a:r>
              <a:rPr lang="en-US" sz="3600" dirty="0" smtClean="0">
                <a:latin typeface="Times New Roman" pitchFamily="18" charset="0"/>
                <a:cs typeface="Times New Roman" pitchFamily="18" charset="0"/>
              </a:rPr>
              <a:t> bright stars in the northern sky that are arranged in the shape of a large dipper.</a:t>
            </a:r>
            <a:endParaRPr lang="en-US" sz="3600" dirty="0">
              <a:latin typeface="Times New Roman" pitchFamily="18" charset="0"/>
              <a:cs typeface="Times New Roman" pitchFamily="18" charset="0"/>
            </a:endParaRPr>
          </a:p>
        </p:txBody>
      </p:sp>
      <p:sp>
        <p:nvSpPr>
          <p:cNvPr id="4" name="Oval 3"/>
          <p:cNvSpPr/>
          <p:nvPr/>
        </p:nvSpPr>
        <p:spPr>
          <a:xfrm>
            <a:off x="6248400" y="457200"/>
            <a:ext cx="19812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572000" y="1447800"/>
            <a:ext cx="838200" cy="5225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667000" y="2438399"/>
            <a:ext cx="1828800" cy="6381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90600" y="2438400"/>
            <a:ext cx="17526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90800" y="2895600"/>
            <a:ext cx="1066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286000" y="4495800"/>
            <a:ext cx="838200" cy="5225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600200" y="4953000"/>
            <a:ext cx="1066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9426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03020" cy="1066800"/>
          </a:xfrm>
        </p:spPr>
        <p:txBody>
          <a:bodyPr>
            <a:noAutofit/>
          </a:bodyPr>
          <a:lstStyle/>
          <a:p>
            <a:pPr algn="ctr"/>
            <a:r>
              <a:rPr lang="en-US" sz="4400" b="1" dirty="0" smtClean="0">
                <a:latin typeface="Times New Roman" pitchFamily="18" charset="0"/>
                <a:cs typeface="Times New Roman" pitchFamily="18" charset="0"/>
              </a:rPr>
              <a:t>Exercise 20, </a:t>
            </a:r>
            <a:r>
              <a:rPr lang="en-US" sz="2800" b="1" dirty="0" smtClean="0">
                <a:latin typeface="Times New Roman" pitchFamily="18" charset="0"/>
                <a:cs typeface="Times New Roman" pitchFamily="18" charset="0"/>
              </a:rPr>
              <a:t>page 487</a:t>
            </a:r>
            <a:br>
              <a:rPr lang="en-US" sz="28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Identify ten adverbs that modify adjectives.</a:t>
            </a:r>
            <a:endParaRPr lang="en-US" sz="24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371600"/>
            <a:ext cx="8686800" cy="4754563"/>
          </a:xfrm>
        </p:spPr>
        <p:txBody>
          <a:bodyPr>
            <a:normAutofit fontScale="92500"/>
          </a:bodyPr>
          <a:lstStyle/>
          <a:p>
            <a:pPr marL="0" indent="0">
              <a:buNone/>
            </a:pPr>
            <a:r>
              <a:rPr lang="en-US" sz="3600" dirty="0" smtClean="0">
                <a:latin typeface="Times New Roman" pitchFamily="18" charset="0"/>
                <a:cs typeface="Times New Roman" pitchFamily="18" charset="0"/>
              </a:rPr>
              <a:t>6.  Do not confuse it with the Little Dipper, which is somewhat smaller.  7.  After you have found the Big Dipper, you must be very careful to sight along the two stars that form the front of the dipper bowl.  8.  They are two points on an almost straight line that leads to Polaris, the North Star.  9.  This method for getting your bearings is completely reliable—except when the clouds are so dense that you cannot see the stars.</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022155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03020" cy="1066800"/>
          </a:xfrm>
        </p:spPr>
        <p:txBody>
          <a:bodyPr>
            <a:noAutofit/>
          </a:bodyPr>
          <a:lstStyle/>
          <a:p>
            <a:pPr algn="ctr"/>
            <a:r>
              <a:rPr lang="en-US" sz="4400" b="1" dirty="0" smtClean="0">
                <a:latin typeface="Times New Roman" pitchFamily="18" charset="0"/>
                <a:cs typeface="Times New Roman" pitchFamily="18" charset="0"/>
              </a:rPr>
              <a:t>Exercise 20, </a:t>
            </a:r>
            <a:r>
              <a:rPr lang="en-US" sz="2800" b="1" dirty="0" smtClean="0">
                <a:latin typeface="Times New Roman" pitchFamily="18" charset="0"/>
                <a:cs typeface="Times New Roman" pitchFamily="18" charset="0"/>
              </a:rPr>
              <a:t>page 487</a:t>
            </a:r>
            <a:br>
              <a:rPr lang="en-US" sz="28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Identify ten </a:t>
            </a:r>
            <a:r>
              <a:rPr lang="en-US" sz="2400" b="1" u="sng" dirty="0" smtClean="0">
                <a:latin typeface="Times New Roman" pitchFamily="18" charset="0"/>
                <a:cs typeface="Times New Roman" pitchFamily="18" charset="0"/>
              </a:rPr>
              <a:t>adverbs</a:t>
            </a:r>
            <a:r>
              <a:rPr lang="en-US" sz="2400" b="1" dirty="0" smtClean="0">
                <a:latin typeface="Times New Roman" pitchFamily="18" charset="0"/>
                <a:cs typeface="Times New Roman" pitchFamily="18" charset="0"/>
              </a:rPr>
              <a:t> that modify adjectives.</a:t>
            </a:r>
            <a:endParaRPr lang="en-US" sz="24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371600"/>
            <a:ext cx="8686800" cy="4754563"/>
          </a:xfrm>
        </p:spPr>
        <p:txBody>
          <a:bodyPr>
            <a:normAutofit fontScale="92500"/>
          </a:bodyPr>
          <a:lstStyle/>
          <a:p>
            <a:pPr marL="0" indent="0">
              <a:buNone/>
            </a:pPr>
            <a:r>
              <a:rPr lang="en-US" sz="3600" dirty="0" smtClean="0">
                <a:latin typeface="Times New Roman" pitchFamily="18" charset="0"/>
                <a:cs typeface="Times New Roman" pitchFamily="18" charset="0"/>
              </a:rPr>
              <a:t>6.  Do not confuse it with the Little Dipper, which is </a:t>
            </a:r>
            <a:r>
              <a:rPr lang="en-US" sz="3600" u="sng" dirty="0" smtClean="0">
                <a:latin typeface="Times New Roman" pitchFamily="18" charset="0"/>
                <a:cs typeface="Times New Roman" pitchFamily="18" charset="0"/>
              </a:rPr>
              <a:t>somewha</a:t>
            </a:r>
            <a:r>
              <a:rPr lang="en-US" sz="3600" dirty="0" smtClean="0">
                <a:latin typeface="Times New Roman" pitchFamily="18" charset="0"/>
                <a:cs typeface="Times New Roman" pitchFamily="18" charset="0"/>
              </a:rPr>
              <a:t>t smaller.  7.  After you have found the Big Dipper, you must be </a:t>
            </a:r>
            <a:r>
              <a:rPr lang="en-US" sz="3600" u="sng" dirty="0" smtClean="0">
                <a:latin typeface="Times New Roman" pitchFamily="18" charset="0"/>
                <a:cs typeface="Times New Roman" pitchFamily="18" charset="0"/>
              </a:rPr>
              <a:t>very</a:t>
            </a:r>
            <a:r>
              <a:rPr lang="en-US" sz="3600" dirty="0" smtClean="0">
                <a:latin typeface="Times New Roman" pitchFamily="18" charset="0"/>
                <a:cs typeface="Times New Roman" pitchFamily="18" charset="0"/>
              </a:rPr>
              <a:t> careful to sight along the two stars that form the front of the dipper bowl.  8.  They are two points on an </a:t>
            </a:r>
            <a:r>
              <a:rPr lang="en-US" sz="3600" u="sng" dirty="0" smtClean="0">
                <a:latin typeface="Times New Roman" pitchFamily="18" charset="0"/>
                <a:cs typeface="Times New Roman" pitchFamily="18" charset="0"/>
              </a:rPr>
              <a:t>almost</a:t>
            </a:r>
            <a:r>
              <a:rPr lang="en-US" sz="3600" dirty="0" smtClean="0">
                <a:latin typeface="Times New Roman" pitchFamily="18" charset="0"/>
                <a:cs typeface="Times New Roman" pitchFamily="18" charset="0"/>
              </a:rPr>
              <a:t> straight line that leads to Polaris, the North Star.  9.  This method for getting your bearings is </a:t>
            </a:r>
            <a:r>
              <a:rPr lang="en-US" sz="3600" u="sng" dirty="0" smtClean="0">
                <a:latin typeface="Times New Roman" pitchFamily="18" charset="0"/>
                <a:cs typeface="Times New Roman" pitchFamily="18" charset="0"/>
              </a:rPr>
              <a:t>completely</a:t>
            </a:r>
            <a:r>
              <a:rPr lang="en-US" sz="3600" dirty="0" smtClean="0">
                <a:latin typeface="Times New Roman" pitchFamily="18" charset="0"/>
                <a:cs typeface="Times New Roman" pitchFamily="18" charset="0"/>
              </a:rPr>
              <a:t> reliable—except when the clouds are so </a:t>
            </a:r>
            <a:r>
              <a:rPr lang="en-US" sz="3600" u="sng" dirty="0" smtClean="0">
                <a:latin typeface="Times New Roman" pitchFamily="18" charset="0"/>
                <a:cs typeface="Times New Roman" pitchFamily="18" charset="0"/>
              </a:rPr>
              <a:t>dense</a:t>
            </a:r>
            <a:r>
              <a:rPr lang="en-US" sz="3600" dirty="0" smtClean="0">
                <a:latin typeface="Times New Roman" pitchFamily="18" charset="0"/>
                <a:cs typeface="Times New Roman" pitchFamily="18" charset="0"/>
              </a:rPr>
              <a:t> that you cannot see the stars.</a:t>
            </a:r>
            <a:endParaRPr lang="en-US" sz="3600" dirty="0">
              <a:latin typeface="Times New Roman" pitchFamily="18" charset="0"/>
              <a:cs typeface="Times New Roman" pitchFamily="18" charset="0"/>
            </a:endParaRPr>
          </a:p>
        </p:txBody>
      </p:sp>
      <p:sp>
        <p:nvSpPr>
          <p:cNvPr id="4" name="Oval 3"/>
          <p:cNvSpPr/>
          <p:nvPr/>
        </p:nvSpPr>
        <p:spPr>
          <a:xfrm>
            <a:off x="6052457" y="841829"/>
            <a:ext cx="1524000" cy="5225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438400" y="1981200"/>
            <a:ext cx="1447800" cy="5225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81600" y="2503714"/>
            <a:ext cx="1524000" cy="5225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52400" y="3962400"/>
            <a:ext cx="1524000" cy="5225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133600" y="4953000"/>
            <a:ext cx="1524000" cy="5225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52400" y="5475514"/>
            <a:ext cx="609600" cy="4862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49372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403020" cy="685800"/>
          </a:xfrm>
        </p:spPr>
        <p:txBody>
          <a:bodyPr>
            <a:noAutofit/>
          </a:bodyPr>
          <a:lstStyle/>
          <a:p>
            <a:pPr algn="ctr"/>
            <a:r>
              <a:rPr lang="en-US" sz="6000" b="1" dirty="0" smtClean="0">
                <a:solidFill>
                  <a:srgbClr val="7030A0"/>
                </a:solidFill>
              </a:rPr>
              <a:t>Let’s Play FLICKO</a:t>
            </a:r>
            <a:endParaRPr lang="en-US" sz="6000" b="1" dirty="0">
              <a:solidFill>
                <a:srgbClr val="7030A0"/>
              </a:solidFill>
            </a:endParaRPr>
          </a:p>
        </p:txBody>
      </p:sp>
      <p:sp>
        <p:nvSpPr>
          <p:cNvPr id="3" name="Content Placeholder 2"/>
          <p:cNvSpPr>
            <a:spLocks noGrp="1"/>
          </p:cNvSpPr>
          <p:nvPr>
            <p:ph idx="1"/>
          </p:nvPr>
        </p:nvSpPr>
        <p:spPr>
          <a:xfrm>
            <a:off x="457200" y="1524000"/>
            <a:ext cx="8229600" cy="4525963"/>
          </a:xfrm>
        </p:spPr>
        <p:txBody>
          <a:bodyPr/>
          <a:lstStyle/>
          <a:p>
            <a:r>
              <a:rPr lang="en-US" dirty="0" smtClean="0">
                <a:latin typeface="Times New Roman" pitchFamily="18" charset="0"/>
                <a:cs typeface="Times New Roman" pitchFamily="18" charset="0"/>
              </a:rPr>
              <a:t>Create a game board (see next slide), then point at the correct answer before your partner does.</a:t>
            </a:r>
          </a:p>
          <a:p>
            <a:r>
              <a:rPr lang="en-US" dirty="0" smtClean="0">
                <a:latin typeface="Times New Roman" pitchFamily="18" charset="0"/>
                <a:cs typeface="Times New Roman" pitchFamily="18" charset="0"/>
              </a:rPr>
              <a:t>One point per each correct point (pun intended)</a:t>
            </a:r>
            <a:endParaRPr lang="en-US" dirty="0">
              <a:latin typeface="Times New Roman" pitchFamily="18" charset="0"/>
              <a:cs typeface="Times New Roman" pitchFamily="18" charset="0"/>
            </a:endParaRPr>
          </a:p>
        </p:txBody>
      </p:sp>
      <p:pic>
        <p:nvPicPr>
          <p:cNvPr id="1026" name="Picture 2" descr="C:\Users\hpurtell\AppData\Local\Microsoft\Windows\Temporary Internet Files\Content.IE5\7R68OPTH\MM900041057[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010024"/>
            <a:ext cx="790575" cy="22430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urtell\AppData\Local\Microsoft\Windows\Temporary Internet Files\Content.IE5\SOHBN7RW\MM900041058[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82743" y="533400"/>
            <a:ext cx="1381897"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377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5286"/>
            <a:ext cx="8403020" cy="685800"/>
          </a:xfrm>
        </p:spPr>
        <p:txBody>
          <a:bodyPr/>
          <a:lstStyle/>
          <a:p>
            <a:endParaRPr lang="en-US"/>
          </a:p>
        </p:txBody>
      </p:sp>
      <p:sp>
        <p:nvSpPr>
          <p:cNvPr id="3" name="Content Placeholder 2"/>
          <p:cNvSpPr>
            <a:spLocks noGrp="1"/>
          </p:cNvSpPr>
          <p:nvPr>
            <p:ph idx="1"/>
          </p:nvPr>
        </p:nvSpPr>
        <p:spPr>
          <a:xfrm>
            <a:off x="1295400" y="381000"/>
            <a:ext cx="8229600" cy="5745163"/>
          </a:xfrm>
        </p:spPr>
        <p:txBody>
          <a:bodyPr/>
          <a:lstStyle/>
          <a:p>
            <a:pPr marL="514350" indent="-514350">
              <a:buFont typeface="+mj-lt"/>
              <a:buAutoNum type="arabicPeriod"/>
            </a:pPr>
            <a:r>
              <a:rPr lang="en-US" b="1" dirty="0" smtClean="0">
                <a:latin typeface="Times New Roman" pitchFamily="18" charset="0"/>
                <a:cs typeface="Times New Roman" pitchFamily="18" charset="0"/>
              </a:rPr>
              <a:t>Noun			4.   Verb</a:t>
            </a:r>
          </a:p>
          <a:p>
            <a:pPr marL="514350" indent="-514350">
              <a:buFont typeface="+mj-lt"/>
              <a:buAutoNum type="arabicPeriod"/>
            </a:pPr>
            <a:endParaRPr lang="en-US" b="1" dirty="0" smtClean="0">
              <a:latin typeface="Times New Roman" pitchFamily="18" charset="0"/>
              <a:cs typeface="Times New Roman" pitchFamily="18" charset="0"/>
            </a:endParaRPr>
          </a:p>
          <a:p>
            <a:pPr marL="514350" indent="-514350">
              <a:buFont typeface="+mj-lt"/>
              <a:buAutoNum type="arabicPeriod"/>
            </a:pPr>
            <a:endParaRPr lang="en-US" b="1" dirty="0" smtClean="0">
              <a:latin typeface="Times New Roman" pitchFamily="18" charset="0"/>
              <a:cs typeface="Times New Roman" pitchFamily="18" charset="0"/>
            </a:endParaRPr>
          </a:p>
          <a:p>
            <a:pPr marL="514350" indent="-514350">
              <a:buFont typeface="+mj-lt"/>
              <a:buAutoNum type="arabicPeriod"/>
            </a:pPr>
            <a:endParaRPr lang="en-US" b="1" dirty="0" smtClean="0">
              <a:latin typeface="Times New Roman" pitchFamily="18" charset="0"/>
              <a:cs typeface="Times New Roman" pitchFamily="18" charset="0"/>
            </a:endParaRPr>
          </a:p>
          <a:p>
            <a:pPr marL="514350" indent="-514350">
              <a:buFont typeface="+mj-lt"/>
              <a:buAutoNum type="arabicPeriod"/>
            </a:pPr>
            <a:r>
              <a:rPr lang="en-US" b="1" dirty="0" smtClean="0">
                <a:latin typeface="Times New Roman" pitchFamily="18" charset="0"/>
                <a:cs typeface="Times New Roman" pitchFamily="18" charset="0"/>
              </a:rPr>
              <a:t>Adjective		5.  Adverb</a:t>
            </a:r>
          </a:p>
          <a:p>
            <a:pPr marL="514350" indent="-514350">
              <a:buFont typeface="+mj-lt"/>
              <a:buAutoNum type="arabicPeriod"/>
            </a:pPr>
            <a:endParaRPr lang="en-US" b="1" dirty="0">
              <a:latin typeface="Times New Roman" pitchFamily="18" charset="0"/>
              <a:cs typeface="Times New Roman" pitchFamily="18" charset="0"/>
            </a:endParaRPr>
          </a:p>
          <a:p>
            <a:pPr marL="514350" indent="-514350">
              <a:buFont typeface="+mj-lt"/>
              <a:buAutoNum type="arabicPeriod"/>
            </a:pPr>
            <a:endParaRPr lang="en-US" b="1" dirty="0" smtClean="0">
              <a:latin typeface="Times New Roman" pitchFamily="18" charset="0"/>
              <a:cs typeface="Times New Roman" pitchFamily="18" charset="0"/>
            </a:endParaRPr>
          </a:p>
          <a:p>
            <a:pPr marL="514350" indent="-514350">
              <a:buFont typeface="+mj-lt"/>
              <a:buAutoNum type="arabicPeriod"/>
            </a:pPr>
            <a:endParaRPr lang="en-US" b="1" dirty="0" smtClean="0">
              <a:latin typeface="Times New Roman" pitchFamily="18" charset="0"/>
              <a:cs typeface="Times New Roman" pitchFamily="18" charset="0"/>
            </a:endParaRPr>
          </a:p>
          <a:p>
            <a:pPr marL="514350" indent="-514350">
              <a:buFont typeface="+mj-lt"/>
              <a:buAutoNum type="arabicPeriod"/>
            </a:pPr>
            <a:r>
              <a:rPr lang="en-US" b="1" dirty="0" smtClean="0">
                <a:latin typeface="Times New Roman" pitchFamily="18" charset="0"/>
                <a:cs typeface="Times New Roman" pitchFamily="18" charset="0"/>
              </a:rPr>
              <a:t>Pronoun		6.  Article</a:t>
            </a:r>
          </a:p>
        </p:txBody>
      </p:sp>
      <p:cxnSp>
        <p:nvCxnSpPr>
          <p:cNvPr id="5" name="Straight Connector 4"/>
          <p:cNvCxnSpPr/>
          <p:nvPr/>
        </p:nvCxnSpPr>
        <p:spPr>
          <a:xfrm>
            <a:off x="4495800" y="0"/>
            <a:ext cx="0" cy="784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1905000"/>
            <a:ext cx="1066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8600" y="4191000"/>
            <a:ext cx="10668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2" name="Picture 4" descr="C:\Users\hpurtell\AppData\Local\Microsoft\Windows\Temporary Internet Files\Content.IE5\SOHBN7RW\MM900041058[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999796"/>
            <a:ext cx="11620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hpurtell\AppData\Local\Microsoft\Windows\Temporary Internet Files\Content.IE5\7R68OPTH\MM900041055[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953000"/>
            <a:ext cx="409575"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hpurtell\AppData\Local\Microsoft\Windows\Temporary Internet Files\Content.IE5\SOHBN7RW\MM900041056[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55219" y="3248025"/>
            <a:ext cx="1114425" cy="67627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hpurtell\AppData\Local\Microsoft\Windows\Temporary Internet Files\Content.IE5\7R68OPTH\MM900041057[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43963" y="533400"/>
            <a:ext cx="409575" cy="11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925333"/>
      </p:ext>
    </p:extLst>
  </p:cSld>
  <p:clrMapOvr>
    <a:masterClrMapping/>
  </p:clrMapOvr>
  <p:transition spd="slow">
    <p:push dir="u"/>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458200" cy="5821363"/>
          </a:xfrm>
        </p:spPr>
        <p:txBody>
          <a:bodyPr/>
          <a:lstStyle/>
          <a:p>
            <a:pPr marL="514350" indent="-514350">
              <a:buFont typeface="Arial" pitchFamily="34" charset="0"/>
              <a:buAutoNum type="arabicPeriod"/>
            </a:pPr>
            <a:r>
              <a:rPr lang="en-US" u="sng" dirty="0" smtClean="0">
                <a:latin typeface="Times New Roman" pitchFamily="18" charset="0"/>
                <a:cs typeface="Times New Roman" pitchFamily="18" charset="0"/>
              </a:rPr>
              <a:t>She</a:t>
            </a:r>
            <a:r>
              <a:rPr lang="en-US" dirty="0" smtClean="0">
                <a:latin typeface="Times New Roman" pitchFamily="18" charset="0"/>
                <a:cs typeface="Times New Roman" pitchFamily="18" charset="0"/>
              </a:rPr>
              <a:t> moved her hand gracefully.</a:t>
            </a:r>
            <a:r>
              <a:rPr lang="en-US" dirty="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pronoun</a:t>
            </a:r>
          </a:p>
          <a:p>
            <a:pPr marL="0" indent="0">
              <a:buNone/>
            </a:pPr>
            <a:r>
              <a:rPr lang="en-US" dirty="0" smtClean="0">
                <a:latin typeface="Times New Roman" pitchFamily="18" charset="0"/>
                <a:cs typeface="Times New Roman" pitchFamily="18" charset="0"/>
              </a:rPr>
              <a:t>2.  She </a:t>
            </a:r>
            <a:r>
              <a:rPr lang="en-US" dirty="0">
                <a:latin typeface="Times New Roman" pitchFamily="18" charset="0"/>
                <a:cs typeface="Times New Roman" pitchFamily="18" charset="0"/>
              </a:rPr>
              <a:t>moved </a:t>
            </a:r>
            <a:r>
              <a:rPr lang="en-US" u="sng" dirty="0">
                <a:latin typeface="Times New Roman" pitchFamily="18" charset="0"/>
                <a:cs typeface="Times New Roman" pitchFamily="18" charset="0"/>
              </a:rPr>
              <a:t>her</a:t>
            </a:r>
            <a:r>
              <a:rPr lang="en-US" dirty="0">
                <a:latin typeface="Times New Roman" pitchFamily="18" charset="0"/>
                <a:cs typeface="Times New Roman" pitchFamily="18" charset="0"/>
              </a:rPr>
              <a:t> hand gracefully</a:t>
            </a:r>
            <a:r>
              <a:rPr lang="en-US" dirty="0" smtClean="0">
                <a:latin typeface="Times New Roman" pitchFamily="18" charset="0"/>
                <a:cs typeface="Times New Roman" pitchFamily="18" charset="0"/>
              </a:rPr>
              <a:t>.</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pronoun</a:t>
            </a:r>
          </a:p>
          <a:p>
            <a:pPr marL="0" indent="0">
              <a:buNone/>
            </a:pPr>
            <a:r>
              <a:rPr lang="en-US" dirty="0" smtClean="0">
                <a:latin typeface="Times New Roman" pitchFamily="18" charset="0"/>
                <a:cs typeface="Times New Roman" pitchFamily="18" charset="0"/>
              </a:rPr>
              <a:t>3.  She </a:t>
            </a:r>
            <a:r>
              <a:rPr lang="en-US" dirty="0">
                <a:latin typeface="Times New Roman" pitchFamily="18" charset="0"/>
                <a:cs typeface="Times New Roman" pitchFamily="18" charset="0"/>
              </a:rPr>
              <a:t>moved her hand </a:t>
            </a:r>
            <a:r>
              <a:rPr lang="en-US" u="sng" dirty="0">
                <a:latin typeface="Times New Roman" pitchFamily="18" charset="0"/>
                <a:cs typeface="Times New Roman" pitchFamily="18" charset="0"/>
              </a:rPr>
              <a:t>gracefully</a:t>
            </a:r>
            <a:r>
              <a:rPr lang="en-US" dirty="0" smtClean="0">
                <a:latin typeface="Times New Roman" pitchFamily="18" charset="0"/>
                <a:cs typeface="Times New Roman" pitchFamily="18" charset="0"/>
              </a:rPr>
              <a:t>.</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adverb</a:t>
            </a:r>
          </a:p>
          <a:p>
            <a:pPr marL="514350" indent="-514350">
              <a:buAutoNum type="arabicPeriod" startAt="4"/>
            </a:pPr>
            <a:r>
              <a:rPr lang="en-US" dirty="0" smtClean="0">
                <a:latin typeface="Times New Roman" pitchFamily="18" charset="0"/>
                <a:cs typeface="Times New Roman" pitchFamily="18" charset="0"/>
              </a:rPr>
              <a:t>She </a:t>
            </a:r>
            <a:r>
              <a:rPr lang="en-US" u="sng" dirty="0">
                <a:latin typeface="Times New Roman" pitchFamily="18" charset="0"/>
                <a:cs typeface="Times New Roman" pitchFamily="18" charset="0"/>
              </a:rPr>
              <a:t>moved</a:t>
            </a:r>
            <a:r>
              <a:rPr lang="en-US" dirty="0">
                <a:latin typeface="Times New Roman" pitchFamily="18" charset="0"/>
                <a:cs typeface="Times New Roman" pitchFamily="18" charset="0"/>
              </a:rPr>
              <a:t> her hand gracefully</a:t>
            </a:r>
            <a:r>
              <a:rPr lang="en-US" dirty="0" smtClean="0">
                <a:latin typeface="Times New Roman" pitchFamily="18" charset="0"/>
                <a:cs typeface="Times New Roman" pitchFamily="18" charset="0"/>
              </a:rPr>
              <a:t>.</a:t>
            </a:r>
          </a:p>
          <a:p>
            <a:pPr marL="400050" lvl="1"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verb</a:t>
            </a:r>
          </a:p>
          <a:p>
            <a:pPr marL="514350" indent="-514350">
              <a:buAutoNum type="arabicPeriod" startAt="5"/>
            </a:pPr>
            <a:r>
              <a:rPr lang="en-US" dirty="0" smtClean="0">
                <a:latin typeface="Times New Roman" pitchFamily="18" charset="0"/>
                <a:cs typeface="Times New Roman" pitchFamily="18" charset="0"/>
              </a:rPr>
              <a:t>She </a:t>
            </a:r>
            <a:r>
              <a:rPr lang="en-US" dirty="0">
                <a:latin typeface="Times New Roman" pitchFamily="18" charset="0"/>
                <a:cs typeface="Times New Roman" pitchFamily="18" charset="0"/>
              </a:rPr>
              <a:t>moved her </a:t>
            </a:r>
            <a:r>
              <a:rPr lang="en-US" u="sng" dirty="0">
                <a:latin typeface="Times New Roman" pitchFamily="18" charset="0"/>
                <a:cs typeface="Times New Roman" pitchFamily="18" charset="0"/>
              </a:rPr>
              <a:t>hand</a:t>
            </a:r>
            <a:r>
              <a:rPr lang="en-US" dirty="0">
                <a:latin typeface="Times New Roman" pitchFamily="18" charset="0"/>
                <a:cs typeface="Times New Roman" pitchFamily="18" charset="0"/>
              </a:rPr>
              <a:t> gracefully</a:t>
            </a:r>
            <a:r>
              <a:rPr lang="en-US" dirty="0" smtClean="0">
                <a:latin typeface="Times New Roman" pitchFamily="18" charset="0"/>
                <a:cs typeface="Times New Roman" pitchFamily="18" charset="0"/>
              </a:rPr>
              <a:t>.</a:t>
            </a:r>
          </a:p>
          <a:p>
            <a:pPr marL="400050" lvl="1" indent="0">
              <a:buNone/>
            </a:pPr>
            <a:r>
              <a:rPr lang="en-US" dirty="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noun</a:t>
            </a:r>
            <a:endParaRPr lang="en-US" b="1" dirty="0">
              <a:solidFill>
                <a:srgbClr val="7030A0"/>
              </a:solidFill>
              <a:latin typeface="Times New Roman" pitchFamily="18" charset="0"/>
              <a:cs typeface="Times New Roman" pitchFamily="18" charset="0"/>
            </a:endParaRPr>
          </a:p>
          <a:p>
            <a:pPr marL="514350" indent="-514350">
              <a:buFont typeface="Arial" pitchFamily="34" charset="0"/>
              <a:buAutoNum type="arabicPeriod"/>
            </a:pPr>
            <a:endParaRPr lang="en-US" dirty="0">
              <a:latin typeface="Times New Roman" pitchFamily="18" charset="0"/>
              <a:cs typeface="Times New Roman" pitchFamily="18" charset="0"/>
            </a:endParaRPr>
          </a:p>
          <a:p>
            <a:pPr marL="514350" indent="-514350">
              <a:buFont typeface="Arial" pitchFamily="34" charset="0"/>
              <a:buAutoNum type="arabicPeriod"/>
            </a:pPr>
            <a:endParaRPr lang="en-US" dirty="0">
              <a:latin typeface="Times New Roman" pitchFamily="18" charset="0"/>
              <a:cs typeface="Times New Roman" pitchFamily="18" charset="0"/>
            </a:endParaRPr>
          </a:p>
          <a:p>
            <a:pPr marL="514350" indent="-514350">
              <a:buFont typeface="Arial" pitchFamily="34" charset="0"/>
              <a:buAutoNum type="arabicPeriod"/>
            </a:pPr>
            <a:endParaRPr lang="en-US" dirty="0">
              <a:latin typeface="Times New Roman" pitchFamily="18" charset="0"/>
              <a:cs typeface="Times New Roman" pitchFamily="18" charset="0"/>
            </a:endParaRPr>
          </a:p>
          <a:p>
            <a:pPr marL="514350" indent="-514350">
              <a:buAutoNum type="arabicPeriod"/>
            </a:pPr>
            <a:endParaRPr lang="en-US" dirty="0" smtClean="0">
              <a:latin typeface="Times New Roman" pitchFamily="18" charset="0"/>
              <a:cs typeface="Times New Roman" pitchFamily="18" charset="0"/>
            </a:endParaRPr>
          </a:p>
          <a:p>
            <a:pPr marL="514350" indent="-514350">
              <a:buAutoNum type="arabicPeriod"/>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6871394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610600" cy="5821363"/>
          </a:xfrm>
        </p:spPr>
        <p:txBody>
          <a:bodyPr>
            <a:normAutofit lnSpcReduction="10000"/>
          </a:bodyPr>
          <a:lstStyle/>
          <a:p>
            <a:pPr marL="514350" indent="-514350">
              <a:buFont typeface="Arial" pitchFamily="34" charset="0"/>
              <a:buAutoNum type="arabicPeriod"/>
            </a:pPr>
            <a:r>
              <a:rPr lang="en-US" u="sng" dirty="0" smtClean="0">
                <a:latin typeface="Times New Roman" pitchFamily="18" charset="0"/>
                <a:cs typeface="Times New Roman" pitchFamily="18" charset="0"/>
              </a:rPr>
              <a:t>First</a:t>
            </a:r>
            <a:r>
              <a:rPr lang="en-US" dirty="0" smtClean="0">
                <a:latin typeface="Times New Roman" pitchFamily="18" charset="0"/>
                <a:cs typeface="Times New Roman" pitchFamily="18" charset="0"/>
              </a:rPr>
              <a:t> you should paste the pictures on the poster.</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adverb modifying </a:t>
            </a:r>
            <a:r>
              <a:rPr lang="en-US" b="1" i="1" dirty="0" smtClean="0">
                <a:solidFill>
                  <a:srgbClr val="7030A0"/>
                </a:solidFill>
                <a:latin typeface="Times New Roman" pitchFamily="18" charset="0"/>
                <a:cs typeface="Times New Roman" pitchFamily="18" charset="0"/>
              </a:rPr>
              <a:t>how</a:t>
            </a:r>
            <a:r>
              <a:rPr lang="en-US" b="1" dirty="0" smtClean="0">
                <a:solidFill>
                  <a:srgbClr val="7030A0"/>
                </a:solidFill>
                <a:latin typeface="Times New Roman" pitchFamily="18" charset="0"/>
                <a:cs typeface="Times New Roman" pitchFamily="18" charset="0"/>
              </a:rPr>
              <a:t> you should </a:t>
            </a:r>
            <a:r>
              <a:rPr lang="en-US" b="1" i="1" dirty="0" smtClean="0">
                <a:solidFill>
                  <a:srgbClr val="7030A0"/>
                </a:solidFill>
                <a:latin typeface="Times New Roman" pitchFamily="18" charset="0"/>
                <a:cs typeface="Times New Roman" pitchFamily="18" charset="0"/>
              </a:rPr>
              <a:t>paste</a:t>
            </a:r>
          </a:p>
          <a:p>
            <a:pPr marL="0" indent="0">
              <a:buNone/>
            </a:pPr>
            <a:r>
              <a:rPr lang="en-US" dirty="0" smtClean="0">
                <a:latin typeface="Times New Roman" pitchFamily="18" charset="0"/>
                <a:cs typeface="Times New Roman" pitchFamily="18" charset="0"/>
              </a:rPr>
              <a:t>2.  First </a:t>
            </a:r>
            <a:r>
              <a:rPr lang="en-US" dirty="0">
                <a:latin typeface="Times New Roman" pitchFamily="18" charset="0"/>
                <a:cs typeface="Times New Roman" pitchFamily="18" charset="0"/>
              </a:rPr>
              <a:t>you should paste the pictures on the </a:t>
            </a:r>
            <a:r>
              <a:rPr lang="en-US" u="sng" dirty="0">
                <a:latin typeface="Times New Roman" pitchFamily="18" charset="0"/>
                <a:cs typeface="Times New Roman" pitchFamily="18" charset="0"/>
              </a:rPr>
              <a:t>poster</a:t>
            </a:r>
            <a:r>
              <a:rPr lang="en-US" dirty="0">
                <a:latin typeface="Times New Roman" pitchFamily="18" charset="0"/>
                <a:cs typeface="Times New Roman" pitchFamily="18" charset="0"/>
              </a:rPr>
              <a:t>.</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noun</a:t>
            </a:r>
          </a:p>
          <a:p>
            <a:pPr marL="0" indent="0">
              <a:buNone/>
            </a:pPr>
            <a:r>
              <a:rPr lang="en-US" dirty="0" smtClean="0">
                <a:latin typeface="Times New Roman" pitchFamily="18" charset="0"/>
                <a:cs typeface="Times New Roman" pitchFamily="18" charset="0"/>
              </a:rPr>
              <a:t>3. </a:t>
            </a:r>
            <a:r>
              <a:rPr lang="en-US" dirty="0">
                <a:latin typeface="Times New Roman" pitchFamily="18" charset="0"/>
                <a:cs typeface="Times New Roman" pitchFamily="18" charset="0"/>
              </a:rPr>
              <a:t>First you should paste </a:t>
            </a:r>
            <a:r>
              <a:rPr lang="en-US" u="sng" dirty="0">
                <a:latin typeface="Times New Roman" pitchFamily="18" charset="0"/>
                <a:cs typeface="Times New Roman" pitchFamily="18" charset="0"/>
              </a:rPr>
              <a:t>the</a:t>
            </a:r>
            <a:r>
              <a:rPr lang="en-US" dirty="0">
                <a:latin typeface="Times New Roman" pitchFamily="18" charset="0"/>
                <a:cs typeface="Times New Roman" pitchFamily="18" charset="0"/>
              </a:rPr>
              <a:t> pictures on the poster</a:t>
            </a:r>
            <a:r>
              <a:rPr lang="en-US" dirty="0" smtClean="0">
                <a:latin typeface="Times New Roman" pitchFamily="18" charset="0"/>
                <a:cs typeface="Times New Roman" pitchFamily="18" charset="0"/>
              </a:rPr>
              <a:t>.</a:t>
            </a:r>
          </a:p>
          <a:p>
            <a:pPr marL="0" indent="0">
              <a:buNone/>
            </a:pPr>
            <a:r>
              <a:rPr lang="en-US" dirty="0" smtClean="0">
                <a:latin typeface="Times New Roman" pitchFamily="18" charset="0"/>
                <a:cs typeface="Times New Roman" pitchFamily="18" charset="0"/>
              </a:rPr>
              <a:t> 	</a:t>
            </a:r>
            <a:r>
              <a:rPr lang="en-US" b="1" dirty="0">
                <a:solidFill>
                  <a:srgbClr val="7030A0"/>
                </a:solidFill>
                <a:latin typeface="Times New Roman" pitchFamily="18" charset="0"/>
                <a:cs typeface="Times New Roman" pitchFamily="18" charset="0"/>
              </a:rPr>
              <a:t>a</a:t>
            </a:r>
            <a:r>
              <a:rPr lang="en-US" b="1" dirty="0" smtClean="0">
                <a:solidFill>
                  <a:srgbClr val="7030A0"/>
                </a:solidFill>
                <a:latin typeface="Times New Roman" pitchFamily="18" charset="0"/>
                <a:cs typeface="Times New Roman" pitchFamily="18" charset="0"/>
              </a:rPr>
              <a:t>rticle (a type of adjective)</a:t>
            </a:r>
          </a:p>
          <a:p>
            <a:pPr marL="514350" indent="-514350">
              <a:buAutoNum type="arabicPeriod" startAt="4"/>
            </a:pPr>
            <a:r>
              <a:rPr lang="en-US" dirty="0">
                <a:latin typeface="Times New Roman" pitchFamily="18" charset="0"/>
                <a:cs typeface="Times New Roman" pitchFamily="18" charset="0"/>
              </a:rPr>
              <a:t>First you </a:t>
            </a:r>
            <a:r>
              <a:rPr lang="en-US" u="sng" dirty="0">
                <a:latin typeface="Times New Roman" pitchFamily="18" charset="0"/>
                <a:cs typeface="Times New Roman" pitchFamily="18" charset="0"/>
              </a:rPr>
              <a:t>should paste</a:t>
            </a:r>
            <a:r>
              <a:rPr lang="en-US" dirty="0">
                <a:latin typeface="Times New Roman" pitchFamily="18" charset="0"/>
                <a:cs typeface="Times New Roman" pitchFamily="18" charset="0"/>
              </a:rPr>
              <a:t> the pictures on the poster. </a:t>
            </a:r>
            <a:endParaRPr lang="en-US" dirty="0" smtClean="0">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verb</a:t>
            </a:r>
          </a:p>
          <a:p>
            <a:pPr marL="514350" indent="-514350">
              <a:buAutoNum type="arabicPeriod" startAt="5"/>
            </a:pPr>
            <a:r>
              <a:rPr lang="en-US" dirty="0">
                <a:latin typeface="Times New Roman" pitchFamily="18" charset="0"/>
                <a:cs typeface="Times New Roman" pitchFamily="18" charset="0"/>
              </a:rPr>
              <a:t>First </a:t>
            </a:r>
            <a:r>
              <a:rPr lang="en-US" u="sng" dirty="0">
                <a:latin typeface="Times New Roman" pitchFamily="18" charset="0"/>
                <a:cs typeface="Times New Roman" pitchFamily="18" charset="0"/>
              </a:rPr>
              <a:t>you</a:t>
            </a:r>
            <a:r>
              <a:rPr lang="en-US" dirty="0">
                <a:latin typeface="Times New Roman" pitchFamily="18" charset="0"/>
                <a:cs typeface="Times New Roman" pitchFamily="18" charset="0"/>
              </a:rPr>
              <a:t> should paste the pictures on the poster</a:t>
            </a:r>
            <a:r>
              <a:rPr lang="en-US" dirty="0" smtClean="0">
                <a:latin typeface="Times New Roman" pitchFamily="18" charset="0"/>
                <a:cs typeface="Times New Roman" pitchFamily="18" charset="0"/>
              </a:rPr>
              <a:t>.</a:t>
            </a:r>
          </a:p>
          <a:p>
            <a:pPr marL="514350" indent="-514350">
              <a:buAutoNum type="arabicPeriod" startAt="5"/>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pronoun</a:t>
            </a:r>
            <a:endParaRPr lang="en-US" b="1" dirty="0">
              <a:solidFill>
                <a:srgbClr val="7030A0"/>
              </a:solidFill>
              <a:latin typeface="Times New Roman" pitchFamily="18" charset="0"/>
              <a:cs typeface="Times New Roman" pitchFamily="18" charset="0"/>
            </a:endParaRPr>
          </a:p>
          <a:p>
            <a:pPr marL="514350" indent="-514350">
              <a:buFont typeface="Arial" pitchFamily="34" charset="0"/>
              <a:buAutoNum type="arabicPeriod"/>
            </a:pPr>
            <a:endParaRPr lang="en-US" dirty="0">
              <a:latin typeface="Times New Roman" pitchFamily="18" charset="0"/>
              <a:cs typeface="Times New Roman" pitchFamily="18" charset="0"/>
            </a:endParaRPr>
          </a:p>
          <a:p>
            <a:pPr marL="514350" indent="-514350">
              <a:buFont typeface="Arial" pitchFamily="34" charset="0"/>
              <a:buAutoNum type="arabicPeriod"/>
            </a:pPr>
            <a:endParaRPr lang="en-US" dirty="0">
              <a:latin typeface="Times New Roman" pitchFamily="18" charset="0"/>
              <a:cs typeface="Times New Roman" pitchFamily="18" charset="0"/>
            </a:endParaRPr>
          </a:p>
          <a:p>
            <a:pPr marL="514350" indent="-514350">
              <a:buFont typeface="Arial" pitchFamily="34" charset="0"/>
              <a:buAutoNum type="arabicPeriod"/>
            </a:pPr>
            <a:endParaRPr lang="en-US" dirty="0">
              <a:latin typeface="Times New Roman" pitchFamily="18" charset="0"/>
              <a:cs typeface="Times New Roman" pitchFamily="18" charset="0"/>
            </a:endParaRPr>
          </a:p>
          <a:p>
            <a:pPr marL="514350" indent="-514350">
              <a:buAutoNum type="arabicPeriod"/>
            </a:pPr>
            <a:endParaRPr lang="en-US" dirty="0" smtClean="0">
              <a:latin typeface="Times New Roman" pitchFamily="18" charset="0"/>
              <a:cs typeface="Times New Roman" pitchFamily="18" charset="0"/>
            </a:endParaRPr>
          </a:p>
          <a:p>
            <a:pPr marL="514350" indent="-514350">
              <a:buAutoNum type="arabicPeriod"/>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6397119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5943600"/>
          </a:xfrm>
        </p:spPr>
        <p:txBody>
          <a:bodyPr>
            <a:normAutofit/>
          </a:bodyPr>
          <a:lstStyle/>
          <a:p>
            <a:pPr marL="514350" indent="-514350">
              <a:buFont typeface="Arial" pitchFamily="34" charset="0"/>
              <a:buAutoNum type="arabicPeriod"/>
            </a:pPr>
            <a:r>
              <a:rPr lang="en-US" u="sng" dirty="0" smtClean="0">
                <a:latin typeface="Times New Roman" pitchFamily="18" charset="0"/>
                <a:cs typeface="Times New Roman" pitchFamily="18" charset="0"/>
              </a:rPr>
              <a:t>The</a:t>
            </a:r>
            <a:r>
              <a:rPr lang="en-US" dirty="0" smtClean="0">
                <a:latin typeface="Times New Roman" pitchFamily="18" charset="0"/>
                <a:cs typeface="Times New Roman" pitchFamily="18" charset="0"/>
              </a:rPr>
              <a:t> compass I had bought was incredibly cheap.</a:t>
            </a:r>
          </a:p>
          <a:p>
            <a:pPr marL="0" indent="0">
              <a:buNone/>
            </a:pPr>
            <a:r>
              <a:rPr lang="en-US" dirty="0" smtClean="0">
                <a:latin typeface="Times New Roman" pitchFamily="18" charset="0"/>
                <a:cs typeface="Times New Roman" pitchFamily="18" charset="0"/>
              </a:rPr>
              <a:t>	</a:t>
            </a:r>
            <a:r>
              <a:rPr lang="en-US" b="1" dirty="0">
                <a:solidFill>
                  <a:srgbClr val="7030A0"/>
                </a:solidFill>
                <a:latin typeface="Times New Roman" pitchFamily="18" charset="0"/>
                <a:cs typeface="Times New Roman" pitchFamily="18" charset="0"/>
              </a:rPr>
              <a:t>article (a type of adjective)</a:t>
            </a:r>
          </a:p>
          <a:p>
            <a:pPr marL="0" indent="0">
              <a:buNone/>
            </a:pPr>
            <a:r>
              <a:rPr lang="en-US" dirty="0" smtClean="0">
                <a:latin typeface="Times New Roman" pitchFamily="18" charset="0"/>
                <a:cs typeface="Times New Roman" pitchFamily="18" charset="0"/>
              </a:rPr>
              <a:t>2.  The </a:t>
            </a:r>
            <a:r>
              <a:rPr lang="en-US" dirty="0">
                <a:latin typeface="Times New Roman" pitchFamily="18" charset="0"/>
                <a:cs typeface="Times New Roman" pitchFamily="18" charset="0"/>
              </a:rPr>
              <a:t>compass </a:t>
            </a:r>
            <a:r>
              <a:rPr lang="en-US" u="sng" dirty="0">
                <a:latin typeface="Times New Roman" pitchFamily="18" charset="0"/>
                <a:cs typeface="Times New Roman" pitchFamily="18" charset="0"/>
              </a:rPr>
              <a:t>I</a:t>
            </a:r>
            <a:r>
              <a:rPr lang="en-US" dirty="0">
                <a:latin typeface="Times New Roman" pitchFamily="18" charset="0"/>
                <a:cs typeface="Times New Roman" pitchFamily="18" charset="0"/>
              </a:rPr>
              <a:t> had bought was incredibly cheap.</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pronoun</a:t>
            </a:r>
          </a:p>
          <a:p>
            <a:pPr marL="0" indent="0">
              <a:buNone/>
            </a:pPr>
            <a:r>
              <a:rPr lang="en-US" dirty="0" smtClean="0">
                <a:latin typeface="Times New Roman" pitchFamily="18" charset="0"/>
                <a:cs typeface="Times New Roman" pitchFamily="18" charset="0"/>
              </a:rPr>
              <a:t>3. The </a:t>
            </a:r>
            <a:r>
              <a:rPr lang="en-US" dirty="0">
                <a:latin typeface="Times New Roman" pitchFamily="18" charset="0"/>
                <a:cs typeface="Times New Roman" pitchFamily="18" charset="0"/>
              </a:rPr>
              <a:t>compass I had bought </a:t>
            </a:r>
            <a:r>
              <a:rPr lang="en-US" u="sng" dirty="0">
                <a:latin typeface="Times New Roman" pitchFamily="18" charset="0"/>
                <a:cs typeface="Times New Roman" pitchFamily="18" charset="0"/>
              </a:rPr>
              <a:t>was</a:t>
            </a:r>
            <a:r>
              <a:rPr lang="en-US" dirty="0">
                <a:latin typeface="Times New Roman" pitchFamily="18" charset="0"/>
                <a:cs typeface="Times New Roman" pitchFamily="18" charset="0"/>
              </a:rPr>
              <a:t> incredibly cheap.</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verb (a form of he verb </a:t>
            </a:r>
            <a:r>
              <a:rPr lang="en-US" b="1" i="1" dirty="0" smtClean="0">
                <a:solidFill>
                  <a:srgbClr val="7030A0"/>
                </a:solidFill>
                <a:latin typeface="Times New Roman" pitchFamily="18" charset="0"/>
                <a:cs typeface="Times New Roman" pitchFamily="18" charset="0"/>
              </a:rPr>
              <a:t>be</a:t>
            </a:r>
            <a:r>
              <a:rPr lang="en-US" b="1" dirty="0" smtClean="0">
                <a:solidFill>
                  <a:srgbClr val="7030A0"/>
                </a:solidFill>
                <a:latin typeface="Times New Roman" pitchFamily="18" charset="0"/>
                <a:cs typeface="Times New Roman" pitchFamily="18" charset="0"/>
              </a:rPr>
              <a:t>)</a:t>
            </a:r>
          </a:p>
          <a:p>
            <a:pPr marL="0" indent="0">
              <a:buNone/>
            </a:pPr>
            <a:r>
              <a:rPr lang="en-US" dirty="0" smtClean="0">
                <a:latin typeface="Times New Roman" pitchFamily="18" charset="0"/>
                <a:cs typeface="Times New Roman" pitchFamily="18" charset="0"/>
              </a:rPr>
              <a:t>4.  The </a:t>
            </a:r>
            <a:r>
              <a:rPr lang="en-US" dirty="0">
                <a:latin typeface="Times New Roman" pitchFamily="18" charset="0"/>
                <a:cs typeface="Times New Roman" pitchFamily="18" charset="0"/>
              </a:rPr>
              <a:t>compass I had bought was incredibly </a:t>
            </a:r>
            <a:r>
              <a:rPr lang="en-US" u="sng" dirty="0">
                <a:latin typeface="Times New Roman" pitchFamily="18" charset="0"/>
                <a:cs typeface="Times New Roman" pitchFamily="18" charset="0"/>
              </a:rPr>
              <a:t>cheap</a:t>
            </a:r>
            <a:r>
              <a:rPr lang="en-US" dirty="0">
                <a:latin typeface="Times New Roman" pitchFamily="18" charset="0"/>
                <a:cs typeface="Times New Roman" pitchFamily="18" charset="0"/>
              </a:rPr>
              <a:t>.</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adjective</a:t>
            </a:r>
          </a:p>
          <a:p>
            <a:pPr marL="0" indent="0">
              <a:buNone/>
            </a:pPr>
            <a:r>
              <a:rPr lang="en-US" dirty="0" smtClean="0">
                <a:solidFill>
                  <a:schemeClr val="tx1"/>
                </a:solidFill>
                <a:latin typeface="Times New Roman" pitchFamily="18" charset="0"/>
                <a:cs typeface="Times New Roman" pitchFamily="18" charset="0"/>
              </a:rPr>
              <a:t>5. </a:t>
            </a:r>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compass I had bought was </a:t>
            </a:r>
            <a:r>
              <a:rPr lang="en-US" u="sng" dirty="0">
                <a:latin typeface="Times New Roman" pitchFamily="18" charset="0"/>
                <a:cs typeface="Times New Roman" pitchFamily="18" charset="0"/>
              </a:rPr>
              <a:t>incredibly</a:t>
            </a:r>
            <a:r>
              <a:rPr lang="en-US" dirty="0">
                <a:latin typeface="Times New Roman" pitchFamily="18" charset="0"/>
                <a:cs typeface="Times New Roman" pitchFamily="18" charset="0"/>
              </a:rPr>
              <a:t> cheap</a:t>
            </a:r>
            <a:r>
              <a:rPr lang="en-US" dirty="0" smtClean="0">
                <a:latin typeface="Times New Roman" pitchFamily="18" charset="0"/>
                <a:cs typeface="Times New Roman" pitchFamily="18" charset="0"/>
              </a:rPr>
              <a:t>.</a:t>
            </a:r>
          </a:p>
          <a:p>
            <a:pPr marL="0" indent="0">
              <a:buNone/>
            </a:pPr>
            <a:r>
              <a:rPr lang="en-US" dirty="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adverb modifying the adjective </a:t>
            </a:r>
            <a:r>
              <a:rPr lang="en-US" b="1" i="1" dirty="0" smtClean="0">
                <a:solidFill>
                  <a:srgbClr val="7030A0"/>
                </a:solidFill>
                <a:latin typeface="Times New Roman" pitchFamily="18" charset="0"/>
                <a:cs typeface="Times New Roman" pitchFamily="18" charset="0"/>
              </a:rPr>
              <a:t>cheap</a:t>
            </a:r>
            <a:endParaRPr lang="en-US" b="1" i="1" dirty="0">
              <a:solidFill>
                <a:srgbClr val="7030A0"/>
              </a:solidFill>
              <a:latin typeface="Times New Roman" pitchFamily="18" charset="0"/>
              <a:cs typeface="Times New Roman" pitchFamily="18" charset="0"/>
            </a:endParaRPr>
          </a:p>
          <a:p>
            <a:pPr marL="0" indent="0">
              <a:buNone/>
            </a:pPr>
            <a:endParaRPr lang="en-US" dirty="0">
              <a:solidFill>
                <a:schemeClr val="tx1"/>
              </a:solidFill>
              <a:latin typeface="Times New Roman" pitchFamily="18" charset="0"/>
              <a:cs typeface="Times New Roman" pitchFamily="18" charset="0"/>
            </a:endParaRPr>
          </a:p>
          <a:p>
            <a:pPr marL="514350" indent="-514350">
              <a:buFont typeface="Arial" pitchFamily="34" charset="0"/>
              <a:buAutoNum type="arabicPeriod"/>
            </a:pPr>
            <a:endParaRPr lang="en-US" dirty="0">
              <a:latin typeface="Times New Roman" pitchFamily="18" charset="0"/>
              <a:cs typeface="Times New Roman" pitchFamily="18" charset="0"/>
            </a:endParaRPr>
          </a:p>
          <a:p>
            <a:pPr marL="514350" indent="-514350">
              <a:buFont typeface="Arial" pitchFamily="34" charset="0"/>
              <a:buAutoNum type="arabicPeriod"/>
            </a:pPr>
            <a:endParaRPr lang="en-US" dirty="0">
              <a:latin typeface="Times New Roman" pitchFamily="18" charset="0"/>
              <a:cs typeface="Times New Roman" pitchFamily="18" charset="0"/>
            </a:endParaRPr>
          </a:p>
          <a:p>
            <a:pPr marL="514350" indent="-514350">
              <a:buFont typeface="Arial" pitchFamily="34" charset="0"/>
              <a:buAutoNum type="arabicPeriod"/>
            </a:pPr>
            <a:endParaRPr lang="en-US" dirty="0">
              <a:latin typeface="Times New Roman" pitchFamily="18" charset="0"/>
              <a:cs typeface="Times New Roman" pitchFamily="18" charset="0"/>
            </a:endParaRPr>
          </a:p>
          <a:p>
            <a:pPr marL="514350" indent="-514350">
              <a:buAutoNum type="arabicPeriod"/>
            </a:pPr>
            <a:endParaRPr lang="en-US" dirty="0" smtClean="0">
              <a:latin typeface="Times New Roman" pitchFamily="18" charset="0"/>
              <a:cs typeface="Times New Roman" pitchFamily="18" charset="0"/>
            </a:endParaRPr>
          </a:p>
          <a:p>
            <a:pPr marL="514350" indent="-514350">
              <a:buAutoNum type="arabicPeriod"/>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3681676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03020" cy="685800"/>
          </a:xfrm>
        </p:spPr>
        <p:txBody>
          <a:bodyPr>
            <a:noAutofit/>
          </a:bodyPr>
          <a:lstStyle/>
          <a:p>
            <a:r>
              <a:rPr lang="en-US" sz="4000" b="1" dirty="0" smtClean="0"/>
              <a:t>Adverbs Modifying Other Adverbs</a:t>
            </a:r>
            <a:endParaRPr lang="en-US" sz="4000" b="1" dirty="0"/>
          </a:p>
        </p:txBody>
      </p:sp>
      <p:sp>
        <p:nvSpPr>
          <p:cNvPr id="3" name="Content Placeholder 2"/>
          <p:cNvSpPr>
            <a:spLocks noGrp="1"/>
          </p:cNvSpPr>
          <p:nvPr>
            <p:ph idx="1"/>
          </p:nvPr>
        </p:nvSpPr>
        <p:spPr>
          <a:xfrm>
            <a:off x="304800" y="1219200"/>
            <a:ext cx="8534400" cy="5105400"/>
          </a:xfrm>
        </p:spPr>
        <p:txBody>
          <a:bodyPr/>
          <a:lstStyle/>
          <a:p>
            <a:pPr marL="0" indent="0">
              <a:buNone/>
            </a:pPr>
            <a:r>
              <a:rPr lang="en-US" b="1" u="sng" dirty="0" smtClean="0">
                <a:latin typeface="Times New Roman" pitchFamily="18" charset="0"/>
                <a:cs typeface="Times New Roman" pitchFamily="18" charset="0"/>
              </a:rPr>
              <a:t>Examples</a:t>
            </a:r>
            <a:r>
              <a:rPr lang="en-US" b="1" dirty="0" smtClean="0">
                <a:latin typeface="Times New Roman" pitchFamily="18" charset="0"/>
                <a:cs typeface="Times New Roman" pitchFamily="18" charset="0"/>
              </a:rPr>
              <a:t>: </a:t>
            </a:r>
          </a:p>
          <a:p>
            <a:pPr marL="514350" indent="-514350">
              <a:buFont typeface="+mj-lt"/>
              <a:buAutoNum type="arabicPeriod"/>
            </a:pPr>
            <a:r>
              <a:rPr lang="en-US" dirty="0" smtClean="0">
                <a:latin typeface="Times New Roman" pitchFamily="18" charset="0"/>
                <a:cs typeface="Times New Roman" pitchFamily="18" charset="0"/>
              </a:rPr>
              <a:t>Calvin was </a:t>
            </a:r>
            <a:r>
              <a:rPr lang="en-US" b="1" dirty="0" smtClean="0">
                <a:solidFill>
                  <a:srgbClr val="7030A0"/>
                </a:solidFill>
                <a:latin typeface="Times New Roman" pitchFamily="18" charset="0"/>
                <a:cs typeface="Times New Roman" pitchFamily="18" charset="0"/>
              </a:rPr>
              <a:t>almost</a:t>
            </a:r>
            <a:r>
              <a:rPr lang="en-US" dirty="0" smtClean="0">
                <a:latin typeface="Times New Roman" pitchFamily="18" charset="0"/>
                <a:cs typeface="Times New Roman" pitchFamily="18" charset="0"/>
              </a:rPr>
              <a:t> never there. (The adverb </a:t>
            </a:r>
            <a:r>
              <a:rPr lang="en-US" i="1" dirty="0" smtClean="0">
                <a:latin typeface="Times New Roman" pitchFamily="18" charset="0"/>
                <a:cs typeface="Times New Roman" pitchFamily="18" charset="0"/>
              </a:rPr>
              <a:t>almost</a:t>
            </a:r>
            <a:r>
              <a:rPr lang="en-US" dirty="0" smtClean="0">
                <a:latin typeface="Times New Roman" pitchFamily="18" charset="0"/>
                <a:cs typeface="Times New Roman" pitchFamily="18" charset="0"/>
              </a:rPr>
              <a:t> modifies the </a:t>
            </a:r>
            <a:r>
              <a:rPr lang="en-US" dirty="0">
                <a:latin typeface="Times New Roman" pitchFamily="18" charset="0"/>
                <a:cs typeface="Times New Roman" pitchFamily="18" charset="0"/>
              </a:rPr>
              <a:t>a</a:t>
            </a:r>
            <a:r>
              <a:rPr lang="en-US" dirty="0" smtClean="0">
                <a:latin typeface="Times New Roman" pitchFamily="18" charset="0"/>
                <a:cs typeface="Times New Roman" pitchFamily="18" charset="0"/>
              </a:rPr>
              <a:t>dverb </a:t>
            </a:r>
            <a:r>
              <a:rPr lang="en-US" i="1" dirty="0" smtClean="0">
                <a:latin typeface="Times New Roman" pitchFamily="18" charset="0"/>
                <a:cs typeface="Times New Roman" pitchFamily="18" charset="0"/>
              </a:rPr>
              <a:t>never</a:t>
            </a:r>
            <a:r>
              <a:rPr lang="en-US" dirty="0" smtClean="0">
                <a:latin typeface="Times New Roman" pitchFamily="18" charset="0"/>
                <a:cs typeface="Times New Roman" pitchFamily="18" charset="0"/>
              </a:rPr>
              <a:t>, telling </a:t>
            </a:r>
            <a:r>
              <a:rPr lang="en-US" i="1" dirty="0" smtClean="0">
                <a:latin typeface="Times New Roman" pitchFamily="18" charset="0"/>
                <a:cs typeface="Times New Roman" pitchFamily="18" charset="0"/>
              </a:rPr>
              <a:t>to what extent</a:t>
            </a:r>
            <a:r>
              <a:rPr lang="en-US" dirty="0" smtClean="0">
                <a:latin typeface="Times New Roman" pitchFamily="18" charset="0"/>
                <a:cs typeface="Times New Roman" pitchFamily="18" charset="0"/>
              </a:rPr>
              <a:t>.)</a:t>
            </a:r>
          </a:p>
          <a:p>
            <a:pPr marL="514350" indent="-514350">
              <a:buFont typeface="+mj-lt"/>
              <a:buAutoNum type="arabicPeriod"/>
            </a:pPr>
            <a:r>
              <a:rPr lang="en-US" dirty="0" smtClean="0">
                <a:latin typeface="Times New Roman" pitchFamily="18" charset="0"/>
                <a:cs typeface="Times New Roman" pitchFamily="18" charset="0"/>
              </a:rPr>
              <a:t>We’ll meet </a:t>
            </a:r>
            <a:r>
              <a:rPr lang="en-US" b="1" dirty="0" smtClean="0">
                <a:solidFill>
                  <a:srgbClr val="7030A0"/>
                </a:solidFill>
                <a:latin typeface="Times New Roman" pitchFamily="18" charset="0"/>
                <a:cs typeface="Times New Roman" pitchFamily="18" charset="0"/>
              </a:rPr>
              <a:t>shortly</a:t>
            </a:r>
            <a:r>
              <a:rPr lang="en-US" dirty="0" smtClean="0">
                <a:latin typeface="Times New Roman" pitchFamily="18" charset="0"/>
                <a:cs typeface="Times New Roman" pitchFamily="18" charset="0"/>
              </a:rPr>
              <a:t> afterward.  (The adverb </a:t>
            </a:r>
            <a:r>
              <a:rPr lang="en-US" i="1" dirty="0" smtClean="0">
                <a:latin typeface="Times New Roman" pitchFamily="18" charset="0"/>
                <a:cs typeface="Times New Roman" pitchFamily="18" charset="0"/>
              </a:rPr>
              <a:t>shortly</a:t>
            </a:r>
            <a:r>
              <a:rPr lang="en-US" dirty="0" smtClean="0">
                <a:latin typeface="Times New Roman" pitchFamily="18" charset="0"/>
                <a:cs typeface="Times New Roman" pitchFamily="18" charset="0"/>
              </a:rPr>
              <a:t> modifies the adverb </a:t>
            </a:r>
            <a:r>
              <a:rPr lang="en-US" i="1" dirty="0" smtClean="0">
                <a:latin typeface="Times New Roman" pitchFamily="18" charset="0"/>
                <a:cs typeface="Times New Roman" pitchFamily="18" charset="0"/>
              </a:rPr>
              <a:t>afterward</a:t>
            </a:r>
            <a:r>
              <a:rPr lang="en-US" dirty="0" smtClean="0">
                <a:latin typeface="Times New Roman" pitchFamily="18" charset="0"/>
                <a:cs typeface="Times New Roman" pitchFamily="18" charset="0"/>
              </a:rPr>
              <a:t>, telling </a:t>
            </a:r>
            <a:r>
              <a:rPr lang="en-US" i="1" dirty="0" smtClean="0">
                <a:latin typeface="Times New Roman" pitchFamily="18" charset="0"/>
                <a:cs typeface="Times New Roman" pitchFamily="18" charset="0"/>
              </a:rPr>
              <a:t>to what extent</a:t>
            </a:r>
            <a:r>
              <a:rPr lang="en-US" dirty="0" smtClean="0">
                <a:latin typeface="Times New Roman" pitchFamily="18" charset="0"/>
                <a:cs typeface="Times New Roman" pitchFamily="18" charset="0"/>
              </a:rPr>
              <a:t>.)</a:t>
            </a:r>
          </a:p>
          <a:p>
            <a:pPr marL="514350" indent="-514350">
              <a:buFont typeface="+mj-lt"/>
              <a:buAutoNum type="arabicPeriod"/>
            </a:pPr>
            <a:r>
              <a:rPr lang="en-US" dirty="0" smtClean="0">
                <a:latin typeface="Times New Roman" pitchFamily="18" charset="0"/>
                <a:cs typeface="Times New Roman" pitchFamily="18" charset="0"/>
              </a:rPr>
              <a:t>She slept </a:t>
            </a:r>
            <a:r>
              <a:rPr lang="en-US" b="1" dirty="0" smtClean="0">
                <a:solidFill>
                  <a:srgbClr val="7030A0"/>
                </a:solidFill>
                <a:latin typeface="Times New Roman" pitchFamily="18" charset="0"/>
                <a:cs typeface="Times New Roman" pitchFamily="18" charset="0"/>
              </a:rPr>
              <a:t>too</a:t>
            </a:r>
            <a:r>
              <a:rPr lang="en-US" dirty="0" smtClean="0">
                <a:latin typeface="Times New Roman" pitchFamily="18" charset="0"/>
                <a:cs typeface="Times New Roman" pitchFamily="18" charset="0"/>
              </a:rPr>
              <a:t> late.  (The adverb </a:t>
            </a:r>
            <a:r>
              <a:rPr lang="en-US" i="1" dirty="0" smtClean="0">
                <a:latin typeface="Times New Roman" pitchFamily="18" charset="0"/>
                <a:cs typeface="Times New Roman" pitchFamily="18" charset="0"/>
              </a:rPr>
              <a:t>too</a:t>
            </a:r>
            <a:r>
              <a:rPr lang="en-US" dirty="0" smtClean="0">
                <a:latin typeface="Times New Roman" pitchFamily="18" charset="0"/>
                <a:cs typeface="Times New Roman" pitchFamily="18" charset="0"/>
              </a:rPr>
              <a:t> modifies the adverb </a:t>
            </a:r>
            <a:r>
              <a:rPr lang="en-US" i="1" dirty="0" smtClean="0">
                <a:latin typeface="Times New Roman" pitchFamily="18" charset="0"/>
                <a:cs typeface="Times New Roman" pitchFamily="18" charset="0"/>
              </a:rPr>
              <a:t>late</a:t>
            </a:r>
            <a:r>
              <a:rPr lang="en-US" dirty="0" smtClean="0">
                <a:latin typeface="Times New Roman" pitchFamily="18" charset="0"/>
                <a:cs typeface="Times New Roman" pitchFamily="18" charset="0"/>
              </a:rPr>
              <a:t>, telling </a:t>
            </a:r>
            <a:r>
              <a:rPr lang="en-US" i="1" dirty="0" smtClean="0">
                <a:latin typeface="Times New Roman" pitchFamily="18" charset="0"/>
                <a:cs typeface="Times New Roman" pitchFamily="18" charset="0"/>
              </a:rPr>
              <a:t>to what extent</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9426225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03020" cy="685800"/>
          </a:xfrm>
        </p:spPr>
        <p:txBody>
          <a:bodyPr>
            <a:noAutofit/>
          </a:bodyPr>
          <a:lstStyle/>
          <a:p>
            <a:r>
              <a:rPr lang="en-US" sz="4000" b="1" dirty="0" smtClean="0"/>
              <a:t>Exercise 22, page 488</a:t>
            </a:r>
            <a:endParaRPr lang="en-US" sz="4000" b="1" dirty="0"/>
          </a:p>
        </p:txBody>
      </p:sp>
      <p:sp>
        <p:nvSpPr>
          <p:cNvPr id="3" name="Content Placeholder 2"/>
          <p:cNvSpPr>
            <a:spLocks noGrp="1"/>
          </p:cNvSpPr>
          <p:nvPr>
            <p:ph idx="1"/>
          </p:nvPr>
        </p:nvSpPr>
        <p:spPr>
          <a:xfrm>
            <a:off x="304800" y="1219200"/>
            <a:ext cx="8534400" cy="5105400"/>
          </a:xfrm>
        </p:spPr>
        <p:txBody>
          <a:bodyPr/>
          <a:lstStyle/>
          <a:p>
            <a:pPr marL="0" indent="0">
              <a:buNone/>
            </a:pPr>
            <a:r>
              <a:rPr lang="en-US" dirty="0" smtClean="0">
                <a:latin typeface="Times New Roman" pitchFamily="18" charset="0"/>
                <a:cs typeface="Times New Roman" pitchFamily="18" charset="0"/>
              </a:rPr>
              <a:t>DIRECTIONS:  Identify all the </a:t>
            </a:r>
            <a:r>
              <a:rPr lang="en-US" u="sng" dirty="0" smtClean="0">
                <a:latin typeface="Times New Roman" pitchFamily="18" charset="0"/>
                <a:cs typeface="Times New Roman" pitchFamily="18" charset="0"/>
              </a:rPr>
              <a:t>adverbs</a:t>
            </a:r>
            <a:r>
              <a:rPr lang="en-US" dirty="0" smtClean="0">
                <a:latin typeface="Times New Roman" pitchFamily="18" charset="0"/>
                <a:cs typeface="Times New Roman" pitchFamily="18" charset="0"/>
              </a:rPr>
              <a:t> that modify other adverbs in the following sentences.  After each, give the adverb it modifies.</a:t>
            </a:r>
          </a:p>
          <a:p>
            <a:pPr marL="0" indent="0">
              <a:buNone/>
            </a:pPr>
            <a:endParaRPr lang="en-US" dirty="0">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EXAMPLE: </a:t>
            </a:r>
          </a:p>
          <a:p>
            <a:pPr marL="0" indent="0">
              <a:buNone/>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Brian is so terribly shy that he blushes when 	people speak to him.</a:t>
            </a:r>
          </a:p>
          <a:p>
            <a:pPr marL="0" indent="0">
              <a:buNone/>
            </a:pPr>
            <a:r>
              <a:rPr lang="en-US" dirty="0" smtClean="0">
                <a:latin typeface="Times New Roman" pitchFamily="18" charset="0"/>
                <a:cs typeface="Times New Roman" pitchFamily="18" charset="0"/>
              </a:rPr>
              <a:t>	</a:t>
            </a:r>
            <a:r>
              <a:rPr lang="en-US" u="sng" dirty="0" smtClean="0">
                <a:effectLst>
                  <a:outerShdw blurRad="38100" dist="38100" dir="2700000" algn="tl">
                    <a:srgbClr val="000000">
                      <a:alpha val="43137"/>
                    </a:srgbClr>
                  </a:outerShdw>
                </a:effectLst>
                <a:latin typeface="Times New Roman" pitchFamily="18" charset="0"/>
                <a:cs typeface="Times New Roman" pitchFamily="18" charset="0"/>
              </a:rPr>
              <a:t>so</a:t>
            </a:r>
            <a:r>
              <a:rPr lang="en-US" dirty="0" smtClean="0">
                <a:latin typeface="Times New Roman" pitchFamily="18" charset="0"/>
                <a:cs typeface="Times New Roman" pitchFamily="18" charset="0"/>
              </a:rPr>
              <a:t>, terribly  </a:t>
            </a:r>
            <a:endParaRPr lang="en-US" dirty="0">
              <a:latin typeface="Times New Roman" pitchFamily="18" charset="0"/>
              <a:cs typeface="Times New Roman" pitchFamily="18" charset="0"/>
            </a:endParaRPr>
          </a:p>
        </p:txBody>
      </p:sp>
      <p:sp>
        <p:nvSpPr>
          <p:cNvPr id="4" name="Oval 3"/>
          <p:cNvSpPr/>
          <p:nvPr/>
        </p:nvSpPr>
        <p:spPr>
          <a:xfrm>
            <a:off x="2514600" y="1752600"/>
            <a:ext cx="13716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821543" y="5029200"/>
            <a:ext cx="1226457"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935231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500" y="1066800"/>
            <a:ext cx="7990100" cy="2474524"/>
          </a:xfrm>
          <a:prstGeom prst="rect">
            <a:avLst/>
          </a:prstGeom>
          <a:noFill/>
        </p:spPr>
        <p:txBody>
          <a:bodyPr wrap="square" rtlCol="0">
            <a:normAutofit/>
          </a:bodyPr>
          <a:lstStyle/>
          <a:p>
            <a:pPr>
              <a:lnSpc>
                <a:spcPct val="114000"/>
              </a:lnSpc>
            </a:pPr>
            <a:r>
              <a:rPr lang="en-US" sz="8000" dirty="0" smtClean="0">
                <a:solidFill>
                  <a:prstClr val="black">
                    <a:lumMod val="85000"/>
                    <a:lumOff val="15000"/>
                  </a:prstClr>
                </a:solidFill>
                <a:latin typeface="Times New Roman" pitchFamily="18" charset="0"/>
                <a:cs typeface="Times New Roman" pitchFamily="18" charset="0"/>
              </a:rPr>
              <a:t>1. Man</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642271" y="2971800"/>
            <a:ext cx="7990100" cy="2474524"/>
          </a:xfrm>
          <a:prstGeom prst="rect">
            <a:avLst/>
          </a:prstGeom>
          <a:noFill/>
        </p:spPr>
        <p:txBody>
          <a:bodyPr wrap="square" rtlCol="0">
            <a:normAutofit/>
          </a:bodyPr>
          <a:lstStyle/>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1. </a:t>
            </a:r>
            <a:r>
              <a:rPr lang="en-US" sz="6000" u="sng" dirty="0" smtClean="0">
                <a:solidFill>
                  <a:schemeClr val="accent5">
                    <a:lumMod val="50000"/>
                  </a:schemeClr>
                </a:solidFill>
                <a:latin typeface="Times New Roman" pitchFamily="18" charset="0"/>
                <a:cs typeface="Times New Roman" pitchFamily="18" charset="0"/>
              </a:rPr>
              <a:t>m</a:t>
            </a:r>
            <a:r>
              <a:rPr lang="en-US" sz="6000" dirty="0" smtClean="0">
                <a:solidFill>
                  <a:prstClr val="black">
                    <a:lumMod val="85000"/>
                    <a:lumOff val="15000"/>
                  </a:prstClr>
                </a:solidFill>
                <a:latin typeface="Times New Roman" pitchFamily="18" charset="0"/>
                <a:cs typeface="Times New Roman" pitchFamily="18" charset="0"/>
              </a:rPr>
              <a:t>an	common noun</a:t>
            </a:r>
          </a:p>
        </p:txBody>
      </p:sp>
    </p:spTree>
    <p:extLst>
      <p:ext uri="{BB962C8B-B14F-4D97-AF65-F5344CB8AC3E}">
        <p14:creationId xmlns:p14="http://schemas.microsoft.com/office/powerpoint/2010/main" val="4045571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403020" cy="685800"/>
          </a:xfrm>
        </p:spPr>
        <p:txBody>
          <a:bodyPr>
            <a:noAutofit/>
          </a:bodyPr>
          <a:lstStyle/>
          <a:p>
            <a:r>
              <a:rPr lang="en-US" sz="4000" b="1" dirty="0" smtClean="0"/>
              <a:t>Exercise 22, page 488 </a:t>
            </a:r>
            <a:r>
              <a:rPr lang="en-US" sz="4000" b="1" u="sng" dirty="0" smtClean="0"/>
              <a:t>adverbs</a:t>
            </a:r>
            <a:r>
              <a:rPr lang="en-US" sz="4000" b="1" dirty="0" smtClean="0"/>
              <a:t> modifying other adverbs</a:t>
            </a:r>
            <a:endParaRPr lang="en-US" sz="4000" b="1" dirty="0"/>
          </a:p>
        </p:txBody>
      </p:sp>
      <p:sp>
        <p:nvSpPr>
          <p:cNvPr id="3" name="Content Placeholder 2"/>
          <p:cNvSpPr>
            <a:spLocks noGrp="1"/>
          </p:cNvSpPr>
          <p:nvPr>
            <p:ph idx="1"/>
          </p:nvPr>
        </p:nvSpPr>
        <p:spPr>
          <a:xfrm>
            <a:off x="304800" y="1371600"/>
            <a:ext cx="8534400" cy="4953000"/>
          </a:xfrm>
        </p:spPr>
        <p:txBody>
          <a:bodyPr/>
          <a:lstStyle/>
          <a:p>
            <a:pPr marL="514350" indent="-514350">
              <a:buAutoNum type="arabicPeriod"/>
            </a:pPr>
            <a:r>
              <a:rPr lang="en-US" dirty="0" smtClean="0">
                <a:latin typeface="Times New Roman" pitchFamily="18" charset="0"/>
                <a:cs typeface="Times New Roman" pitchFamily="18" charset="0"/>
              </a:rPr>
              <a:t>The cat leapt to the windowsill quite agilely.</a:t>
            </a:r>
          </a:p>
          <a:p>
            <a:pPr marL="514350" indent="-514350">
              <a:buAutoNum type="arabicPeriod"/>
            </a:pPr>
            <a:r>
              <a:rPr lang="en-US" dirty="0" smtClean="0">
                <a:latin typeface="Times New Roman" pitchFamily="18" charset="0"/>
                <a:cs typeface="Times New Roman" pitchFamily="18" charset="0"/>
              </a:rPr>
              <a:t>The books were stacked rather haphazardly.</a:t>
            </a:r>
          </a:p>
          <a:p>
            <a:pPr marL="514350" indent="-514350">
              <a:buAutoNum type="arabicPeriod"/>
            </a:pPr>
            <a:r>
              <a:rPr lang="en-US" dirty="0" err="1" smtClean="0">
                <a:latin typeface="Times New Roman" pitchFamily="18" charset="0"/>
                <a:cs typeface="Times New Roman" pitchFamily="18" charset="0"/>
              </a:rPr>
              <a:t>Corrie</a:t>
            </a:r>
            <a:r>
              <a:rPr lang="en-US" dirty="0" smtClean="0">
                <a:latin typeface="Times New Roman" pitchFamily="18" charset="0"/>
                <a:cs typeface="Times New Roman" pitchFamily="18" charset="0"/>
              </a:rPr>
              <a:t> knew she’d have to get up incredibly early to watch the eclipse.</a:t>
            </a:r>
          </a:p>
          <a:p>
            <a:pPr marL="514350" indent="-514350">
              <a:buAutoNum type="arabicPeriod"/>
            </a:pPr>
            <a:r>
              <a:rPr lang="en-US" dirty="0" smtClean="0">
                <a:latin typeface="Times New Roman" pitchFamily="18" charset="0"/>
                <a:cs typeface="Times New Roman" pitchFamily="18" charset="0"/>
              </a:rPr>
              <a:t>The tornado almost completely destroyed the barn.</a:t>
            </a:r>
          </a:p>
          <a:p>
            <a:pPr marL="514350" indent="-514350">
              <a:buAutoNum type="arabicPeriod"/>
            </a:pPr>
            <a:r>
              <a:rPr lang="en-US" dirty="0" smtClean="0">
                <a:latin typeface="Times New Roman" pitchFamily="18" charset="0"/>
                <a:cs typeface="Times New Roman" pitchFamily="18" charset="0"/>
              </a:rPr>
              <a:t>The famous diamond was more heavily guarded than any other exhibit at the museum.</a:t>
            </a:r>
            <a:endParaRPr lang="en-US" dirty="0">
              <a:latin typeface="Times New Roman" pitchFamily="18" charset="0"/>
              <a:cs typeface="Times New Roman" pitchFamily="18" charset="0"/>
            </a:endParaRPr>
          </a:p>
        </p:txBody>
      </p:sp>
      <p:sp>
        <p:nvSpPr>
          <p:cNvPr id="4" name="Oval 3"/>
          <p:cNvSpPr/>
          <p:nvPr/>
        </p:nvSpPr>
        <p:spPr>
          <a:xfrm>
            <a:off x="3949700" y="685800"/>
            <a:ext cx="19939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93523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03020" cy="914400"/>
          </a:xfrm>
        </p:spPr>
        <p:txBody>
          <a:bodyPr>
            <a:noAutofit/>
          </a:bodyPr>
          <a:lstStyle/>
          <a:p>
            <a:r>
              <a:rPr lang="en-US" sz="4000" b="1" dirty="0" smtClean="0"/>
              <a:t>Exercise 22, page 488 </a:t>
            </a:r>
            <a:r>
              <a:rPr lang="en-US" sz="4000" b="1" u="sng" dirty="0" smtClean="0"/>
              <a:t>adverbs</a:t>
            </a:r>
            <a:r>
              <a:rPr lang="en-US" sz="4000" b="1" dirty="0" smtClean="0"/>
              <a:t> modifying other adverbs</a:t>
            </a:r>
            <a:endParaRPr lang="en-US" sz="4000" b="1" dirty="0"/>
          </a:p>
        </p:txBody>
      </p:sp>
      <p:sp>
        <p:nvSpPr>
          <p:cNvPr id="3" name="Content Placeholder 2"/>
          <p:cNvSpPr>
            <a:spLocks noGrp="1"/>
          </p:cNvSpPr>
          <p:nvPr>
            <p:ph idx="1"/>
          </p:nvPr>
        </p:nvSpPr>
        <p:spPr>
          <a:xfrm>
            <a:off x="304800" y="1219200"/>
            <a:ext cx="8534400" cy="5105400"/>
          </a:xfrm>
        </p:spPr>
        <p:txBody>
          <a:bodyPr/>
          <a:lstStyle/>
          <a:p>
            <a:pPr marL="514350" indent="-514350">
              <a:buAutoNum type="arabicPeriod"/>
            </a:pPr>
            <a:r>
              <a:rPr lang="en-US" dirty="0" smtClean="0">
                <a:latin typeface="Times New Roman" pitchFamily="18" charset="0"/>
                <a:cs typeface="Times New Roman" pitchFamily="18" charset="0"/>
              </a:rPr>
              <a:t>The cat leapt to the windowsill </a:t>
            </a:r>
            <a:r>
              <a:rPr lang="en-US" u="sng" dirty="0" smtClean="0">
                <a:latin typeface="Times New Roman" pitchFamily="18" charset="0"/>
                <a:cs typeface="Times New Roman" pitchFamily="18" charset="0"/>
              </a:rPr>
              <a:t>quite</a:t>
            </a:r>
            <a:r>
              <a:rPr lang="en-US" dirty="0" smtClean="0">
                <a:latin typeface="Times New Roman" pitchFamily="18" charset="0"/>
                <a:cs typeface="Times New Roman" pitchFamily="18" charset="0"/>
              </a:rPr>
              <a:t> agilely.</a:t>
            </a:r>
          </a:p>
          <a:p>
            <a:pPr marL="514350" indent="-514350">
              <a:buAutoNum type="arabicPeriod"/>
            </a:pPr>
            <a:r>
              <a:rPr lang="en-US" dirty="0" smtClean="0">
                <a:latin typeface="Times New Roman" pitchFamily="18" charset="0"/>
                <a:cs typeface="Times New Roman" pitchFamily="18" charset="0"/>
              </a:rPr>
              <a:t>The books were stacked </a:t>
            </a:r>
            <a:r>
              <a:rPr lang="en-US" u="sng" dirty="0" smtClean="0">
                <a:latin typeface="Times New Roman" pitchFamily="18" charset="0"/>
                <a:cs typeface="Times New Roman" pitchFamily="18" charset="0"/>
              </a:rPr>
              <a:t>rather</a:t>
            </a:r>
            <a:r>
              <a:rPr lang="en-US" dirty="0" smtClean="0">
                <a:latin typeface="Times New Roman" pitchFamily="18" charset="0"/>
                <a:cs typeface="Times New Roman" pitchFamily="18" charset="0"/>
              </a:rPr>
              <a:t> haphazardly.</a:t>
            </a:r>
          </a:p>
          <a:p>
            <a:pPr marL="514350" indent="-514350">
              <a:buAutoNum type="arabicPeriod"/>
            </a:pPr>
            <a:r>
              <a:rPr lang="en-US" dirty="0" err="1" smtClean="0">
                <a:latin typeface="Times New Roman" pitchFamily="18" charset="0"/>
                <a:cs typeface="Times New Roman" pitchFamily="18" charset="0"/>
              </a:rPr>
              <a:t>Corrie</a:t>
            </a:r>
            <a:r>
              <a:rPr lang="en-US" dirty="0" smtClean="0">
                <a:latin typeface="Times New Roman" pitchFamily="18" charset="0"/>
                <a:cs typeface="Times New Roman" pitchFamily="18" charset="0"/>
              </a:rPr>
              <a:t> knew she’d have to get up </a:t>
            </a:r>
            <a:r>
              <a:rPr lang="en-US" u="sng" dirty="0" smtClean="0">
                <a:latin typeface="Times New Roman" pitchFamily="18" charset="0"/>
                <a:cs typeface="Times New Roman" pitchFamily="18" charset="0"/>
              </a:rPr>
              <a:t>incredibly</a:t>
            </a:r>
            <a:r>
              <a:rPr lang="en-US" dirty="0" smtClean="0">
                <a:latin typeface="Times New Roman" pitchFamily="18" charset="0"/>
                <a:cs typeface="Times New Roman" pitchFamily="18" charset="0"/>
              </a:rPr>
              <a:t> early to watch the eclipse.</a:t>
            </a:r>
          </a:p>
          <a:p>
            <a:pPr marL="514350" indent="-514350">
              <a:buAutoNum type="arabicPeriod"/>
            </a:pPr>
            <a:r>
              <a:rPr lang="en-US" dirty="0" smtClean="0">
                <a:latin typeface="Times New Roman" pitchFamily="18" charset="0"/>
                <a:cs typeface="Times New Roman" pitchFamily="18" charset="0"/>
              </a:rPr>
              <a:t>The tornado </a:t>
            </a:r>
            <a:r>
              <a:rPr lang="en-US" u="sng" dirty="0" smtClean="0">
                <a:latin typeface="Times New Roman" pitchFamily="18" charset="0"/>
                <a:cs typeface="Times New Roman" pitchFamily="18" charset="0"/>
              </a:rPr>
              <a:t>almost</a:t>
            </a:r>
            <a:r>
              <a:rPr lang="en-US" dirty="0" smtClean="0">
                <a:latin typeface="Times New Roman" pitchFamily="18" charset="0"/>
                <a:cs typeface="Times New Roman" pitchFamily="18" charset="0"/>
              </a:rPr>
              <a:t> completely destroyed the barn.</a:t>
            </a:r>
          </a:p>
          <a:p>
            <a:pPr marL="514350" indent="-514350">
              <a:buAutoNum type="arabicPeriod"/>
            </a:pPr>
            <a:r>
              <a:rPr lang="en-US" dirty="0" smtClean="0">
                <a:latin typeface="Times New Roman" pitchFamily="18" charset="0"/>
                <a:cs typeface="Times New Roman" pitchFamily="18" charset="0"/>
              </a:rPr>
              <a:t>The famous diamond was </a:t>
            </a:r>
            <a:r>
              <a:rPr lang="en-US" u="sng" dirty="0" smtClean="0">
                <a:latin typeface="Times New Roman" pitchFamily="18" charset="0"/>
                <a:cs typeface="Times New Roman" pitchFamily="18" charset="0"/>
              </a:rPr>
              <a:t>more</a:t>
            </a:r>
            <a:r>
              <a:rPr lang="en-US" dirty="0" smtClean="0">
                <a:latin typeface="Times New Roman" pitchFamily="18" charset="0"/>
                <a:cs typeface="Times New Roman" pitchFamily="18" charset="0"/>
              </a:rPr>
              <a:t> heavily guarded than any other exhibit at the museum.</a:t>
            </a:r>
            <a:endParaRPr lang="en-US" dirty="0">
              <a:latin typeface="Times New Roman" pitchFamily="18" charset="0"/>
              <a:cs typeface="Times New Roman" pitchFamily="18" charset="0"/>
            </a:endParaRPr>
          </a:p>
        </p:txBody>
      </p:sp>
      <p:sp>
        <p:nvSpPr>
          <p:cNvPr id="9" name="Oval 8"/>
          <p:cNvSpPr/>
          <p:nvPr/>
        </p:nvSpPr>
        <p:spPr>
          <a:xfrm>
            <a:off x="3924300" y="734786"/>
            <a:ext cx="19431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3454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03020" cy="914400"/>
          </a:xfrm>
        </p:spPr>
        <p:txBody>
          <a:bodyPr>
            <a:noAutofit/>
          </a:bodyPr>
          <a:lstStyle/>
          <a:p>
            <a:r>
              <a:rPr lang="en-US" sz="4000" b="1" dirty="0" smtClean="0"/>
              <a:t>Exercise 22, page 488 </a:t>
            </a:r>
            <a:r>
              <a:rPr lang="en-US" sz="4000" b="1" u="sng" dirty="0" smtClean="0"/>
              <a:t>adverbs</a:t>
            </a:r>
            <a:r>
              <a:rPr lang="en-US" sz="4000" b="1" dirty="0" smtClean="0"/>
              <a:t> modifying other adverbs</a:t>
            </a:r>
            <a:endParaRPr lang="en-US" sz="4000" b="1" dirty="0"/>
          </a:p>
        </p:txBody>
      </p:sp>
      <p:sp>
        <p:nvSpPr>
          <p:cNvPr id="3" name="Content Placeholder 2"/>
          <p:cNvSpPr>
            <a:spLocks noGrp="1"/>
          </p:cNvSpPr>
          <p:nvPr>
            <p:ph idx="1"/>
          </p:nvPr>
        </p:nvSpPr>
        <p:spPr>
          <a:xfrm>
            <a:off x="304800" y="1219200"/>
            <a:ext cx="8534400" cy="5105400"/>
          </a:xfrm>
        </p:spPr>
        <p:txBody>
          <a:bodyPr/>
          <a:lstStyle/>
          <a:p>
            <a:pPr marL="514350" indent="-514350">
              <a:buAutoNum type="arabicPeriod"/>
            </a:pPr>
            <a:r>
              <a:rPr lang="en-US" dirty="0" smtClean="0">
                <a:latin typeface="Times New Roman" pitchFamily="18" charset="0"/>
                <a:cs typeface="Times New Roman" pitchFamily="18" charset="0"/>
              </a:rPr>
              <a:t>The cat leapt to the windowsill </a:t>
            </a:r>
            <a:r>
              <a:rPr lang="en-US" u="sng" dirty="0" smtClean="0">
                <a:latin typeface="Times New Roman" pitchFamily="18" charset="0"/>
                <a:cs typeface="Times New Roman" pitchFamily="18" charset="0"/>
              </a:rPr>
              <a:t>quite</a:t>
            </a:r>
            <a:r>
              <a:rPr lang="en-US" dirty="0" smtClean="0">
                <a:latin typeface="Times New Roman" pitchFamily="18" charset="0"/>
                <a:cs typeface="Times New Roman" pitchFamily="18" charset="0"/>
              </a:rPr>
              <a:t> agilely.</a:t>
            </a:r>
          </a:p>
          <a:p>
            <a:pPr marL="514350" indent="-514350">
              <a:buAutoNum type="arabicPeriod"/>
            </a:pPr>
            <a:r>
              <a:rPr lang="en-US" dirty="0" smtClean="0">
                <a:latin typeface="Times New Roman" pitchFamily="18" charset="0"/>
                <a:cs typeface="Times New Roman" pitchFamily="18" charset="0"/>
              </a:rPr>
              <a:t>The books were stacked </a:t>
            </a:r>
            <a:r>
              <a:rPr lang="en-US" u="sng" dirty="0" smtClean="0">
                <a:latin typeface="Times New Roman" pitchFamily="18" charset="0"/>
                <a:cs typeface="Times New Roman" pitchFamily="18" charset="0"/>
              </a:rPr>
              <a:t>rather</a:t>
            </a:r>
            <a:r>
              <a:rPr lang="en-US" dirty="0" smtClean="0">
                <a:latin typeface="Times New Roman" pitchFamily="18" charset="0"/>
                <a:cs typeface="Times New Roman" pitchFamily="18" charset="0"/>
              </a:rPr>
              <a:t> haphazardly.</a:t>
            </a:r>
          </a:p>
          <a:p>
            <a:pPr marL="514350" indent="-514350">
              <a:buAutoNum type="arabicPeriod"/>
            </a:pPr>
            <a:r>
              <a:rPr lang="en-US" dirty="0" err="1" smtClean="0">
                <a:latin typeface="Times New Roman" pitchFamily="18" charset="0"/>
                <a:cs typeface="Times New Roman" pitchFamily="18" charset="0"/>
              </a:rPr>
              <a:t>Corrie</a:t>
            </a:r>
            <a:r>
              <a:rPr lang="en-US" dirty="0" smtClean="0">
                <a:latin typeface="Times New Roman" pitchFamily="18" charset="0"/>
                <a:cs typeface="Times New Roman" pitchFamily="18" charset="0"/>
              </a:rPr>
              <a:t> knew she’d have to get up </a:t>
            </a:r>
            <a:r>
              <a:rPr lang="en-US" u="sng" dirty="0" smtClean="0">
                <a:latin typeface="Times New Roman" pitchFamily="18" charset="0"/>
                <a:cs typeface="Times New Roman" pitchFamily="18" charset="0"/>
              </a:rPr>
              <a:t>incredibly</a:t>
            </a:r>
            <a:r>
              <a:rPr lang="en-US" dirty="0" smtClean="0">
                <a:latin typeface="Times New Roman" pitchFamily="18" charset="0"/>
                <a:cs typeface="Times New Roman" pitchFamily="18" charset="0"/>
              </a:rPr>
              <a:t> early to watch the eclipse.</a:t>
            </a:r>
          </a:p>
          <a:p>
            <a:pPr marL="514350" indent="-514350">
              <a:buAutoNum type="arabicPeriod"/>
            </a:pPr>
            <a:r>
              <a:rPr lang="en-US" dirty="0" smtClean="0">
                <a:latin typeface="Times New Roman" pitchFamily="18" charset="0"/>
                <a:cs typeface="Times New Roman" pitchFamily="18" charset="0"/>
              </a:rPr>
              <a:t>The tornado </a:t>
            </a:r>
            <a:r>
              <a:rPr lang="en-US" u="sng" dirty="0" smtClean="0">
                <a:latin typeface="Times New Roman" pitchFamily="18" charset="0"/>
                <a:cs typeface="Times New Roman" pitchFamily="18" charset="0"/>
              </a:rPr>
              <a:t>almost</a:t>
            </a:r>
            <a:r>
              <a:rPr lang="en-US" dirty="0" smtClean="0">
                <a:latin typeface="Times New Roman" pitchFamily="18" charset="0"/>
                <a:cs typeface="Times New Roman" pitchFamily="18" charset="0"/>
              </a:rPr>
              <a:t> completely destroyed the barn.</a:t>
            </a:r>
          </a:p>
          <a:p>
            <a:pPr marL="514350" indent="-514350">
              <a:buAutoNum type="arabicPeriod"/>
            </a:pPr>
            <a:r>
              <a:rPr lang="en-US" dirty="0" smtClean="0">
                <a:latin typeface="Times New Roman" pitchFamily="18" charset="0"/>
                <a:cs typeface="Times New Roman" pitchFamily="18" charset="0"/>
              </a:rPr>
              <a:t>The famous diamond was </a:t>
            </a:r>
            <a:r>
              <a:rPr lang="en-US" u="sng" dirty="0" smtClean="0">
                <a:latin typeface="Times New Roman" pitchFamily="18" charset="0"/>
                <a:cs typeface="Times New Roman" pitchFamily="18" charset="0"/>
              </a:rPr>
              <a:t>more</a:t>
            </a:r>
            <a:r>
              <a:rPr lang="en-US" dirty="0" smtClean="0">
                <a:latin typeface="Times New Roman" pitchFamily="18" charset="0"/>
                <a:cs typeface="Times New Roman" pitchFamily="18" charset="0"/>
              </a:rPr>
              <a:t> heavily guarded than any other exhibit at the museum.</a:t>
            </a:r>
            <a:endParaRPr lang="en-US" dirty="0">
              <a:latin typeface="Times New Roman" pitchFamily="18" charset="0"/>
              <a:cs typeface="Times New Roman" pitchFamily="18" charset="0"/>
            </a:endParaRPr>
          </a:p>
        </p:txBody>
      </p:sp>
      <p:sp>
        <p:nvSpPr>
          <p:cNvPr id="4" name="Oval 3"/>
          <p:cNvSpPr/>
          <p:nvPr/>
        </p:nvSpPr>
        <p:spPr>
          <a:xfrm>
            <a:off x="6858000" y="1295400"/>
            <a:ext cx="1295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867400" y="1788886"/>
            <a:ext cx="22860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38200" y="28956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114800" y="3505200"/>
            <a:ext cx="19050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019800" y="4572000"/>
            <a:ext cx="13716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924300" y="734786"/>
            <a:ext cx="19431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8542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03020" cy="685800"/>
          </a:xfrm>
        </p:spPr>
        <p:txBody>
          <a:bodyPr>
            <a:noAutofit/>
          </a:bodyPr>
          <a:lstStyle/>
          <a:p>
            <a:r>
              <a:rPr lang="en-US" sz="4000" b="1" dirty="0" smtClean="0"/>
              <a:t>Exercise 22, page 488</a:t>
            </a:r>
            <a:endParaRPr lang="en-US" sz="4000" b="1" dirty="0"/>
          </a:p>
        </p:txBody>
      </p:sp>
      <p:sp>
        <p:nvSpPr>
          <p:cNvPr id="3" name="Content Placeholder 2"/>
          <p:cNvSpPr>
            <a:spLocks noGrp="1"/>
          </p:cNvSpPr>
          <p:nvPr>
            <p:ph idx="1"/>
          </p:nvPr>
        </p:nvSpPr>
        <p:spPr>
          <a:xfrm>
            <a:off x="152400" y="1066800"/>
            <a:ext cx="8763000" cy="5257800"/>
          </a:xfrm>
        </p:spPr>
        <p:txBody>
          <a:bodyPr>
            <a:normAutofit lnSpcReduction="10000"/>
          </a:bodyPr>
          <a:lstStyle/>
          <a:p>
            <a:pPr marL="514350" indent="-514350">
              <a:buAutoNum type="arabicPeriod" startAt="6"/>
            </a:pPr>
            <a:r>
              <a:rPr lang="en-US" dirty="0" smtClean="0">
                <a:latin typeface="Times New Roman" pitchFamily="18" charset="0"/>
                <a:cs typeface="Times New Roman" pitchFamily="18" charset="0"/>
              </a:rPr>
              <a:t>My brother is nearly always finished with his paper route before I am finished with mine.</a:t>
            </a:r>
          </a:p>
          <a:p>
            <a:pPr marL="514350" indent="-514350">
              <a:buAutoNum type="arabicPeriod" startAt="6"/>
            </a:pPr>
            <a:r>
              <a:rPr lang="en-US" dirty="0" smtClean="0">
                <a:latin typeface="Times New Roman" pitchFamily="18" charset="0"/>
                <a:cs typeface="Times New Roman" pitchFamily="18" charset="0"/>
              </a:rPr>
              <a:t>She registered too late to be eligible for the first sweepstakes drawing.</a:t>
            </a:r>
          </a:p>
          <a:p>
            <a:pPr marL="514350" indent="-514350">
              <a:buAutoNum type="arabicPeriod" startAt="6"/>
            </a:pPr>
            <a:r>
              <a:rPr lang="en-US" dirty="0" smtClean="0">
                <a:latin typeface="Times New Roman" pitchFamily="18" charset="0"/>
                <a:cs typeface="Times New Roman" pitchFamily="18" charset="0"/>
              </a:rPr>
              <a:t>In the final four minutes of the game, </a:t>
            </a:r>
            <a:r>
              <a:rPr lang="en-US" dirty="0" err="1" smtClean="0">
                <a:latin typeface="Times New Roman" pitchFamily="18" charset="0"/>
                <a:cs typeface="Times New Roman" pitchFamily="18" charset="0"/>
              </a:rPr>
              <a:t>Isiah</a:t>
            </a:r>
            <a:r>
              <a:rPr lang="en-US" dirty="0" smtClean="0">
                <a:latin typeface="Times New Roman" pitchFamily="18" charset="0"/>
                <a:cs typeface="Times New Roman" pitchFamily="18" charset="0"/>
              </a:rPr>
              <a:t> Thomas shot extremely accurately.</a:t>
            </a:r>
          </a:p>
          <a:p>
            <a:pPr marL="514350" indent="-514350">
              <a:buAutoNum type="arabicPeriod" startAt="6"/>
            </a:pPr>
            <a:r>
              <a:rPr lang="en-US" dirty="0" smtClean="0">
                <a:latin typeface="Times New Roman" pitchFamily="18" charset="0"/>
                <a:cs typeface="Times New Roman" pitchFamily="18" charset="0"/>
              </a:rPr>
              <a:t>Usually it seems that each month goes more rapidly than the month before.</a:t>
            </a:r>
          </a:p>
          <a:p>
            <a:pPr marL="514350" indent="-514350">
              <a:buAutoNum type="arabicPeriod" startAt="6"/>
            </a:pPr>
            <a:r>
              <a:rPr lang="en-US" dirty="0" smtClean="0">
                <a:latin typeface="Times New Roman" pitchFamily="18" charset="0"/>
                <a:cs typeface="Times New Roman" pitchFamily="18" charset="0"/>
              </a:rPr>
              <a:t>They walked onto the stage most calmly, as if they felt completely relaxed.</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013639412"/>
      </p:ext>
    </p:extLst>
  </p:cSld>
  <p:clrMapOvr>
    <a:masterClrMapping/>
  </p:clrMapOvr>
  <p:transition spd="slow">
    <p:push dir="u"/>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03020" cy="685800"/>
          </a:xfrm>
        </p:spPr>
        <p:txBody>
          <a:bodyPr>
            <a:noAutofit/>
          </a:bodyPr>
          <a:lstStyle/>
          <a:p>
            <a:r>
              <a:rPr lang="en-US" sz="4000" b="1" dirty="0" smtClean="0"/>
              <a:t>Exercise 22, page 488</a:t>
            </a:r>
            <a:endParaRPr lang="en-US" sz="4000" b="1" dirty="0"/>
          </a:p>
        </p:txBody>
      </p:sp>
      <p:sp>
        <p:nvSpPr>
          <p:cNvPr id="3" name="Content Placeholder 2"/>
          <p:cNvSpPr>
            <a:spLocks noGrp="1"/>
          </p:cNvSpPr>
          <p:nvPr>
            <p:ph idx="1"/>
          </p:nvPr>
        </p:nvSpPr>
        <p:spPr>
          <a:xfrm>
            <a:off x="152400" y="1066800"/>
            <a:ext cx="8763000" cy="5257800"/>
          </a:xfrm>
        </p:spPr>
        <p:txBody>
          <a:bodyPr>
            <a:normAutofit lnSpcReduction="10000"/>
          </a:bodyPr>
          <a:lstStyle/>
          <a:p>
            <a:pPr marL="514350" indent="-514350">
              <a:buAutoNum type="arabicPeriod" startAt="6"/>
            </a:pPr>
            <a:r>
              <a:rPr lang="en-US" dirty="0" smtClean="0">
                <a:latin typeface="Times New Roman" pitchFamily="18" charset="0"/>
                <a:cs typeface="Times New Roman" pitchFamily="18" charset="0"/>
              </a:rPr>
              <a:t>My brother is </a:t>
            </a:r>
            <a:r>
              <a:rPr lang="en-US" u="sng" dirty="0" smtClean="0">
                <a:latin typeface="Times New Roman" pitchFamily="18" charset="0"/>
                <a:cs typeface="Times New Roman" pitchFamily="18" charset="0"/>
              </a:rPr>
              <a:t>nearly</a:t>
            </a:r>
            <a:r>
              <a:rPr lang="en-US" dirty="0" smtClean="0">
                <a:latin typeface="Times New Roman" pitchFamily="18" charset="0"/>
                <a:cs typeface="Times New Roman" pitchFamily="18" charset="0"/>
              </a:rPr>
              <a:t> always finished with his paper route before I am finished with mine.</a:t>
            </a:r>
          </a:p>
          <a:p>
            <a:pPr marL="514350" indent="-514350">
              <a:buAutoNum type="arabicPeriod" startAt="6"/>
            </a:pPr>
            <a:r>
              <a:rPr lang="en-US" dirty="0" smtClean="0">
                <a:latin typeface="Times New Roman" pitchFamily="18" charset="0"/>
                <a:cs typeface="Times New Roman" pitchFamily="18" charset="0"/>
              </a:rPr>
              <a:t>She registered </a:t>
            </a:r>
            <a:r>
              <a:rPr lang="en-US" u="sng" dirty="0" smtClean="0">
                <a:latin typeface="Times New Roman" pitchFamily="18" charset="0"/>
                <a:cs typeface="Times New Roman" pitchFamily="18" charset="0"/>
              </a:rPr>
              <a:t>too</a:t>
            </a:r>
            <a:r>
              <a:rPr lang="en-US" dirty="0" smtClean="0">
                <a:latin typeface="Times New Roman" pitchFamily="18" charset="0"/>
                <a:cs typeface="Times New Roman" pitchFamily="18" charset="0"/>
              </a:rPr>
              <a:t> late to be eligible for the first sweepstakes drawing.</a:t>
            </a:r>
          </a:p>
          <a:p>
            <a:pPr marL="514350" indent="-514350">
              <a:buAutoNum type="arabicPeriod" startAt="6"/>
            </a:pPr>
            <a:r>
              <a:rPr lang="en-US" dirty="0" smtClean="0">
                <a:latin typeface="Times New Roman" pitchFamily="18" charset="0"/>
                <a:cs typeface="Times New Roman" pitchFamily="18" charset="0"/>
              </a:rPr>
              <a:t>In the final four minutes of the game, </a:t>
            </a:r>
            <a:r>
              <a:rPr lang="en-US" dirty="0" err="1" smtClean="0">
                <a:latin typeface="Times New Roman" pitchFamily="18" charset="0"/>
                <a:cs typeface="Times New Roman" pitchFamily="18" charset="0"/>
              </a:rPr>
              <a:t>Isiah</a:t>
            </a:r>
            <a:r>
              <a:rPr lang="en-US" dirty="0" smtClean="0">
                <a:latin typeface="Times New Roman" pitchFamily="18" charset="0"/>
                <a:cs typeface="Times New Roman" pitchFamily="18" charset="0"/>
              </a:rPr>
              <a:t> Thomas shot </a:t>
            </a:r>
            <a:r>
              <a:rPr lang="en-US" u="sng" dirty="0" smtClean="0">
                <a:latin typeface="Times New Roman" pitchFamily="18" charset="0"/>
                <a:cs typeface="Times New Roman" pitchFamily="18" charset="0"/>
              </a:rPr>
              <a:t>extremely</a:t>
            </a:r>
            <a:r>
              <a:rPr lang="en-US" dirty="0" smtClean="0">
                <a:latin typeface="Times New Roman" pitchFamily="18" charset="0"/>
                <a:cs typeface="Times New Roman" pitchFamily="18" charset="0"/>
              </a:rPr>
              <a:t> accurately.</a:t>
            </a:r>
          </a:p>
          <a:p>
            <a:pPr marL="514350" indent="-514350">
              <a:buAutoNum type="arabicPeriod" startAt="6"/>
            </a:pPr>
            <a:r>
              <a:rPr lang="en-US" dirty="0" smtClean="0">
                <a:latin typeface="Times New Roman" pitchFamily="18" charset="0"/>
                <a:cs typeface="Times New Roman" pitchFamily="18" charset="0"/>
              </a:rPr>
              <a:t>Usually it seems that each month goes </a:t>
            </a:r>
            <a:r>
              <a:rPr lang="en-US" u="sng" dirty="0" smtClean="0">
                <a:latin typeface="Times New Roman" pitchFamily="18" charset="0"/>
                <a:cs typeface="Times New Roman" pitchFamily="18" charset="0"/>
              </a:rPr>
              <a:t>more</a:t>
            </a:r>
            <a:r>
              <a:rPr lang="en-US" dirty="0" smtClean="0">
                <a:latin typeface="Times New Roman" pitchFamily="18" charset="0"/>
                <a:cs typeface="Times New Roman" pitchFamily="18" charset="0"/>
              </a:rPr>
              <a:t> rapidly than the month before.</a:t>
            </a:r>
          </a:p>
          <a:p>
            <a:pPr marL="514350" indent="-514350">
              <a:buAutoNum type="arabicPeriod" startAt="6"/>
            </a:pPr>
            <a:r>
              <a:rPr lang="en-US" dirty="0" smtClean="0">
                <a:latin typeface="Times New Roman" pitchFamily="18" charset="0"/>
                <a:cs typeface="Times New Roman" pitchFamily="18" charset="0"/>
              </a:rPr>
              <a:t>They walked onto the stage </a:t>
            </a:r>
            <a:r>
              <a:rPr lang="en-US" u="sng" dirty="0" smtClean="0">
                <a:latin typeface="Times New Roman" pitchFamily="18" charset="0"/>
                <a:cs typeface="Times New Roman" pitchFamily="18" charset="0"/>
              </a:rPr>
              <a:t>most</a:t>
            </a:r>
            <a:r>
              <a:rPr lang="en-US" dirty="0" smtClean="0">
                <a:latin typeface="Times New Roman" pitchFamily="18" charset="0"/>
                <a:cs typeface="Times New Roman" pitchFamily="18" charset="0"/>
              </a:rPr>
              <a:t> calmly, as if they felt completely relaxed.</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7409744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03020" cy="685800"/>
          </a:xfrm>
        </p:spPr>
        <p:txBody>
          <a:bodyPr>
            <a:noAutofit/>
          </a:bodyPr>
          <a:lstStyle/>
          <a:p>
            <a:r>
              <a:rPr lang="en-US" sz="4000" b="1" dirty="0" smtClean="0"/>
              <a:t>Exercise 22, page 488</a:t>
            </a:r>
            <a:endParaRPr lang="en-US" sz="4000" b="1" dirty="0"/>
          </a:p>
        </p:txBody>
      </p:sp>
      <p:sp>
        <p:nvSpPr>
          <p:cNvPr id="3" name="Content Placeholder 2"/>
          <p:cNvSpPr>
            <a:spLocks noGrp="1"/>
          </p:cNvSpPr>
          <p:nvPr>
            <p:ph idx="1"/>
          </p:nvPr>
        </p:nvSpPr>
        <p:spPr>
          <a:xfrm>
            <a:off x="152400" y="1066800"/>
            <a:ext cx="8763000" cy="5257800"/>
          </a:xfrm>
        </p:spPr>
        <p:txBody>
          <a:bodyPr>
            <a:normAutofit lnSpcReduction="10000"/>
          </a:bodyPr>
          <a:lstStyle/>
          <a:p>
            <a:pPr marL="514350" indent="-514350">
              <a:buAutoNum type="arabicPeriod" startAt="6"/>
            </a:pPr>
            <a:r>
              <a:rPr lang="en-US" dirty="0" smtClean="0">
                <a:latin typeface="Times New Roman" pitchFamily="18" charset="0"/>
                <a:cs typeface="Times New Roman" pitchFamily="18" charset="0"/>
              </a:rPr>
              <a:t>My brother is </a:t>
            </a:r>
            <a:r>
              <a:rPr lang="en-US" u="sng" dirty="0" smtClean="0">
                <a:latin typeface="Times New Roman" pitchFamily="18" charset="0"/>
                <a:cs typeface="Times New Roman" pitchFamily="18" charset="0"/>
              </a:rPr>
              <a:t>nearly</a:t>
            </a:r>
            <a:r>
              <a:rPr lang="en-US" dirty="0" smtClean="0">
                <a:latin typeface="Times New Roman" pitchFamily="18" charset="0"/>
                <a:cs typeface="Times New Roman" pitchFamily="18" charset="0"/>
              </a:rPr>
              <a:t> always finished with his paper route before I am finished with mine.</a:t>
            </a:r>
          </a:p>
          <a:p>
            <a:pPr marL="514350" indent="-514350">
              <a:buAutoNum type="arabicPeriod" startAt="6"/>
            </a:pPr>
            <a:r>
              <a:rPr lang="en-US" dirty="0" smtClean="0">
                <a:latin typeface="Times New Roman" pitchFamily="18" charset="0"/>
                <a:cs typeface="Times New Roman" pitchFamily="18" charset="0"/>
              </a:rPr>
              <a:t>She registered </a:t>
            </a:r>
            <a:r>
              <a:rPr lang="en-US" u="sng" dirty="0" smtClean="0">
                <a:latin typeface="Times New Roman" pitchFamily="18" charset="0"/>
                <a:cs typeface="Times New Roman" pitchFamily="18" charset="0"/>
              </a:rPr>
              <a:t>too</a:t>
            </a:r>
            <a:r>
              <a:rPr lang="en-US" dirty="0" smtClean="0">
                <a:latin typeface="Times New Roman" pitchFamily="18" charset="0"/>
                <a:cs typeface="Times New Roman" pitchFamily="18" charset="0"/>
              </a:rPr>
              <a:t> late to be eligible for the first sweepstakes drawing.</a:t>
            </a:r>
          </a:p>
          <a:p>
            <a:pPr marL="514350" indent="-514350">
              <a:buAutoNum type="arabicPeriod" startAt="6"/>
            </a:pPr>
            <a:r>
              <a:rPr lang="en-US" dirty="0" smtClean="0">
                <a:latin typeface="Times New Roman" pitchFamily="18" charset="0"/>
                <a:cs typeface="Times New Roman" pitchFamily="18" charset="0"/>
              </a:rPr>
              <a:t>In the final four minutes of the game, </a:t>
            </a:r>
            <a:r>
              <a:rPr lang="en-US" dirty="0" err="1" smtClean="0">
                <a:latin typeface="Times New Roman" pitchFamily="18" charset="0"/>
                <a:cs typeface="Times New Roman" pitchFamily="18" charset="0"/>
              </a:rPr>
              <a:t>Isiah</a:t>
            </a:r>
            <a:r>
              <a:rPr lang="en-US" dirty="0" smtClean="0">
                <a:latin typeface="Times New Roman" pitchFamily="18" charset="0"/>
                <a:cs typeface="Times New Roman" pitchFamily="18" charset="0"/>
              </a:rPr>
              <a:t> Thomas shot </a:t>
            </a:r>
            <a:r>
              <a:rPr lang="en-US" u="sng" dirty="0" smtClean="0">
                <a:latin typeface="Times New Roman" pitchFamily="18" charset="0"/>
                <a:cs typeface="Times New Roman" pitchFamily="18" charset="0"/>
              </a:rPr>
              <a:t>extremely</a:t>
            </a:r>
            <a:r>
              <a:rPr lang="en-US" dirty="0" smtClean="0">
                <a:latin typeface="Times New Roman" pitchFamily="18" charset="0"/>
                <a:cs typeface="Times New Roman" pitchFamily="18" charset="0"/>
              </a:rPr>
              <a:t> accurately.</a:t>
            </a:r>
          </a:p>
          <a:p>
            <a:pPr marL="514350" indent="-514350">
              <a:buAutoNum type="arabicPeriod" startAt="6"/>
            </a:pPr>
            <a:r>
              <a:rPr lang="en-US" dirty="0" smtClean="0">
                <a:latin typeface="Times New Roman" pitchFamily="18" charset="0"/>
                <a:cs typeface="Times New Roman" pitchFamily="18" charset="0"/>
              </a:rPr>
              <a:t>Usually it seems that each month goes </a:t>
            </a:r>
            <a:r>
              <a:rPr lang="en-US" u="sng" dirty="0" smtClean="0">
                <a:latin typeface="Times New Roman" pitchFamily="18" charset="0"/>
                <a:cs typeface="Times New Roman" pitchFamily="18" charset="0"/>
              </a:rPr>
              <a:t>more</a:t>
            </a:r>
            <a:r>
              <a:rPr lang="en-US" dirty="0" smtClean="0">
                <a:latin typeface="Times New Roman" pitchFamily="18" charset="0"/>
                <a:cs typeface="Times New Roman" pitchFamily="18" charset="0"/>
              </a:rPr>
              <a:t> rapidly than the month before.</a:t>
            </a:r>
          </a:p>
          <a:p>
            <a:pPr marL="514350" indent="-514350">
              <a:buAutoNum type="arabicPeriod" startAt="6"/>
            </a:pPr>
            <a:r>
              <a:rPr lang="en-US" dirty="0" smtClean="0">
                <a:latin typeface="Times New Roman" pitchFamily="18" charset="0"/>
                <a:cs typeface="Times New Roman" pitchFamily="18" charset="0"/>
              </a:rPr>
              <a:t>They walked onto the stage </a:t>
            </a:r>
            <a:r>
              <a:rPr lang="en-US" u="sng" dirty="0" smtClean="0">
                <a:latin typeface="Times New Roman" pitchFamily="18" charset="0"/>
                <a:cs typeface="Times New Roman" pitchFamily="18" charset="0"/>
              </a:rPr>
              <a:t>most</a:t>
            </a:r>
            <a:r>
              <a:rPr lang="en-US" dirty="0" smtClean="0">
                <a:latin typeface="Times New Roman" pitchFamily="18" charset="0"/>
                <a:cs typeface="Times New Roman" pitchFamily="18" charset="0"/>
              </a:rPr>
              <a:t> calmly, as if they felt completely relaxed.</a:t>
            </a:r>
            <a:endParaRPr lang="en-US" dirty="0">
              <a:latin typeface="Times New Roman" pitchFamily="18" charset="0"/>
              <a:cs typeface="Times New Roman" pitchFamily="18" charset="0"/>
            </a:endParaRPr>
          </a:p>
        </p:txBody>
      </p:sp>
      <p:sp>
        <p:nvSpPr>
          <p:cNvPr id="4" name="Oval 3"/>
          <p:cNvSpPr/>
          <p:nvPr/>
        </p:nvSpPr>
        <p:spPr>
          <a:xfrm>
            <a:off x="4114800" y="1143000"/>
            <a:ext cx="12954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733800" y="2082800"/>
            <a:ext cx="6477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2000" y="3505200"/>
            <a:ext cx="18288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9600" y="4419600"/>
            <a:ext cx="1295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096000" y="5029200"/>
            <a:ext cx="12954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61405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10600" cy="5181600"/>
          </a:xfrm>
        </p:spPr>
        <p:txBody>
          <a:bodyPr>
            <a:normAutofit/>
          </a:bodyPr>
          <a:lstStyle/>
          <a:p>
            <a:pPr marL="0" indent="0">
              <a:buNone/>
            </a:pPr>
            <a:r>
              <a:rPr lang="en-US" dirty="0" smtClean="0">
                <a:latin typeface="Times New Roman" pitchFamily="18" charset="0"/>
                <a:cs typeface="Times New Roman" pitchFamily="18" charset="0"/>
              </a:rPr>
              <a:t>1.  Successful movie scripts, or screenplays, are written according to a very rigid formula.  2.  The main character and the story idea must grab an audience’s interest quickly.  3.  Almost exactly twenty-five minutes into the movie comes a “plot point.”  4.  This is a surprising event that swings the story around in another direction.  5.  Most of the action and conflict occurs in the next hour of the movie.</a:t>
            </a:r>
            <a:endParaRPr lang="en-US" dirty="0">
              <a:latin typeface="Times New Roman" pitchFamily="18" charset="0"/>
              <a:cs typeface="Times New Roman" pitchFamily="18" charset="0"/>
            </a:endParaRPr>
          </a:p>
        </p:txBody>
      </p:sp>
      <p:sp>
        <p:nvSpPr>
          <p:cNvPr id="5" name="Title 1"/>
          <p:cNvSpPr>
            <a:spLocks noGrp="1"/>
          </p:cNvSpPr>
          <p:nvPr>
            <p:ph type="title"/>
          </p:nvPr>
        </p:nvSpPr>
        <p:spPr>
          <a:xfrm>
            <a:off x="228600" y="228600"/>
            <a:ext cx="8763000" cy="685800"/>
          </a:xfrm>
        </p:spPr>
        <p:txBody>
          <a:bodyPr>
            <a:noAutofit/>
          </a:bodyPr>
          <a:lstStyle/>
          <a:p>
            <a:r>
              <a:rPr lang="en-US" sz="4000" b="1" dirty="0" smtClean="0"/>
              <a:t>Exercise 23, page 489—</a:t>
            </a:r>
            <a:r>
              <a:rPr lang="en-US" sz="3600" b="1" dirty="0" smtClean="0"/>
              <a:t>identify all adverbs</a:t>
            </a:r>
            <a:endParaRPr lang="en-US" sz="3600" b="1" dirty="0"/>
          </a:p>
        </p:txBody>
      </p:sp>
    </p:spTree>
    <p:extLst>
      <p:ext uri="{BB962C8B-B14F-4D97-AF65-F5344CB8AC3E}">
        <p14:creationId xmlns:p14="http://schemas.microsoft.com/office/powerpoint/2010/main" val="3770565809"/>
      </p:ext>
    </p:extLst>
  </p:cSld>
  <p:clrMapOvr>
    <a:masterClrMapping/>
  </p:clrMapOvr>
  <p:transition spd="slow">
    <p:pull/>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685800"/>
          </a:xfrm>
        </p:spPr>
        <p:txBody>
          <a:bodyPr>
            <a:noAutofit/>
          </a:bodyPr>
          <a:lstStyle/>
          <a:p>
            <a:r>
              <a:rPr lang="en-US" sz="4000" b="1" dirty="0" smtClean="0"/>
              <a:t>Exercise 23, page 489—</a:t>
            </a:r>
            <a:r>
              <a:rPr lang="en-US" sz="3600" b="1" dirty="0" smtClean="0"/>
              <a:t>identify all adverbs</a:t>
            </a:r>
            <a:endParaRPr lang="en-US" sz="3600" b="1" dirty="0"/>
          </a:p>
        </p:txBody>
      </p:sp>
      <p:sp>
        <p:nvSpPr>
          <p:cNvPr id="3" name="Content Placeholder 2"/>
          <p:cNvSpPr>
            <a:spLocks noGrp="1"/>
          </p:cNvSpPr>
          <p:nvPr>
            <p:ph idx="1"/>
          </p:nvPr>
        </p:nvSpPr>
        <p:spPr>
          <a:xfrm>
            <a:off x="304800" y="1066800"/>
            <a:ext cx="8610600" cy="5257800"/>
          </a:xfrm>
        </p:spPr>
        <p:txBody>
          <a:bodyPr>
            <a:normAutofit/>
          </a:bodyPr>
          <a:lstStyle/>
          <a:p>
            <a:pPr marL="0" indent="0">
              <a:buNone/>
            </a:pPr>
            <a:r>
              <a:rPr lang="en-US" dirty="0" smtClean="0">
                <a:latin typeface="Times New Roman" pitchFamily="18" charset="0"/>
                <a:cs typeface="Times New Roman" pitchFamily="18" charset="0"/>
              </a:rPr>
              <a:t>1.  Successful movie scripts, or screenplays, are written according to a </a:t>
            </a:r>
            <a:r>
              <a:rPr lang="en-US" u="sng" dirty="0" smtClean="0">
                <a:latin typeface="Times New Roman" pitchFamily="18" charset="0"/>
                <a:cs typeface="Times New Roman" pitchFamily="18" charset="0"/>
              </a:rPr>
              <a:t>very</a:t>
            </a:r>
            <a:r>
              <a:rPr lang="en-US" dirty="0" smtClean="0">
                <a:latin typeface="Times New Roman" pitchFamily="18" charset="0"/>
                <a:cs typeface="Times New Roman" pitchFamily="18" charset="0"/>
              </a:rPr>
              <a:t> rigid formula.  2.  The main character and the story idea must grab an audience’s interest </a:t>
            </a:r>
            <a:r>
              <a:rPr lang="en-US" u="sng" dirty="0" smtClean="0">
                <a:latin typeface="Times New Roman" pitchFamily="18" charset="0"/>
                <a:cs typeface="Times New Roman" pitchFamily="18" charset="0"/>
              </a:rPr>
              <a:t>quickly</a:t>
            </a:r>
            <a:r>
              <a:rPr lang="en-US" dirty="0" smtClean="0">
                <a:latin typeface="Times New Roman" pitchFamily="18" charset="0"/>
                <a:cs typeface="Times New Roman" pitchFamily="18" charset="0"/>
              </a:rPr>
              <a:t>.  3.  </a:t>
            </a:r>
            <a:r>
              <a:rPr lang="en-US" u="sng" dirty="0" smtClean="0">
                <a:latin typeface="Times New Roman" pitchFamily="18" charset="0"/>
                <a:cs typeface="Times New Roman" pitchFamily="18" charset="0"/>
              </a:rPr>
              <a:t>Almost</a:t>
            </a:r>
            <a:r>
              <a:rPr lang="en-US" dirty="0" smtClean="0">
                <a:latin typeface="Times New Roman" pitchFamily="18" charset="0"/>
                <a:cs typeface="Times New Roman" pitchFamily="18" charset="0"/>
              </a:rPr>
              <a:t> exactly twenty-five minutes into the movie comes a “plot point.”  4.  This is a surprising event that swings the story </a:t>
            </a:r>
            <a:r>
              <a:rPr lang="en-US" u="sng" dirty="0" smtClean="0">
                <a:latin typeface="Times New Roman" pitchFamily="18" charset="0"/>
                <a:cs typeface="Times New Roman" pitchFamily="18" charset="0"/>
              </a:rPr>
              <a:t>around</a:t>
            </a:r>
            <a:r>
              <a:rPr lang="en-US" dirty="0" smtClean="0">
                <a:latin typeface="Times New Roman" pitchFamily="18" charset="0"/>
                <a:cs typeface="Times New Roman" pitchFamily="18" charset="0"/>
              </a:rPr>
              <a:t> in another direction.  5.  Most of the action and conflict occurs in the next hour of the movie…</a:t>
            </a:r>
            <a:r>
              <a:rPr lang="en-US" sz="2800" b="1" dirty="0" smtClean="0">
                <a:solidFill>
                  <a:srgbClr val="7030A0"/>
                </a:solidFill>
                <a:latin typeface="Times New Roman" pitchFamily="18" charset="0"/>
                <a:cs typeface="Times New Roman" pitchFamily="18" charset="0"/>
              </a:rPr>
              <a:t>no adverb in 5</a:t>
            </a:r>
            <a:endParaRPr lang="en-US" sz="28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094044417"/>
      </p:ext>
    </p:extLst>
  </p:cSld>
  <p:clrMapOvr>
    <a:masterClrMapping/>
  </p:clrMapOvr>
  <p:transition spd="slow">
    <p:cove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5181600"/>
          </a:xfrm>
        </p:spPr>
        <p:txBody>
          <a:bodyPr>
            <a:normAutofit/>
          </a:bodyPr>
          <a:lstStyle/>
          <a:p>
            <a:pPr marL="0" indent="0">
              <a:buNone/>
            </a:pPr>
            <a:r>
              <a:rPr lang="en-US" sz="3600" dirty="0" smtClean="0">
                <a:latin typeface="Times New Roman" pitchFamily="18" charset="0"/>
                <a:cs typeface="Times New Roman" pitchFamily="18" charset="0"/>
              </a:rPr>
              <a:t>6.  Then comes another plot point, about eighty-five minutes into the movie.  7.  Finally we learn what happens to the characters.  8.  The last time I went to a movie I really liked, I checked my watch.  9.  It was quite interesting to find that the movie’s timing matched this formula.</a:t>
            </a:r>
            <a:endParaRPr lang="en-US" sz="3600" dirty="0">
              <a:latin typeface="Times New Roman" pitchFamily="18" charset="0"/>
              <a:cs typeface="Times New Roman" pitchFamily="18" charset="0"/>
            </a:endParaRPr>
          </a:p>
        </p:txBody>
      </p:sp>
      <p:sp>
        <p:nvSpPr>
          <p:cNvPr id="5" name="Title 1"/>
          <p:cNvSpPr>
            <a:spLocks noGrp="1"/>
          </p:cNvSpPr>
          <p:nvPr>
            <p:ph type="title"/>
          </p:nvPr>
        </p:nvSpPr>
        <p:spPr>
          <a:xfrm>
            <a:off x="228600" y="228600"/>
            <a:ext cx="8763000" cy="685800"/>
          </a:xfrm>
        </p:spPr>
        <p:txBody>
          <a:bodyPr>
            <a:noAutofit/>
          </a:bodyPr>
          <a:lstStyle/>
          <a:p>
            <a:r>
              <a:rPr lang="en-US" sz="4000" b="1" dirty="0" smtClean="0"/>
              <a:t>Exercise 23, page 489—</a:t>
            </a:r>
            <a:r>
              <a:rPr lang="en-US" sz="3600" b="1" dirty="0" smtClean="0"/>
              <a:t>identify all adverbs</a:t>
            </a:r>
            <a:endParaRPr lang="en-US" sz="3600" b="1" dirty="0"/>
          </a:p>
        </p:txBody>
      </p:sp>
    </p:spTree>
    <p:extLst>
      <p:ext uri="{BB962C8B-B14F-4D97-AF65-F5344CB8AC3E}">
        <p14:creationId xmlns:p14="http://schemas.microsoft.com/office/powerpoint/2010/main" val="216743687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5181600"/>
          </a:xfrm>
        </p:spPr>
        <p:txBody>
          <a:bodyPr>
            <a:normAutofit/>
          </a:bodyPr>
          <a:lstStyle/>
          <a:p>
            <a:pPr marL="0" indent="0">
              <a:buNone/>
            </a:pPr>
            <a:r>
              <a:rPr lang="en-US" sz="3600" dirty="0" smtClean="0">
                <a:latin typeface="Times New Roman" pitchFamily="18" charset="0"/>
                <a:cs typeface="Times New Roman" pitchFamily="18" charset="0"/>
              </a:rPr>
              <a:t>6.  </a:t>
            </a:r>
            <a:r>
              <a:rPr lang="en-US" sz="3600" u="sng" dirty="0" smtClean="0">
                <a:latin typeface="Times New Roman" pitchFamily="18" charset="0"/>
                <a:cs typeface="Times New Roman" pitchFamily="18" charset="0"/>
              </a:rPr>
              <a:t>Then</a:t>
            </a:r>
            <a:r>
              <a:rPr lang="en-US" sz="3600" dirty="0" smtClean="0">
                <a:latin typeface="Times New Roman" pitchFamily="18" charset="0"/>
                <a:cs typeface="Times New Roman" pitchFamily="18" charset="0"/>
              </a:rPr>
              <a:t> comes another plot point, </a:t>
            </a:r>
            <a:r>
              <a:rPr lang="en-US" sz="3600" u="sng" dirty="0" smtClean="0">
                <a:latin typeface="Times New Roman" pitchFamily="18" charset="0"/>
                <a:cs typeface="Times New Roman" pitchFamily="18" charset="0"/>
              </a:rPr>
              <a:t>about</a:t>
            </a:r>
            <a:r>
              <a:rPr lang="en-US" sz="3600" dirty="0" smtClean="0">
                <a:latin typeface="Times New Roman" pitchFamily="18" charset="0"/>
                <a:cs typeface="Times New Roman" pitchFamily="18" charset="0"/>
              </a:rPr>
              <a:t> eighty-five minutes into the movie.  7.  </a:t>
            </a:r>
            <a:r>
              <a:rPr lang="en-US" sz="3600" u="sng" dirty="0" smtClean="0">
                <a:latin typeface="Times New Roman" pitchFamily="18" charset="0"/>
                <a:cs typeface="Times New Roman" pitchFamily="18" charset="0"/>
              </a:rPr>
              <a:t>Finally</a:t>
            </a:r>
            <a:r>
              <a:rPr lang="en-US" sz="3600" dirty="0" smtClean="0">
                <a:latin typeface="Times New Roman" pitchFamily="18" charset="0"/>
                <a:cs typeface="Times New Roman" pitchFamily="18" charset="0"/>
              </a:rPr>
              <a:t> we learn what happens to the characters.  8.  The last time I went to a movie I </a:t>
            </a:r>
            <a:r>
              <a:rPr lang="en-US" sz="3600" u="sng" dirty="0" smtClean="0">
                <a:latin typeface="Times New Roman" pitchFamily="18" charset="0"/>
                <a:cs typeface="Times New Roman" pitchFamily="18" charset="0"/>
              </a:rPr>
              <a:t>really</a:t>
            </a:r>
            <a:r>
              <a:rPr lang="en-US" sz="3600" dirty="0" smtClean="0">
                <a:latin typeface="Times New Roman" pitchFamily="18" charset="0"/>
                <a:cs typeface="Times New Roman" pitchFamily="18" charset="0"/>
              </a:rPr>
              <a:t> liked, I checked my watch.  9.  It was </a:t>
            </a:r>
            <a:r>
              <a:rPr lang="en-US" sz="3600" u="sng" dirty="0" smtClean="0">
                <a:latin typeface="Times New Roman" pitchFamily="18" charset="0"/>
                <a:cs typeface="Times New Roman" pitchFamily="18" charset="0"/>
              </a:rPr>
              <a:t>quite</a:t>
            </a:r>
            <a:r>
              <a:rPr lang="en-US" sz="3600" dirty="0" smtClean="0">
                <a:latin typeface="Times New Roman" pitchFamily="18" charset="0"/>
                <a:cs typeface="Times New Roman" pitchFamily="18" charset="0"/>
              </a:rPr>
              <a:t> interesting to find that the movie’s timing matched this formula.</a:t>
            </a:r>
            <a:endParaRPr lang="en-US" sz="3600" dirty="0">
              <a:latin typeface="Times New Roman" pitchFamily="18" charset="0"/>
              <a:cs typeface="Times New Roman" pitchFamily="18" charset="0"/>
            </a:endParaRPr>
          </a:p>
        </p:txBody>
      </p:sp>
      <p:sp>
        <p:nvSpPr>
          <p:cNvPr id="5" name="Title 1"/>
          <p:cNvSpPr>
            <a:spLocks noGrp="1"/>
          </p:cNvSpPr>
          <p:nvPr>
            <p:ph type="title"/>
          </p:nvPr>
        </p:nvSpPr>
        <p:spPr>
          <a:xfrm>
            <a:off x="228600" y="228600"/>
            <a:ext cx="8763000" cy="685800"/>
          </a:xfrm>
        </p:spPr>
        <p:txBody>
          <a:bodyPr>
            <a:noAutofit/>
          </a:bodyPr>
          <a:lstStyle/>
          <a:p>
            <a:r>
              <a:rPr lang="en-US" sz="4000" b="1" dirty="0" smtClean="0"/>
              <a:t>Exercise 23, page 489—</a:t>
            </a:r>
            <a:r>
              <a:rPr lang="en-US" sz="3600" b="1" dirty="0" smtClean="0"/>
              <a:t>identify all adverbs</a:t>
            </a:r>
            <a:endParaRPr lang="en-US" sz="3600" b="1" dirty="0"/>
          </a:p>
        </p:txBody>
      </p:sp>
    </p:spTree>
    <p:extLst>
      <p:ext uri="{BB962C8B-B14F-4D97-AF65-F5344CB8AC3E}">
        <p14:creationId xmlns:p14="http://schemas.microsoft.com/office/powerpoint/2010/main" val="300431393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500" y="1081153"/>
            <a:ext cx="7990100" cy="2474524"/>
          </a:xfrm>
          <a:prstGeom prst="rect">
            <a:avLst/>
          </a:prstGeom>
          <a:noFill/>
        </p:spPr>
        <p:txBody>
          <a:bodyPr wrap="square" rtlCol="0">
            <a:normAutofit/>
          </a:bodyPr>
          <a:lstStyle/>
          <a:p>
            <a:pPr>
              <a:lnSpc>
                <a:spcPct val="114000"/>
              </a:lnSpc>
            </a:pPr>
            <a:r>
              <a:rPr lang="en-US" sz="8000" dirty="0">
                <a:solidFill>
                  <a:prstClr val="black">
                    <a:lumMod val="85000"/>
                    <a:lumOff val="15000"/>
                  </a:prstClr>
                </a:solidFill>
                <a:latin typeface="Times New Roman" pitchFamily="18" charset="0"/>
                <a:cs typeface="Times New Roman" pitchFamily="18" charset="0"/>
              </a:rPr>
              <a:t>2</a:t>
            </a:r>
            <a:r>
              <a:rPr lang="en-US" sz="8000" dirty="0" smtClean="0">
                <a:solidFill>
                  <a:prstClr val="black">
                    <a:lumMod val="85000"/>
                    <a:lumOff val="15000"/>
                  </a:prstClr>
                </a:solidFill>
                <a:latin typeface="Times New Roman" pitchFamily="18" charset="0"/>
                <a:cs typeface="Times New Roman" pitchFamily="18" charset="0"/>
              </a:rPr>
              <a:t>. Month</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645900" y="3048000"/>
            <a:ext cx="7990100" cy="2474524"/>
          </a:xfrm>
          <a:prstGeom prst="rect">
            <a:avLst/>
          </a:prstGeom>
          <a:noFill/>
        </p:spPr>
        <p:txBody>
          <a:bodyPr wrap="square" rtlCol="0">
            <a:normAutofit/>
          </a:bodyPr>
          <a:lstStyle/>
          <a:p>
            <a:pPr>
              <a:lnSpc>
                <a:spcPct val="114000"/>
              </a:lnSpc>
            </a:pPr>
            <a:r>
              <a:rPr lang="en-US" sz="6000" dirty="0">
                <a:solidFill>
                  <a:prstClr val="black">
                    <a:lumMod val="85000"/>
                    <a:lumOff val="15000"/>
                  </a:prstClr>
                </a:solidFill>
                <a:latin typeface="Times New Roman" pitchFamily="18" charset="0"/>
                <a:cs typeface="Times New Roman" pitchFamily="18" charset="0"/>
              </a:rPr>
              <a:t>2</a:t>
            </a:r>
            <a:r>
              <a:rPr lang="en-US" sz="6000" dirty="0" smtClean="0">
                <a:solidFill>
                  <a:prstClr val="black">
                    <a:lumMod val="85000"/>
                    <a:lumOff val="15000"/>
                  </a:prstClr>
                </a:solidFill>
                <a:latin typeface="Times New Roman" pitchFamily="18" charset="0"/>
                <a:cs typeface="Times New Roman" pitchFamily="18" charset="0"/>
              </a:rPr>
              <a:t>. </a:t>
            </a:r>
            <a:r>
              <a:rPr lang="en-US" sz="6000" u="sng" dirty="0" smtClean="0">
                <a:solidFill>
                  <a:schemeClr val="accent5">
                    <a:lumMod val="50000"/>
                  </a:schemeClr>
                </a:solidFill>
                <a:latin typeface="Times New Roman" pitchFamily="18" charset="0"/>
                <a:cs typeface="Times New Roman" pitchFamily="18" charset="0"/>
              </a:rPr>
              <a:t>M</a:t>
            </a:r>
            <a:r>
              <a:rPr lang="en-US" sz="6000" dirty="0" smtClean="0">
                <a:solidFill>
                  <a:prstClr val="black">
                    <a:lumMod val="85000"/>
                    <a:lumOff val="15000"/>
                  </a:prstClr>
                </a:solidFill>
                <a:latin typeface="Times New Roman" pitchFamily="18" charset="0"/>
                <a:cs typeface="Times New Roman" pitchFamily="18" charset="0"/>
              </a:rPr>
              <a:t>onth </a:t>
            </a:r>
          </a:p>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	common noun</a:t>
            </a:r>
          </a:p>
        </p:txBody>
      </p:sp>
    </p:spTree>
    <p:extLst>
      <p:ext uri="{BB962C8B-B14F-4D97-AF65-F5344CB8AC3E}">
        <p14:creationId xmlns:p14="http://schemas.microsoft.com/office/powerpoint/2010/main" val="35406794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0"/>
            <a:ext cx="8839200" cy="5029200"/>
          </a:xfrm>
        </p:spPr>
        <p:txBody>
          <a:bodyPr>
            <a:normAutofit lnSpcReduction="10000"/>
          </a:bodyPr>
          <a:lstStyle/>
          <a:p>
            <a:pPr marL="742950" indent="-742950">
              <a:buAutoNum type="arabicPeriod"/>
            </a:pPr>
            <a:r>
              <a:rPr lang="en-US" dirty="0" smtClean="0">
                <a:latin typeface="Times New Roman" pitchFamily="18" charset="0"/>
                <a:cs typeface="Times New Roman" pitchFamily="18" charset="0"/>
              </a:rPr>
              <a:t>Angelo promised me that he would try to meet the train.</a:t>
            </a:r>
          </a:p>
          <a:p>
            <a:pPr marL="742950" indent="-742950">
              <a:buAutoNum type="arabicPeriod"/>
            </a:pPr>
            <a:r>
              <a:rPr lang="en-US" dirty="0" smtClean="0">
                <a:latin typeface="Times New Roman" pitchFamily="18" charset="0"/>
                <a:cs typeface="Times New Roman" pitchFamily="18" charset="0"/>
              </a:rPr>
              <a:t>My coat was torn during the long hike, and Barbara lent me her poncho.</a:t>
            </a:r>
          </a:p>
          <a:p>
            <a:pPr marL="742950" indent="-742950">
              <a:buAutoNum type="arabicPeriod"/>
            </a:pPr>
            <a:r>
              <a:rPr lang="en-US" dirty="0" smtClean="0">
                <a:latin typeface="Times New Roman" pitchFamily="18" charset="0"/>
                <a:cs typeface="Times New Roman" pitchFamily="18" charset="0"/>
              </a:rPr>
              <a:t>Engineering degrees are popular with students because job opportunities are so good.</a:t>
            </a:r>
          </a:p>
          <a:p>
            <a:pPr marL="742950" indent="-742950">
              <a:buAutoNum type="arabicPeriod"/>
            </a:pPr>
            <a:r>
              <a:rPr lang="en-US" dirty="0" smtClean="0">
                <a:latin typeface="Times New Roman" pitchFamily="18" charset="0"/>
                <a:cs typeface="Times New Roman" pitchFamily="18" charset="0"/>
              </a:rPr>
              <a:t>The </a:t>
            </a:r>
            <a:r>
              <a:rPr lang="en-US" dirty="0" err="1" smtClean="0">
                <a:latin typeface="Times New Roman" pitchFamily="18" charset="0"/>
                <a:cs typeface="Times New Roman" pitchFamily="18" charset="0"/>
              </a:rPr>
              <a:t>Wallaces</a:t>
            </a:r>
            <a:r>
              <a:rPr lang="en-US" dirty="0" smtClean="0">
                <a:latin typeface="Times New Roman" pitchFamily="18" charset="0"/>
                <a:cs typeface="Times New Roman" pitchFamily="18" charset="0"/>
              </a:rPr>
              <a:t> are settled into a new house, which they built themselves.</a:t>
            </a:r>
          </a:p>
          <a:p>
            <a:pPr marL="742950" indent="-742950">
              <a:buAutoNum type="arabicPeriod"/>
            </a:pPr>
            <a:r>
              <a:rPr lang="en-US" dirty="0" smtClean="0">
                <a:latin typeface="Times New Roman" pitchFamily="18" charset="0"/>
                <a:cs typeface="Times New Roman" pitchFamily="18" charset="0"/>
              </a:rPr>
              <a:t>When the baseball season begins, I will be attending games every day.</a:t>
            </a:r>
          </a:p>
          <a:p>
            <a:pPr marL="742950" indent="-742950">
              <a:buAutoNum type="arabicPeriod"/>
            </a:pPr>
            <a:endParaRPr lang="en-US" sz="3600" dirty="0">
              <a:latin typeface="Times New Roman" pitchFamily="18" charset="0"/>
              <a:cs typeface="Times New Roman" pitchFamily="18" charset="0"/>
            </a:endParaRPr>
          </a:p>
        </p:txBody>
      </p:sp>
      <p:sp>
        <p:nvSpPr>
          <p:cNvPr id="5" name="Title 1"/>
          <p:cNvSpPr>
            <a:spLocks noGrp="1"/>
          </p:cNvSpPr>
          <p:nvPr>
            <p:ph type="title"/>
          </p:nvPr>
        </p:nvSpPr>
        <p:spPr>
          <a:xfrm>
            <a:off x="228600" y="228600"/>
            <a:ext cx="8763000" cy="990600"/>
          </a:xfrm>
        </p:spPr>
        <p:txBody>
          <a:bodyPr>
            <a:noAutofit/>
          </a:bodyPr>
          <a:lstStyle/>
          <a:p>
            <a:r>
              <a:rPr lang="en-US" sz="4000" b="1" dirty="0" smtClean="0"/>
              <a:t>Exercise 24, page 489-90—</a:t>
            </a:r>
            <a:r>
              <a:rPr lang="en-US" sz="3600" b="1" dirty="0" smtClean="0"/>
              <a:t>revise sentences by using appropriate adverbs</a:t>
            </a:r>
            <a:endParaRPr lang="en-US" sz="3600" b="1" dirty="0"/>
          </a:p>
        </p:txBody>
      </p:sp>
    </p:spTree>
    <p:extLst>
      <p:ext uri="{BB962C8B-B14F-4D97-AF65-F5344CB8AC3E}">
        <p14:creationId xmlns:p14="http://schemas.microsoft.com/office/powerpoint/2010/main" val="20881809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0"/>
            <a:ext cx="8839200" cy="5029200"/>
          </a:xfrm>
        </p:spPr>
        <p:txBody>
          <a:bodyPr>
            <a:normAutofit fontScale="92500"/>
          </a:bodyPr>
          <a:lstStyle/>
          <a:p>
            <a:pPr marL="742950" indent="-742950">
              <a:buAutoNum type="arabicPeriod"/>
            </a:pPr>
            <a:r>
              <a:rPr lang="en-US" dirty="0" smtClean="0">
                <a:latin typeface="Times New Roman" pitchFamily="18" charset="0"/>
                <a:cs typeface="Times New Roman" pitchFamily="18" charset="0"/>
              </a:rPr>
              <a:t>Angelo promised me that he </a:t>
            </a:r>
            <a:r>
              <a:rPr lang="en-US" b="1" u="sng" dirty="0" smtClean="0">
                <a:solidFill>
                  <a:srgbClr val="7030A0"/>
                </a:solidFill>
                <a:latin typeface="Times New Roman" pitchFamily="18" charset="0"/>
                <a:cs typeface="Times New Roman" pitchFamily="18" charset="0"/>
              </a:rPr>
              <a:t>definitely</a:t>
            </a:r>
            <a:r>
              <a:rPr lang="en-US" dirty="0" smtClean="0">
                <a:latin typeface="Times New Roman" pitchFamily="18" charset="0"/>
                <a:cs typeface="Times New Roman" pitchFamily="18" charset="0"/>
              </a:rPr>
              <a:t> would try to meet the train.</a:t>
            </a:r>
          </a:p>
          <a:p>
            <a:pPr marL="742950" indent="-742950">
              <a:buAutoNum type="arabicPeriod"/>
            </a:pPr>
            <a:r>
              <a:rPr lang="en-US" dirty="0" smtClean="0">
                <a:latin typeface="Times New Roman" pitchFamily="18" charset="0"/>
                <a:cs typeface="Times New Roman" pitchFamily="18" charset="0"/>
              </a:rPr>
              <a:t>My coat was </a:t>
            </a:r>
            <a:r>
              <a:rPr lang="en-US" b="1" u="sng" dirty="0" smtClean="0">
                <a:solidFill>
                  <a:srgbClr val="7030A0"/>
                </a:solidFill>
                <a:latin typeface="Times New Roman" pitchFamily="18" charset="0"/>
                <a:cs typeface="Times New Roman" pitchFamily="18" charset="0"/>
              </a:rPr>
              <a:t>badly</a:t>
            </a:r>
            <a:r>
              <a:rPr lang="en-US" dirty="0" smtClean="0">
                <a:latin typeface="Times New Roman" pitchFamily="18" charset="0"/>
                <a:cs typeface="Times New Roman" pitchFamily="18" charset="0"/>
              </a:rPr>
              <a:t> torn during the long hike, and Barbara lent me her poncho.</a:t>
            </a:r>
          </a:p>
          <a:p>
            <a:pPr marL="742950" indent="-742950">
              <a:buAutoNum type="arabicPeriod"/>
            </a:pPr>
            <a:r>
              <a:rPr lang="en-US" dirty="0" smtClean="0">
                <a:latin typeface="Times New Roman" pitchFamily="18" charset="0"/>
                <a:cs typeface="Times New Roman" pitchFamily="18" charset="0"/>
              </a:rPr>
              <a:t>Engineering degrees are </a:t>
            </a:r>
            <a:r>
              <a:rPr lang="en-US" b="1" u="sng" dirty="0" smtClean="0">
                <a:solidFill>
                  <a:srgbClr val="7030A0"/>
                </a:solidFill>
                <a:latin typeface="Times New Roman" pitchFamily="18" charset="0"/>
                <a:cs typeface="Times New Roman" pitchFamily="18" charset="0"/>
              </a:rPr>
              <a:t>particularly</a:t>
            </a:r>
            <a:r>
              <a:rPr lang="en-US" dirty="0" smtClean="0">
                <a:latin typeface="Times New Roman" pitchFamily="18" charset="0"/>
                <a:cs typeface="Times New Roman" pitchFamily="18" charset="0"/>
              </a:rPr>
              <a:t> popular with students because job opportunities are so good.</a:t>
            </a:r>
          </a:p>
          <a:p>
            <a:pPr marL="742950" indent="-742950">
              <a:buAutoNum type="arabicPeriod"/>
            </a:pPr>
            <a:r>
              <a:rPr lang="en-US" dirty="0" smtClean="0">
                <a:latin typeface="Times New Roman" pitchFamily="18" charset="0"/>
                <a:cs typeface="Times New Roman" pitchFamily="18" charset="0"/>
              </a:rPr>
              <a:t>The </a:t>
            </a:r>
            <a:r>
              <a:rPr lang="en-US" dirty="0" err="1" smtClean="0">
                <a:latin typeface="Times New Roman" pitchFamily="18" charset="0"/>
                <a:cs typeface="Times New Roman" pitchFamily="18" charset="0"/>
              </a:rPr>
              <a:t>Wallaces</a:t>
            </a:r>
            <a:r>
              <a:rPr lang="en-US" dirty="0" smtClean="0">
                <a:latin typeface="Times New Roman" pitchFamily="18" charset="0"/>
                <a:cs typeface="Times New Roman" pitchFamily="18" charset="0"/>
              </a:rPr>
              <a:t> are </a:t>
            </a:r>
            <a:r>
              <a:rPr lang="en-US" b="1" u="sng" dirty="0" smtClean="0">
                <a:solidFill>
                  <a:srgbClr val="7030A0"/>
                </a:solidFill>
                <a:latin typeface="Times New Roman" pitchFamily="18" charset="0"/>
                <a:cs typeface="Times New Roman" pitchFamily="18" charset="0"/>
              </a:rPr>
              <a:t>comfortably</a:t>
            </a:r>
            <a:r>
              <a:rPr lang="en-US" dirty="0" smtClean="0">
                <a:latin typeface="Times New Roman" pitchFamily="18" charset="0"/>
                <a:cs typeface="Times New Roman" pitchFamily="18" charset="0"/>
              </a:rPr>
              <a:t> settled into a new house, which they built themselves.</a:t>
            </a:r>
          </a:p>
          <a:p>
            <a:pPr marL="742950" indent="-742950">
              <a:buAutoNum type="arabicPeriod"/>
            </a:pPr>
            <a:r>
              <a:rPr lang="en-US" dirty="0" smtClean="0">
                <a:latin typeface="Times New Roman" pitchFamily="18" charset="0"/>
                <a:cs typeface="Times New Roman" pitchFamily="18" charset="0"/>
              </a:rPr>
              <a:t>When the baseball season begins, I will be </a:t>
            </a:r>
            <a:r>
              <a:rPr lang="en-US" b="1" u="sng" dirty="0" smtClean="0">
                <a:solidFill>
                  <a:srgbClr val="7030A0"/>
                </a:solidFill>
                <a:latin typeface="Times New Roman" pitchFamily="18" charset="0"/>
                <a:cs typeface="Times New Roman" pitchFamily="18" charset="0"/>
              </a:rPr>
              <a:t>happily</a:t>
            </a:r>
            <a:r>
              <a:rPr lang="en-US" dirty="0" smtClean="0">
                <a:latin typeface="Times New Roman" pitchFamily="18" charset="0"/>
                <a:cs typeface="Times New Roman" pitchFamily="18" charset="0"/>
              </a:rPr>
              <a:t> attending games every day.</a:t>
            </a:r>
          </a:p>
          <a:p>
            <a:pPr marL="742950" indent="-742950">
              <a:buAutoNum type="arabicPeriod"/>
            </a:pPr>
            <a:endParaRPr lang="en-US" sz="3600" dirty="0">
              <a:latin typeface="Times New Roman" pitchFamily="18" charset="0"/>
              <a:cs typeface="Times New Roman" pitchFamily="18" charset="0"/>
            </a:endParaRPr>
          </a:p>
        </p:txBody>
      </p:sp>
      <p:sp>
        <p:nvSpPr>
          <p:cNvPr id="5" name="Title 1"/>
          <p:cNvSpPr>
            <a:spLocks noGrp="1"/>
          </p:cNvSpPr>
          <p:nvPr>
            <p:ph type="title"/>
          </p:nvPr>
        </p:nvSpPr>
        <p:spPr>
          <a:xfrm>
            <a:off x="228600" y="228600"/>
            <a:ext cx="8763000" cy="990600"/>
          </a:xfrm>
        </p:spPr>
        <p:txBody>
          <a:bodyPr>
            <a:noAutofit/>
          </a:bodyPr>
          <a:lstStyle/>
          <a:p>
            <a:r>
              <a:rPr lang="en-US" sz="4000" b="1" dirty="0" smtClean="0"/>
              <a:t>Exercise 24, page 489-90—</a:t>
            </a:r>
            <a:r>
              <a:rPr lang="en-US" sz="3600" b="1" dirty="0" smtClean="0"/>
              <a:t>revise sentences by using appropriate adverbs</a:t>
            </a:r>
            <a:endParaRPr lang="en-US" sz="3600" b="1" dirty="0"/>
          </a:p>
        </p:txBody>
      </p:sp>
    </p:spTree>
    <p:extLst>
      <p:ext uri="{BB962C8B-B14F-4D97-AF65-F5344CB8AC3E}">
        <p14:creationId xmlns:p14="http://schemas.microsoft.com/office/powerpoint/2010/main" val="26273993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0"/>
            <a:ext cx="8839200" cy="5105400"/>
          </a:xfrm>
        </p:spPr>
        <p:txBody>
          <a:bodyPr>
            <a:normAutofit fontScale="92500" lnSpcReduction="10000"/>
          </a:bodyPr>
          <a:lstStyle/>
          <a:p>
            <a:pPr marL="742950" indent="-742950">
              <a:buAutoNum type="arabicPeriod" startAt="6"/>
            </a:pPr>
            <a:r>
              <a:rPr lang="en-US" sz="3600" dirty="0" smtClean="0">
                <a:latin typeface="Times New Roman" pitchFamily="18" charset="0"/>
                <a:cs typeface="Times New Roman" pitchFamily="18" charset="0"/>
              </a:rPr>
              <a:t>Ronald dribbled to his left and threw the ball into a crowd of defenders.</a:t>
            </a:r>
          </a:p>
          <a:p>
            <a:pPr marL="742950" indent="-742950">
              <a:buAutoNum type="arabicPeriod" startAt="6"/>
            </a:pPr>
            <a:r>
              <a:rPr lang="en-US" sz="3600" dirty="0" smtClean="0">
                <a:latin typeface="Times New Roman" pitchFamily="18" charset="0"/>
                <a:cs typeface="Times New Roman" pitchFamily="18" charset="0"/>
              </a:rPr>
              <a:t>Visits to national monuments and parks remind us that our country has an exciting history.</a:t>
            </a:r>
          </a:p>
          <a:p>
            <a:pPr marL="742950" indent="-742950">
              <a:buAutoNum type="arabicPeriod" startAt="6"/>
            </a:pPr>
            <a:r>
              <a:rPr lang="en-US" sz="3600" dirty="0" smtClean="0">
                <a:latin typeface="Times New Roman" pitchFamily="18" charset="0"/>
                <a:cs typeface="Times New Roman" pitchFamily="18" charset="0"/>
              </a:rPr>
              <a:t>We returned the book to Marcella, but she had planned her report without it.</a:t>
            </a:r>
          </a:p>
          <a:p>
            <a:pPr marL="742950" indent="-742950">
              <a:buAutoNum type="arabicPeriod" startAt="6"/>
            </a:pPr>
            <a:r>
              <a:rPr lang="en-US" sz="3600" dirty="0" smtClean="0">
                <a:latin typeface="Times New Roman" pitchFamily="18" charset="0"/>
                <a:cs typeface="Times New Roman" pitchFamily="18" charset="0"/>
              </a:rPr>
              <a:t>Georgia O’Keefe displayed her paintings and received the admiration of a large audience.</a:t>
            </a:r>
          </a:p>
          <a:p>
            <a:pPr marL="742950" indent="-742950">
              <a:buAutoNum type="arabicPeriod" startAt="6"/>
            </a:pPr>
            <a:r>
              <a:rPr lang="en-US" sz="3600" dirty="0" smtClean="0">
                <a:latin typeface="Times New Roman" pitchFamily="18" charset="0"/>
                <a:cs typeface="Times New Roman" pitchFamily="18" charset="0"/>
              </a:rPr>
              <a:t>The recipe calls for two eggs, but I did not have time to buy any at the store.</a:t>
            </a:r>
            <a:endParaRPr lang="en-US" sz="3600" dirty="0">
              <a:latin typeface="Times New Roman" pitchFamily="18" charset="0"/>
              <a:cs typeface="Times New Roman" pitchFamily="18" charset="0"/>
            </a:endParaRPr>
          </a:p>
        </p:txBody>
      </p:sp>
      <p:sp>
        <p:nvSpPr>
          <p:cNvPr id="5" name="Title 1"/>
          <p:cNvSpPr>
            <a:spLocks noGrp="1"/>
          </p:cNvSpPr>
          <p:nvPr>
            <p:ph type="title"/>
          </p:nvPr>
        </p:nvSpPr>
        <p:spPr>
          <a:xfrm>
            <a:off x="228600" y="228600"/>
            <a:ext cx="8763000" cy="990600"/>
          </a:xfrm>
        </p:spPr>
        <p:txBody>
          <a:bodyPr>
            <a:noAutofit/>
          </a:bodyPr>
          <a:lstStyle/>
          <a:p>
            <a:r>
              <a:rPr lang="en-US" sz="4000" b="1" dirty="0" smtClean="0"/>
              <a:t>Exercise 24, page 489-90—</a:t>
            </a:r>
            <a:r>
              <a:rPr lang="en-US" sz="3600" b="1" dirty="0" smtClean="0"/>
              <a:t>revise sentences by using appropriate adverbs</a:t>
            </a:r>
            <a:endParaRPr lang="en-US" sz="3600" b="1" dirty="0"/>
          </a:p>
        </p:txBody>
      </p:sp>
    </p:spTree>
    <p:extLst>
      <p:ext uri="{BB962C8B-B14F-4D97-AF65-F5344CB8AC3E}">
        <p14:creationId xmlns:p14="http://schemas.microsoft.com/office/powerpoint/2010/main" val="1341230352"/>
      </p:ext>
    </p:extLst>
  </p:cSld>
  <p:clrMapOvr>
    <a:masterClrMapping/>
  </p:clrMapOvr>
  <p:transition spd="slow">
    <p:push dir="u"/>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0"/>
            <a:ext cx="8839200" cy="5105400"/>
          </a:xfrm>
        </p:spPr>
        <p:txBody>
          <a:bodyPr>
            <a:normAutofit fontScale="85000" lnSpcReduction="20000"/>
          </a:bodyPr>
          <a:lstStyle/>
          <a:p>
            <a:pPr marL="742950" indent="-742950">
              <a:buAutoNum type="arabicPeriod" startAt="6"/>
            </a:pPr>
            <a:r>
              <a:rPr lang="en-US" sz="3600" dirty="0" smtClean="0">
                <a:latin typeface="Times New Roman" pitchFamily="18" charset="0"/>
                <a:cs typeface="Times New Roman" pitchFamily="18" charset="0"/>
              </a:rPr>
              <a:t>Ronald </a:t>
            </a:r>
            <a:r>
              <a:rPr lang="en-US" sz="3600" b="1" u="sng" dirty="0" smtClean="0">
                <a:solidFill>
                  <a:srgbClr val="7030A0"/>
                </a:solidFill>
                <a:latin typeface="Times New Roman" pitchFamily="18" charset="0"/>
                <a:cs typeface="Times New Roman" pitchFamily="18" charset="0"/>
              </a:rPr>
              <a:t>hastily</a:t>
            </a:r>
            <a:r>
              <a:rPr lang="en-US" sz="3600" dirty="0" smtClean="0">
                <a:latin typeface="Times New Roman" pitchFamily="18" charset="0"/>
                <a:cs typeface="Times New Roman" pitchFamily="18" charset="0"/>
              </a:rPr>
              <a:t> dribbled to his left and threw the ball into a crowd of defenders.</a:t>
            </a:r>
          </a:p>
          <a:p>
            <a:pPr marL="742950" indent="-742950">
              <a:buAutoNum type="arabicPeriod" startAt="6"/>
            </a:pPr>
            <a:r>
              <a:rPr lang="en-US" sz="3600" dirty="0" smtClean="0">
                <a:latin typeface="Times New Roman" pitchFamily="18" charset="0"/>
                <a:cs typeface="Times New Roman" pitchFamily="18" charset="0"/>
              </a:rPr>
              <a:t>Visits to national monuments and parks remind us that our country has an </a:t>
            </a:r>
            <a:r>
              <a:rPr lang="en-US" sz="3600" b="1" u="sng" dirty="0" smtClean="0">
                <a:solidFill>
                  <a:srgbClr val="7030A0"/>
                </a:solidFill>
                <a:latin typeface="Times New Roman" pitchFamily="18" charset="0"/>
                <a:cs typeface="Times New Roman" pitchFamily="18" charset="0"/>
              </a:rPr>
              <a:t>especially</a:t>
            </a:r>
            <a:r>
              <a:rPr lang="en-US" sz="3600" dirty="0" smtClean="0">
                <a:latin typeface="Times New Roman" pitchFamily="18" charset="0"/>
                <a:cs typeface="Times New Roman" pitchFamily="18" charset="0"/>
              </a:rPr>
              <a:t> exciting history.</a:t>
            </a:r>
          </a:p>
          <a:p>
            <a:pPr marL="742950" indent="-742950">
              <a:buAutoNum type="arabicPeriod" startAt="6"/>
            </a:pPr>
            <a:r>
              <a:rPr lang="en-US" sz="3600" dirty="0" smtClean="0">
                <a:latin typeface="Times New Roman" pitchFamily="18" charset="0"/>
                <a:cs typeface="Times New Roman" pitchFamily="18" charset="0"/>
              </a:rPr>
              <a:t>We returned the book to Marcella, but she </a:t>
            </a:r>
            <a:r>
              <a:rPr lang="en-US" sz="3600" b="1" u="sng" dirty="0" smtClean="0">
                <a:solidFill>
                  <a:srgbClr val="7030A0"/>
                </a:solidFill>
                <a:latin typeface="Times New Roman" pitchFamily="18" charset="0"/>
                <a:cs typeface="Times New Roman" pitchFamily="18" charset="0"/>
              </a:rPr>
              <a:t>already</a:t>
            </a:r>
            <a:r>
              <a:rPr lang="en-US" sz="3600" dirty="0" smtClean="0">
                <a:latin typeface="Times New Roman" pitchFamily="18" charset="0"/>
                <a:cs typeface="Times New Roman" pitchFamily="18" charset="0"/>
              </a:rPr>
              <a:t> had planned her report without it.</a:t>
            </a:r>
          </a:p>
          <a:p>
            <a:pPr marL="742950" indent="-742950">
              <a:buAutoNum type="arabicPeriod" startAt="6"/>
            </a:pPr>
            <a:r>
              <a:rPr lang="en-US" sz="3600" dirty="0" smtClean="0">
                <a:latin typeface="Times New Roman" pitchFamily="18" charset="0"/>
                <a:cs typeface="Times New Roman" pitchFamily="18" charset="0"/>
              </a:rPr>
              <a:t>Georgia O’Keefe displayed her paintings and </a:t>
            </a:r>
            <a:r>
              <a:rPr lang="en-US" sz="3600" b="1" u="sng" dirty="0" smtClean="0">
                <a:solidFill>
                  <a:srgbClr val="7030A0"/>
                </a:solidFill>
                <a:latin typeface="Times New Roman" pitchFamily="18" charset="0"/>
                <a:cs typeface="Times New Roman" pitchFamily="18" charset="0"/>
              </a:rPr>
              <a:t>later</a:t>
            </a:r>
            <a:r>
              <a:rPr lang="en-US" sz="3600" dirty="0" smtClean="0">
                <a:latin typeface="Times New Roman" pitchFamily="18" charset="0"/>
                <a:cs typeface="Times New Roman" pitchFamily="18" charset="0"/>
              </a:rPr>
              <a:t> received the admiration of a large audience.</a:t>
            </a:r>
          </a:p>
          <a:p>
            <a:pPr marL="742950" indent="-742950">
              <a:buAutoNum type="arabicPeriod" startAt="6"/>
            </a:pPr>
            <a:r>
              <a:rPr lang="en-US" sz="3600" dirty="0" smtClean="0">
                <a:latin typeface="Times New Roman" pitchFamily="18" charset="0"/>
                <a:cs typeface="Times New Roman" pitchFamily="18" charset="0"/>
              </a:rPr>
              <a:t>The recipe calls for two eggs, but I </a:t>
            </a:r>
            <a:r>
              <a:rPr lang="en-US" sz="3600" b="1" u="sng" dirty="0" smtClean="0">
                <a:solidFill>
                  <a:srgbClr val="7030A0"/>
                </a:solidFill>
                <a:latin typeface="Times New Roman" pitchFamily="18" charset="0"/>
                <a:cs typeface="Times New Roman" pitchFamily="18" charset="0"/>
              </a:rPr>
              <a:t>certainly</a:t>
            </a:r>
            <a:r>
              <a:rPr lang="en-US" sz="3600" dirty="0" smtClean="0">
                <a:latin typeface="Times New Roman" pitchFamily="18" charset="0"/>
                <a:cs typeface="Times New Roman" pitchFamily="18" charset="0"/>
              </a:rPr>
              <a:t> did not have time to buy any at the store.</a:t>
            </a:r>
            <a:endParaRPr lang="en-US" sz="3600" dirty="0">
              <a:latin typeface="Times New Roman" pitchFamily="18" charset="0"/>
              <a:cs typeface="Times New Roman" pitchFamily="18" charset="0"/>
            </a:endParaRPr>
          </a:p>
        </p:txBody>
      </p:sp>
      <p:sp>
        <p:nvSpPr>
          <p:cNvPr id="5" name="Title 1"/>
          <p:cNvSpPr>
            <a:spLocks noGrp="1"/>
          </p:cNvSpPr>
          <p:nvPr>
            <p:ph type="title"/>
          </p:nvPr>
        </p:nvSpPr>
        <p:spPr>
          <a:xfrm>
            <a:off x="228600" y="228600"/>
            <a:ext cx="8763000" cy="990600"/>
          </a:xfrm>
        </p:spPr>
        <p:txBody>
          <a:bodyPr>
            <a:noAutofit/>
          </a:bodyPr>
          <a:lstStyle/>
          <a:p>
            <a:r>
              <a:rPr lang="en-US" sz="4000" b="1" dirty="0" smtClean="0"/>
              <a:t>Exercise 24, page 489-90—</a:t>
            </a:r>
            <a:r>
              <a:rPr lang="en-US" sz="3600" b="1" dirty="0" smtClean="0"/>
              <a:t>revise sentences by using appropriate adverbs</a:t>
            </a:r>
            <a:endParaRPr lang="en-US" sz="3600" b="1" dirty="0"/>
          </a:p>
        </p:txBody>
      </p:sp>
    </p:spTree>
    <p:extLst>
      <p:ext uri="{BB962C8B-B14F-4D97-AF65-F5344CB8AC3E}">
        <p14:creationId xmlns:p14="http://schemas.microsoft.com/office/powerpoint/2010/main" val="564837435"/>
      </p:ext>
    </p:extLst>
  </p:cSld>
  <p:clrMapOvr>
    <a:masterClrMapping/>
  </p:clrMapOvr>
  <p:transition spd="slow">
    <p:randomBar dir="vert"/>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0"/>
            <a:ext cx="8839200" cy="5486400"/>
          </a:xfrm>
        </p:spPr>
        <p:txBody>
          <a:bodyPr>
            <a:normAutofit/>
          </a:bodyPr>
          <a:lstStyle/>
          <a:p>
            <a:pPr marL="0" indent="0">
              <a:buNone/>
            </a:pPr>
            <a:r>
              <a:rPr lang="en-US" sz="3600" b="1" i="1" dirty="0" smtClean="0">
                <a:latin typeface="Times New Roman" pitchFamily="18" charset="0"/>
                <a:cs typeface="Times New Roman" pitchFamily="18" charset="0"/>
              </a:rPr>
              <a:t>Good</a:t>
            </a:r>
            <a:r>
              <a:rPr lang="en-US" sz="3600" dirty="0" smtClean="0">
                <a:latin typeface="Times New Roman" pitchFamily="18" charset="0"/>
                <a:cs typeface="Times New Roman" pitchFamily="18" charset="0"/>
              </a:rPr>
              <a:t> is an adjective which modifies a noun.</a:t>
            </a:r>
          </a:p>
          <a:p>
            <a:pPr marL="0" indent="0">
              <a:buNone/>
            </a:pPr>
            <a:r>
              <a:rPr lang="en-US" sz="3600" b="1" i="1" dirty="0" smtClean="0">
                <a:latin typeface="Times New Roman" pitchFamily="18" charset="0"/>
                <a:cs typeface="Times New Roman" pitchFamily="18" charset="0"/>
              </a:rPr>
              <a:t>Well</a:t>
            </a:r>
            <a:r>
              <a:rPr lang="en-US" sz="3600" dirty="0" smtClean="0">
                <a:latin typeface="Times New Roman" pitchFamily="18" charset="0"/>
                <a:cs typeface="Times New Roman" pitchFamily="18" charset="0"/>
              </a:rPr>
              <a:t> is an adverb which modifies a verb.</a:t>
            </a:r>
          </a:p>
          <a:p>
            <a:pPr marL="0" indent="0">
              <a:buNone/>
            </a:pPr>
            <a:endParaRPr lang="en-US" sz="3600" dirty="0" smtClean="0">
              <a:latin typeface="Times New Roman" pitchFamily="18" charset="0"/>
              <a:cs typeface="Times New Roman" pitchFamily="18" charset="0"/>
            </a:endParaRPr>
          </a:p>
          <a:p>
            <a:r>
              <a:rPr lang="en-US" dirty="0">
                <a:latin typeface="Times New Roman" pitchFamily="18" charset="0"/>
                <a:cs typeface="Times New Roman" pitchFamily="18" charset="0"/>
              </a:rPr>
              <a:t>Exception:  </a:t>
            </a:r>
            <a:r>
              <a:rPr lang="en-US" i="1" dirty="0">
                <a:latin typeface="Times New Roman" pitchFamily="18" charset="0"/>
                <a:cs typeface="Times New Roman" pitchFamily="18" charset="0"/>
              </a:rPr>
              <a:t>Well</a:t>
            </a:r>
            <a:r>
              <a:rPr lang="en-US" dirty="0">
                <a:latin typeface="Times New Roman" pitchFamily="18" charset="0"/>
                <a:cs typeface="Times New Roman" pitchFamily="18" charset="0"/>
              </a:rPr>
              <a:t> is sometimes used to mean healthy, so pay attention to the content of the sentence</a:t>
            </a:r>
            <a:r>
              <a:rPr lang="en-US" dirty="0" smtClean="0">
                <a:latin typeface="Times New Roman" pitchFamily="18" charset="0"/>
                <a:cs typeface="Times New Roman" pitchFamily="18" charset="0"/>
              </a:rPr>
              <a:t>.</a:t>
            </a:r>
          </a:p>
          <a:p>
            <a:endParaRPr lang="en-US" dirty="0">
              <a:latin typeface="Times New Roman" pitchFamily="18" charset="0"/>
              <a:cs typeface="Times New Roman" pitchFamily="18" charset="0"/>
            </a:endParaRPr>
          </a:p>
          <a:p>
            <a:pPr marL="457200" lvl="1" indent="0">
              <a:buNone/>
            </a:pPr>
            <a:r>
              <a:rPr lang="en-US" sz="3600" dirty="0" smtClean="0">
                <a:latin typeface="Times New Roman" pitchFamily="18" charset="0"/>
                <a:cs typeface="Times New Roman" pitchFamily="18" charset="0"/>
              </a:rPr>
              <a:t>Example:  I </a:t>
            </a:r>
            <a:r>
              <a:rPr lang="en-US" sz="3600" dirty="0">
                <a:latin typeface="Times New Roman" pitchFamily="18" charset="0"/>
                <a:cs typeface="Times New Roman" pitchFamily="18" charset="0"/>
              </a:rPr>
              <a:t>am well; I’m not sick anymore.</a:t>
            </a:r>
          </a:p>
          <a:p>
            <a:pPr marL="0" indent="0">
              <a:buNone/>
            </a:pPr>
            <a:endParaRPr lang="en-US" sz="3600" dirty="0">
              <a:latin typeface="Times New Roman" pitchFamily="18" charset="0"/>
              <a:cs typeface="Times New Roman" pitchFamily="18" charset="0"/>
            </a:endParaRPr>
          </a:p>
        </p:txBody>
      </p:sp>
      <p:sp>
        <p:nvSpPr>
          <p:cNvPr id="5" name="Title 1"/>
          <p:cNvSpPr>
            <a:spLocks noGrp="1"/>
          </p:cNvSpPr>
          <p:nvPr>
            <p:ph type="title"/>
          </p:nvPr>
        </p:nvSpPr>
        <p:spPr>
          <a:xfrm>
            <a:off x="228600" y="228600"/>
            <a:ext cx="8763000" cy="990600"/>
          </a:xfrm>
        </p:spPr>
        <p:txBody>
          <a:bodyPr>
            <a:noAutofit/>
          </a:bodyPr>
          <a:lstStyle/>
          <a:p>
            <a:pPr algn="ctr"/>
            <a:r>
              <a:rPr lang="en-US" sz="4000" b="1" i="1" dirty="0" smtClean="0"/>
              <a:t>Good</a:t>
            </a:r>
            <a:r>
              <a:rPr lang="en-US" sz="4000" b="1" dirty="0" smtClean="0"/>
              <a:t> vs. </a:t>
            </a:r>
            <a:r>
              <a:rPr lang="en-US" sz="4000" b="1" i="1" dirty="0" smtClean="0"/>
              <a:t>Well</a:t>
            </a:r>
            <a:endParaRPr lang="en-US" sz="3600" b="1" i="1" dirty="0"/>
          </a:p>
        </p:txBody>
      </p:sp>
    </p:spTree>
    <p:extLst>
      <p:ext uri="{BB962C8B-B14F-4D97-AF65-F5344CB8AC3E}">
        <p14:creationId xmlns:p14="http://schemas.microsoft.com/office/powerpoint/2010/main" val="368305640"/>
      </p:ext>
    </p:extLst>
  </p:cSld>
  <p:clrMapOvr>
    <a:masterClrMapping/>
  </p:clrMapOvr>
  <p:transition spd="slow">
    <p:wip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479220" cy="1066800"/>
          </a:xfrm>
        </p:spPr>
        <p:txBody>
          <a:bodyPr>
            <a:noAutofit/>
          </a:bodyPr>
          <a:lstStyle/>
          <a:p>
            <a:pPr algn="ctr"/>
            <a:r>
              <a:rPr lang="en-US" sz="6000" b="1" dirty="0" smtClean="0"/>
              <a:t>Practice </a:t>
            </a:r>
            <a:r>
              <a:rPr lang="en-US" sz="6000" b="1" i="1" dirty="0" smtClean="0"/>
              <a:t>Good</a:t>
            </a:r>
            <a:r>
              <a:rPr lang="en-US" sz="6000" b="1" dirty="0" smtClean="0"/>
              <a:t> vs. </a:t>
            </a:r>
            <a:r>
              <a:rPr lang="en-US" sz="6000" b="1" i="1" dirty="0" smtClean="0"/>
              <a:t>Bad</a:t>
            </a:r>
            <a:endParaRPr lang="en-US" sz="6000" b="1" i="1" dirty="0"/>
          </a:p>
        </p:txBody>
      </p:sp>
      <p:sp>
        <p:nvSpPr>
          <p:cNvPr id="3" name="Content Placeholder 2"/>
          <p:cNvSpPr>
            <a:spLocks noGrp="1"/>
          </p:cNvSpPr>
          <p:nvPr>
            <p:ph idx="1"/>
          </p:nvPr>
        </p:nvSpPr>
        <p:spPr>
          <a:xfrm>
            <a:off x="228600" y="1905000"/>
            <a:ext cx="8686800" cy="4221163"/>
          </a:xfrm>
        </p:spPr>
        <p:txBody>
          <a:bodyPr/>
          <a:lstStyle/>
          <a:p>
            <a:pPr marL="0" indent="0" algn="ctr">
              <a:buNone/>
            </a:pPr>
            <a:r>
              <a:rPr lang="en-US" b="1" dirty="0" smtClean="0">
                <a:solidFill>
                  <a:schemeClr val="tx1"/>
                </a:solidFill>
                <a:hlinkClick r:id="rId2"/>
              </a:rPr>
              <a:t>Interactive Quiz</a:t>
            </a:r>
          </a:p>
          <a:p>
            <a:pPr marL="0" indent="0" algn="ctr">
              <a:buNone/>
            </a:pPr>
            <a:endParaRPr lang="en-US" b="1" dirty="0" smtClean="0">
              <a:solidFill>
                <a:schemeClr val="tx1"/>
              </a:solidFill>
              <a:hlinkClick r:id="rId2"/>
            </a:endParaRPr>
          </a:p>
          <a:p>
            <a:pPr marL="0" indent="0">
              <a:buNone/>
            </a:pPr>
            <a:r>
              <a:rPr lang="en-US" dirty="0" smtClean="0">
                <a:hlinkClick r:id="rId2"/>
              </a:rPr>
              <a:t>http</a:t>
            </a:r>
            <a:r>
              <a:rPr lang="en-US" dirty="0">
                <a:hlinkClick r:id="rId2"/>
              </a:rPr>
              <a:t>://</a:t>
            </a:r>
            <a:r>
              <a:rPr lang="en-US" dirty="0" smtClean="0">
                <a:hlinkClick r:id="rId2"/>
              </a:rPr>
              <a:t>www.eflnet.com/grammar/goodwell1.php</a:t>
            </a:r>
            <a:endParaRPr lang="en-US" dirty="0" smtClean="0"/>
          </a:p>
          <a:p>
            <a:endParaRPr lang="en-US" dirty="0"/>
          </a:p>
        </p:txBody>
      </p:sp>
    </p:spTree>
    <p:extLst>
      <p:ext uri="{BB962C8B-B14F-4D97-AF65-F5344CB8AC3E}">
        <p14:creationId xmlns:p14="http://schemas.microsoft.com/office/powerpoint/2010/main" val="1787913499"/>
      </p:ext>
    </p:extLst>
  </p:cSld>
  <p:clrMapOvr>
    <a:masterClrMapping/>
  </p:clrMapOvr>
  <p:transition spd="slow">
    <p:cove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447800" y="304800"/>
            <a:ext cx="6870700" cy="1219200"/>
          </a:xfrm>
        </p:spPr>
        <p:txBody>
          <a:bodyPr/>
          <a:lstStyle/>
          <a:p>
            <a:r>
              <a:rPr lang="en-US" smtClean="0"/>
              <a:t>Let’s Play…</a:t>
            </a:r>
          </a:p>
        </p:txBody>
      </p:sp>
      <p:sp>
        <p:nvSpPr>
          <p:cNvPr id="3" name="Content Placeholder 2"/>
          <p:cNvSpPr>
            <a:spLocks noGrp="1"/>
          </p:cNvSpPr>
          <p:nvPr>
            <p:ph idx="1"/>
          </p:nvPr>
        </p:nvSpPr>
        <p:spPr>
          <a:xfrm>
            <a:off x="381000" y="1524000"/>
            <a:ext cx="8458200" cy="3657600"/>
          </a:xfrm>
        </p:spPr>
        <p:txBody>
          <a:bodyPr/>
          <a:lstStyle/>
          <a:p>
            <a:r>
              <a:rPr lang="en-US" sz="5400" smtClean="0"/>
              <a:t>Flicko</a:t>
            </a:r>
          </a:p>
          <a:p>
            <a:pPr lvl="1"/>
            <a:r>
              <a:rPr lang="en-US" smtClean="0"/>
              <a:t>Point at the appropriate response before your partner does to earn a point.</a:t>
            </a:r>
          </a:p>
        </p:txBody>
      </p:sp>
      <p:pic>
        <p:nvPicPr>
          <p:cNvPr id="64516" name="Picture 4" descr="C:\Documents and Settings\AFN50906666\Local Settings\Temporary Internet Files\Content.IE5\JES45CYE\MM900236355[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9593906">
            <a:off x="3916363" y="3906838"/>
            <a:ext cx="2308225"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MS903948.wav">
            <a:hlinkClick r:id="" action="ppaction://media"/>
          </p:cNvPr>
          <p:cNvPicPr>
            <a:picLocks noRot="1" noChangeAspect="1"/>
          </p:cNvPicPr>
          <p:nvPr>
            <a:wavAudioFile r:embed="rId1" name="MS900069700[1].wav"/>
          </p:nvPr>
        </p:nvPicPr>
        <p:blipFill>
          <a:blip r:embed="rId4">
            <a:extLst>
              <a:ext uri="{28A0092B-C50C-407E-A947-70E740481C1C}">
                <a14:useLocalDpi xmlns:a14="http://schemas.microsoft.com/office/drawing/2010/main" val="0"/>
              </a:ext>
            </a:extLst>
          </a:blip>
          <a:srcRect/>
          <a:stretch>
            <a:fillRect/>
          </a:stretch>
        </p:blipFill>
        <p:spPr bwMode="auto">
          <a:xfrm>
            <a:off x="4648200" y="723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5288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500"/>
                                        <p:tgtEl>
                                          <p:spTgt spid="3">
                                            <p:txEl>
                                              <p:pRg st="0" end="0"/>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3" dur="5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500"/>
                                        <p:tgtEl>
                                          <p:spTgt spid="3">
                                            <p:txEl>
                                              <p:pRg st="1" end="1"/>
                                            </p:txEl>
                                          </p:spTgt>
                                        </p:tgtEl>
                                      </p:cBhvr>
                                    </p:animEffect>
                                  </p:childTnLst>
                                </p:cTn>
                              </p:par>
                            </p:childTnLst>
                          </p:cTn>
                        </p:par>
                        <p:par>
                          <p:cTn id="15" fill="hold" nodeType="afterGroup">
                            <p:stCondLst>
                              <p:cond delay="500"/>
                            </p:stCondLst>
                            <p:childTnLst>
                              <p:par>
                                <p:cTn id="16" presetID="1" presetClass="mediacall" presetSubtype="0" fill="hold" nodeType="afterEffect">
                                  <p:stCondLst>
                                    <p:cond delay="0"/>
                                  </p:stCondLst>
                                  <p:childTnLst>
                                    <p:cmd type="call" cmd="playFrom(0.0)">
                                      <p:cBhvr>
                                        <p:cTn id="17" dur="53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1600200"/>
            <a:ext cx="8153400" cy="4525963"/>
          </a:xfrm>
        </p:spPr>
        <p:txBody>
          <a:bodyPr/>
          <a:lstStyle/>
          <a:p>
            <a:pPr marL="0" indent="0">
              <a:buNone/>
            </a:pPr>
            <a:r>
              <a:rPr lang="en-US" sz="8800" b="1" dirty="0" smtClean="0">
                <a:latin typeface="Aharoni" pitchFamily="2" charset="-79"/>
                <a:cs typeface="Aharoni" pitchFamily="2" charset="-79"/>
              </a:rPr>
              <a:t>Good	</a:t>
            </a:r>
            <a:r>
              <a:rPr lang="en-US" dirty="0" smtClean="0"/>
              <a:t>	   </a:t>
            </a:r>
            <a:r>
              <a:rPr lang="en-US" sz="9600" b="1" dirty="0" smtClean="0">
                <a:latin typeface="Aharoni" pitchFamily="2" charset="-79"/>
                <a:cs typeface="Aharoni" pitchFamily="2" charset="-79"/>
              </a:rPr>
              <a:t>Well</a:t>
            </a:r>
            <a:endParaRPr lang="en-US" sz="9600" b="1" dirty="0">
              <a:latin typeface="Aharoni" pitchFamily="2" charset="-79"/>
              <a:cs typeface="Aharoni" pitchFamily="2" charset="-79"/>
            </a:endParaRPr>
          </a:p>
        </p:txBody>
      </p:sp>
      <p:cxnSp>
        <p:nvCxnSpPr>
          <p:cNvPr id="5" name="Straight Arrow Connector 4"/>
          <p:cNvCxnSpPr/>
          <p:nvPr/>
        </p:nvCxnSpPr>
        <p:spPr>
          <a:xfrm>
            <a:off x="4572000" y="-152400"/>
            <a:ext cx="76200" cy="73152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300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03020" cy="685800"/>
          </a:xfrm>
        </p:spPr>
        <p:txBody>
          <a:bodyPr>
            <a:noAutofit/>
          </a:bodyPr>
          <a:lstStyle/>
          <a:p>
            <a:pPr algn="ctr"/>
            <a:r>
              <a:rPr lang="en-US" sz="4400" b="1" dirty="0" smtClean="0">
                <a:latin typeface="Times New Roman" pitchFamily="18" charset="0"/>
                <a:cs typeface="Times New Roman" pitchFamily="18" charset="0"/>
              </a:rPr>
              <a:t>Good or Well?</a:t>
            </a:r>
            <a:endParaRPr lang="en-US" sz="4400" dirty="0">
              <a:latin typeface="Times New Roman" pitchFamily="18" charset="0"/>
              <a:cs typeface="Times New Roman" pitchFamily="18" charset="0"/>
            </a:endParaRPr>
          </a:p>
        </p:txBody>
      </p:sp>
      <p:sp>
        <p:nvSpPr>
          <p:cNvPr id="3" name="Content Placeholder 2"/>
          <p:cNvSpPr>
            <a:spLocks noGrp="1"/>
          </p:cNvSpPr>
          <p:nvPr>
            <p:ph idx="1"/>
          </p:nvPr>
        </p:nvSpPr>
        <p:spPr>
          <a:xfrm>
            <a:off x="304800" y="1066800"/>
            <a:ext cx="8534400" cy="5334000"/>
          </a:xfrm>
        </p:spPr>
        <p:txBody>
          <a:bodyPr>
            <a:normAutofit fontScale="92500"/>
          </a:bodyPr>
          <a:lstStyle/>
          <a:p>
            <a:pPr marL="514350" indent="-514350">
              <a:buAutoNum type="arabicPeriod"/>
            </a:pPr>
            <a:r>
              <a:rPr lang="en-US" dirty="0" smtClean="0">
                <a:latin typeface="Times New Roman" pitchFamily="18" charset="0"/>
                <a:cs typeface="Times New Roman" pitchFamily="18" charset="0"/>
              </a:rPr>
              <a:t>I usually do (good, well) on that kind of test.</a:t>
            </a:r>
          </a:p>
          <a:p>
            <a:pPr marL="514350" indent="-514350">
              <a:buAutoNum type="arabicPeriod"/>
            </a:pPr>
            <a:r>
              <a:rPr lang="en-US" dirty="0" smtClean="0">
                <a:latin typeface="Times New Roman" pitchFamily="18" charset="0"/>
                <a:cs typeface="Times New Roman" pitchFamily="18" charset="0"/>
              </a:rPr>
              <a:t>I can skate (good, well).</a:t>
            </a:r>
            <a:r>
              <a:rPr lang="en-US" dirty="0"/>
              <a:t> </a:t>
            </a:r>
            <a:endParaRPr lang="en-US" dirty="0" smtClean="0"/>
          </a:p>
          <a:p>
            <a:pPr marL="514350" indent="-514350">
              <a:buAutoNum type="arabicPeriod"/>
            </a:pPr>
            <a:r>
              <a:rPr lang="en-US" dirty="0" smtClean="0">
                <a:latin typeface="Times New Roman" pitchFamily="18" charset="0"/>
                <a:cs typeface="Times New Roman" pitchFamily="18" charset="0"/>
              </a:rPr>
              <a:t>How </a:t>
            </a:r>
            <a:r>
              <a:rPr lang="en-US" dirty="0">
                <a:latin typeface="Times New Roman" pitchFamily="18" charset="0"/>
                <a:cs typeface="Times New Roman" pitchFamily="18" charset="0"/>
              </a:rPr>
              <a:t>(good, well)</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do you know him</a:t>
            </a:r>
            <a:r>
              <a:rPr lang="en-US" dirty="0" smtClean="0">
                <a:latin typeface="Times New Roman" pitchFamily="18" charset="0"/>
                <a:cs typeface="Times New Roman" pitchFamily="18" charset="0"/>
              </a:rPr>
              <a:t>?</a:t>
            </a:r>
          </a:p>
          <a:p>
            <a:pPr marL="514350" indent="-514350">
              <a:buAutoNum type="arabicPeriod"/>
            </a:pPr>
            <a:r>
              <a:rPr lang="en-US" dirty="0" smtClean="0">
                <a:latin typeface="Times New Roman" pitchFamily="18" charset="0"/>
                <a:cs typeface="Times New Roman" pitchFamily="18" charset="0"/>
              </a:rPr>
              <a:t>Sam </a:t>
            </a:r>
            <a:r>
              <a:rPr lang="en-US" dirty="0">
                <a:latin typeface="Times New Roman" pitchFamily="18" charset="0"/>
                <a:cs typeface="Times New Roman" pitchFamily="18" charset="0"/>
              </a:rPr>
              <a:t>did a (good, well) </a:t>
            </a:r>
            <a:r>
              <a:rPr lang="en-US" dirty="0" smtClean="0">
                <a:latin typeface="Times New Roman" pitchFamily="18" charset="0"/>
                <a:cs typeface="Times New Roman" pitchFamily="18" charset="0"/>
              </a:rPr>
              <a:t>job </a:t>
            </a:r>
            <a:r>
              <a:rPr lang="en-US" dirty="0">
                <a:latin typeface="Times New Roman" pitchFamily="18" charset="0"/>
                <a:cs typeface="Times New Roman" pitchFamily="18" charset="0"/>
              </a:rPr>
              <a:t>on her </a:t>
            </a:r>
            <a:r>
              <a:rPr lang="en-US" dirty="0" smtClean="0">
                <a:latin typeface="Times New Roman" pitchFamily="18" charset="0"/>
                <a:cs typeface="Times New Roman" pitchFamily="18" charset="0"/>
              </a:rPr>
              <a:t>assignment.</a:t>
            </a:r>
          </a:p>
          <a:p>
            <a:pPr marL="514350" indent="-514350">
              <a:buAutoNum type="arabicPeriod"/>
            </a:pPr>
            <a:r>
              <a:rPr lang="en-US" dirty="0" smtClean="0">
                <a:latin typeface="Times New Roman" pitchFamily="18" charset="0"/>
                <a:cs typeface="Times New Roman" pitchFamily="18" charset="0"/>
              </a:rPr>
              <a:t>Sam </a:t>
            </a:r>
            <a:r>
              <a:rPr lang="en-US" dirty="0">
                <a:latin typeface="Times New Roman" pitchFamily="18" charset="0"/>
                <a:cs typeface="Times New Roman" pitchFamily="18" charset="0"/>
              </a:rPr>
              <a:t>did (good, </a:t>
            </a:r>
            <a:r>
              <a:rPr lang="en-US" dirty="0" smtClean="0">
                <a:latin typeface="Times New Roman" pitchFamily="18" charset="0"/>
                <a:cs typeface="Times New Roman" pitchFamily="18" charset="0"/>
              </a:rPr>
              <a:t>well) on </a:t>
            </a:r>
            <a:r>
              <a:rPr lang="en-US" dirty="0">
                <a:latin typeface="Times New Roman" pitchFamily="18" charset="0"/>
                <a:cs typeface="Times New Roman" pitchFamily="18" charset="0"/>
              </a:rPr>
              <a:t>her </a:t>
            </a:r>
            <a:r>
              <a:rPr lang="en-US" dirty="0" smtClean="0">
                <a:latin typeface="Times New Roman" pitchFamily="18" charset="0"/>
                <a:cs typeface="Times New Roman" pitchFamily="18" charset="0"/>
              </a:rPr>
              <a:t>assignment.</a:t>
            </a:r>
          </a:p>
          <a:p>
            <a:pPr marL="514350" indent="-514350">
              <a:buFont typeface="Arial" pitchFamily="34" charset="0"/>
              <a:buAutoNum type="arabicPeriod"/>
            </a:pPr>
            <a:r>
              <a:rPr lang="en-US" dirty="0">
                <a:latin typeface="Times New Roman" pitchFamily="18" charset="0"/>
                <a:cs typeface="Times New Roman" pitchFamily="18" charset="0"/>
              </a:rPr>
              <a:t>Sam did (good, </a:t>
            </a:r>
            <a:r>
              <a:rPr lang="en-US" dirty="0">
                <a:solidFill>
                  <a:schemeClr val="tx1"/>
                </a:solidFill>
                <a:latin typeface="Times New Roman" pitchFamily="18" charset="0"/>
                <a:cs typeface="Times New Roman" pitchFamily="18" charset="0"/>
              </a:rPr>
              <a:t>well</a:t>
            </a:r>
            <a:r>
              <a:rPr lang="en-US" dirty="0" smtClean="0">
                <a:solidFill>
                  <a:schemeClr val="tx1"/>
                </a:solidFill>
                <a:latin typeface="Times New Roman" pitchFamily="18" charset="0"/>
                <a:cs typeface="Times New Roman" pitchFamily="18" charset="0"/>
              </a:rPr>
              <a:t>).</a:t>
            </a:r>
            <a:endParaRPr lang="en-US" dirty="0" smtClean="0">
              <a:latin typeface="Times New Roman" pitchFamily="18" charset="0"/>
              <a:cs typeface="Times New Roman" pitchFamily="18" charset="0"/>
            </a:endParaRPr>
          </a:p>
          <a:p>
            <a:pPr marL="514350" indent="-514350">
              <a:buAutoNum type="arabicPeriod"/>
            </a:pPr>
            <a:r>
              <a:rPr lang="en-US" dirty="0" smtClean="0">
                <a:latin typeface="Times New Roman" pitchFamily="18" charset="0"/>
                <a:cs typeface="Times New Roman" pitchFamily="18" charset="0"/>
              </a:rPr>
              <a:t>Driving </a:t>
            </a:r>
            <a:r>
              <a:rPr lang="en-US" dirty="0">
                <a:latin typeface="Times New Roman" pitchFamily="18" charset="0"/>
                <a:cs typeface="Times New Roman" pitchFamily="18" charset="0"/>
              </a:rPr>
              <a:t>with your eyes open is a (good, well)</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idea. </a:t>
            </a:r>
            <a:endParaRPr lang="en-US" dirty="0" smtClean="0">
              <a:latin typeface="Times New Roman" pitchFamily="18" charset="0"/>
              <a:cs typeface="Times New Roman" pitchFamily="18" charset="0"/>
            </a:endParaRPr>
          </a:p>
          <a:p>
            <a:pPr marL="514350" indent="-514350">
              <a:buAutoNum type="arabicPeriod"/>
            </a:pPr>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idea was </a:t>
            </a:r>
            <a:r>
              <a:rPr lang="en-US" dirty="0" smtClean="0">
                <a:latin typeface="Times New Roman" pitchFamily="18" charset="0"/>
                <a:cs typeface="Times New Roman" pitchFamily="18" charset="0"/>
              </a:rPr>
              <a:t>expressed (good</a:t>
            </a:r>
            <a:r>
              <a:rPr lang="en-US" dirty="0">
                <a:latin typeface="Times New Roman" pitchFamily="18" charset="0"/>
                <a:cs typeface="Times New Roman" pitchFamily="18" charset="0"/>
              </a:rPr>
              <a:t>, well)</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in the article.</a:t>
            </a:r>
            <a:r>
              <a:rPr lang="en-US" dirty="0"/>
              <a:t/>
            </a:r>
            <a:br>
              <a:rPr lang="en-US" dirty="0"/>
            </a:br>
            <a:endParaRPr lang="en-US" dirty="0" smtClean="0">
              <a:latin typeface="Times New Roman" pitchFamily="18" charset="0"/>
              <a:cs typeface="Times New Roman" pitchFamily="18" charset="0"/>
            </a:endParaRPr>
          </a:p>
          <a:p>
            <a:pPr marL="514350" indent="-514350">
              <a:buAutoNum type="arabicPeriod"/>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834353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03020" cy="685800"/>
          </a:xfrm>
        </p:spPr>
        <p:txBody>
          <a:bodyPr>
            <a:noAutofit/>
          </a:bodyPr>
          <a:lstStyle/>
          <a:p>
            <a:pPr algn="ctr"/>
            <a:r>
              <a:rPr lang="en-US" sz="4400" b="1" dirty="0" smtClean="0">
                <a:latin typeface="Times New Roman" pitchFamily="18" charset="0"/>
                <a:cs typeface="Times New Roman" pitchFamily="18" charset="0"/>
              </a:rPr>
              <a:t>Good or Well?</a:t>
            </a:r>
            <a:endParaRPr lang="en-US" sz="4400" dirty="0">
              <a:latin typeface="Times New Roman" pitchFamily="18" charset="0"/>
              <a:cs typeface="Times New Roman" pitchFamily="18" charset="0"/>
            </a:endParaRPr>
          </a:p>
        </p:txBody>
      </p:sp>
      <p:sp>
        <p:nvSpPr>
          <p:cNvPr id="3" name="Content Placeholder 2"/>
          <p:cNvSpPr>
            <a:spLocks noGrp="1"/>
          </p:cNvSpPr>
          <p:nvPr>
            <p:ph idx="1"/>
          </p:nvPr>
        </p:nvSpPr>
        <p:spPr>
          <a:xfrm>
            <a:off x="304800" y="1066800"/>
            <a:ext cx="8534400" cy="5334000"/>
          </a:xfrm>
        </p:spPr>
        <p:txBody>
          <a:bodyPr>
            <a:normAutofit fontScale="92500"/>
          </a:bodyPr>
          <a:lstStyle/>
          <a:p>
            <a:pPr marL="514350" indent="-514350">
              <a:buAutoNum type="arabicPeriod"/>
            </a:pPr>
            <a:r>
              <a:rPr lang="en-US" dirty="0" smtClean="0">
                <a:latin typeface="Times New Roman" pitchFamily="18" charset="0"/>
                <a:cs typeface="Times New Roman" pitchFamily="18" charset="0"/>
              </a:rPr>
              <a:t>I usually do (good, </a:t>
            </a:r>
            <a:r>
              <a:rPr lang="en-US" b="1" u="sng" dirty="0" smtClean="0">
                <a:solidFill>
                  <a:srgbClr val="7030A0"/>
                </a:solidFill>
                <a:latin typeface="Times New Roman" pitchFamily="18" charset="0"/>
                <a:cs typeface="Times New Roman" pitchFamily="18" charset="0"/>
              </a:rPr>
              <a:t>well</a:t>
            </a:r>
            <a:r>
              <a:rPr lang="en-US" dirty="0" smtClean="0">
                <a:latin typeface="Times New Roman" pitchFamily="18" charset="0"/>
                <a:cs typeface="Times New Roman" pitchFamily="18" charset="0"/>
              </a:rPr>
              <a:t>) on that kind of test.</a:t>
            </a:r>
          </a:p>
          <a:p>
            <a:pPr marL="514350" indent="-514350">
              <a:buAutoNum type="arabicPeriod"/>
            </a:pPr>
            <a:r>
              <a:rPr lang="en-US" dirty="0" smtClean="0">
                <a:latin typeface="Times New Roman" pitchFamily="18" charset="0"/>
                <a:cs typeface="Times New Roman" pitchFamily="18" charset="0"/>
              </a:rPr>
              <a:t>I can skate (good, </a:t>
            </a:r>
            <a:r>
              <a:rPr lang="en-US" b="1" u="sng" dirty="0" smtClean="0">
                <a:solidFill>
                  <a:srgbClr val="7030A0"/>
                </a:solidFill>
                <a:latin typeface="Times New Roman" pitchFamily="18" charset="0"/>
                <a:cs typeface="Times New Roman" pitchFamily="18" charset="0"/>
              </a:rPr>
              <a:t>well</a:t>
            </a:r>
            <a:r>
              <a:rPr lang="en-US" dirty="0" smtClean="0">
                <a:latin typeface="Times New Roman" pitchFamily="18" charset="0"/>
                <a:cs typeface="Times New Roman" pitchFamily="18" charset="0"/>
              </a:rPr>
              <a:t>).</a:t>
            </a:r>
            <a:r>
              <a:rPr lang="en-US" dirty="0"/>
              <a:t> </a:t>
            </a:r>
            <a:endParaRPr lang="en-US" dirty="0" smtClean="0"/>
          </a:p>
          <a:p>
            <a:pPr marL="514350" indent="-514350">
              <a:buAutoNum type="arabicPeriod"/>
            </a:pPr>
            <a:r>
              <a:rPr lang="en-US" dirty="0" smtClean="0">
                <a:latin typeface="Times New Roman" pitchFamily="18" charset="0"/>
                <a:cs typeface="Times New Roman" pitchFamily="18" charset="0"/>
              </a:rPr>
              <a:t>How </a:t>
            </a:r>
            <a:r>
              <a:rPr lang="en-US" dirty="0">
                <a:latin typeface="Times New Roman" pitchFamily="18" charset="0"/>
                <a:cs typeface="Times New Roman" pitchFamily="18" charset="0"/>
              </a:rPr>
              <a:t>(good, </a:t>
            </a:r>
            <a:r>
              <a:rPr lang="en-US" b="1" u="sng" dirty="0">
                <a:solidFill>
                  <a:srgbClr val="7030A0"/>
                </a:solidFill>
                <a:latin typeface="Times New Roman" pitchFamily="18" charset="0"/>
                <a:cs typeface="Times New Roman" pitchFamily="18" charset="0"/>
              </a:rPr>
              <a:t>well</a:t>
            </a:r>
            <a:r>
              <a:rPr lang="en-US" dirty="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do you know him</a:t>
            </a:r>
            <a:r>
              <a:rPr lang="en-US" dirty="0" smtClean="0">
                <a:latin typeface="Times New Roman" pitchFamily="18" charset="0"/>
                <a:cs typeface="Times New Roman" pitchFamily="18" charset="0"/>
              </a:rPr>
              <a:t>?</a:t>
            </a:r>
          </a:p>
          <a:p>
            <a:pPr marL="514350" indent="-514350">
              <a:buAutoNum type="arabicPeriod"/>
            </a:pPr>
            <a:r>
              <a:rPr lang="en-US" dirty="0" smtClean="0">
                <a:latin typeface="Times New Roman" pitchFamily="18" charset="0"/>
                <a:cs typeface="Times New Roman" pitchFamily="18" charset="0"/>
              </a:rPr>
              <a:t>Sam </a:t>
            </a:r>
            <a:r>
              <a:rPr lang="en-US" dirty="0">
                <a:latin typeface="Times New Roman" pitchFamily="18" charset="0"/>
                <a:cs typeface="Times New Roman" pitchFamily="18" charset="0"/>
              </a:rPr>
              <a:t>did a (</a:t>
            </a:r>
            <a:r>
              <a:rPr lang="en-US" b="1" u="sng" dirty="0">
                <a:solidFill>
                  <a:srgbClr val="7030A0"/>
                </a:solidFill>
                <a:latin typeface="Times New Roman" pitchFamily="18" charset="0"/>
                <a:cs typeface="Times New Roman" pitchFamily="18" charset="0"/>
              </a:rPr>
              <a:t>good</a:t>
            </a:r>
            <a:r>
              <a:rPr lang="en-US" dirty="0">
                <a:latin typeface="Times New Roman" pitchFamily="18" charset="0"/>
                <a:cs typeface="Times New Roman" pitchFamily="18" charset="0"/>
              </a:rPr>
              <a:t>, well) </a:t>
            </a:r>
            <a:r>
              <a:rPr lang="en-US" dirty="0" smtClean="0">
                <a:latin typeface="Times New Roman" pitchFamily="18" charset="0"/>
                <a:cs typeface="Times New Roman" pitchFamily="18" charset="0"/>
              </a:rPr>
              <a:t>job </a:t>
            </a:r>
            <a:r>
              <a:rPr lang="en-US" dirty="0">
                <a:latin typeface="Times New Roman" pitchFamily="18" charset="0"/>
                <a:cs typeface="Times New Roman" pitchFamily="18" charset="0"/>
              </a:rPr>
              <a:t>on her </a:t>
            </a:r>
            <a:r>
              <a:rPr lang="en-US" dirty="0" smtClean="0">
                <a:latin typeface="Times New Roman" pitchFamily="18" charset="0"/>
                <a:cs typeface="Times New Roman" pitchFamily="18" charset="0"/>
              </a:rPr>
              <a:t>assignment.</a:t>
            </a:r>
          </a:p>
          <a:p>
            <a:pPr marL="514350" indent="-514350">
              <a:buAutoNum type="arabicPeriod"/>
            </a:pPr>
            <a:r>
              <a:rPr lang="en-US" dirty="0" smtClean="0">
                <a:latin typeface="Times New Roman" pitchFamily="18" charset="0"/>
                <a:cs typeface="Times New Roman" pitchFamily="18" charset="0"/>
              </a:rPr>
              <a:t>Sam </a:t>
            </a:r>
            <a:r>
              <a:rPr lang="en-US" dirty="0">
                <a:latin typeface="Times New Roman" pitchFamily="18" charset="0"/>
                <a:cs typeface="Times New Roman" pitchFamily="18" charset="0"/>
              </a:rPr>
              <a:t>did (good, </a:t>
            </a:r>
            <a:r>
              <a:rPr lang="en-US" b="1" u="sng" dirty="0" smtClean="0">
                <a:solidFill>
                  <a:srgbClr val="7030A0"/>
                </a:solidFill>
                <a:latin typeface="Times New Roman" pitchFamily="18" charset="0"/>
                <a:cs typeface="Times New Roman" pitchFamily="18" charset="0"/>
              </a:rPr>
              <a:t>well</a:t>
            </a:r>
            <a:r>
              <a:rPr lang="en-US" dirty="0" smtClean="0">
                <a:latin typeface="Times New Roman" pitchFamily="18" charset="0"/>
                <a:cs typeface="Times New Roman" pitchFamily="18" charset="0"/>
              </a:rPr>
              <a:t>) on </a:t>
            </a:r>
            <a:r>
              <a:rPr lang="en-US" dirty="0">
                <a:latin typeface="Times New Roman" pitchFamily="18" charset="0"/>
                <a:cs typeface="Times New Roman" pitchFamily="18" charset="0"/>
              </a:rPr>
              <a:t>her </a:t>
            </a:r>
            <a:r>
              <a:rPr lang="en-US" dirty="0" smtClean="0">
                <a:latin typeface="Times New Roman" pitchFamily="18" charset="0"/>
                <a:cs typeface="Times New Roman" pitchFamily="18" charset="0"/>
              </a:rPr>
              <a:t>assignment.</a:t>
            </a:r>
          </a:p>
          <a:p>
            <a:pPr marL="514350" indent="-514350">
              <a:buAutoNum type="arabicPeriod"/>
            </a:pPr>
            <a:r>
              <a:rPr lang="en-US" dirty="0" smtClean="0">
                <a:latin typeface="Times New Roman" pitchFamily="18" charset="0"/>
                <a:cs typeface="Times New Roman" pitchFamily="18" charset="0"/>
              </a:rPr>
              <a:t>Sam did (good, </a:t>
            </a:r>
            <a:r>
              <a:rPr lang="en-US" b="1" u="sng" dirty="0" smtClean="0">
                <a:solidFill>
                  <a:srgbClr val="7030A0"/>
                </a:solidFill>
                <a:latin typeface="Times New Roman" pitchFamily="18" charset="0"/>
                <a:cs typeface="Times New Roman" pitchFamily="18" charset="0"/>
              </a:rPr>
              <a:t>well</a:t>
            </a:r>
            <a:r>
              <a:rPr lang="en-US" dirty="0" smtClean="0">
                <a:latin typeface="Times New Roman" pitchFamily="18" charset="0"/>
                <a:cs typeface="Times New Roman" pitchFamily="18" charset="0"/>
              </a:rPr>
              <a:t>).</a:t>
            </a:r>
          </a:p>
          <a:p>
            <a:pPr marL="514350" indent="-514350">
              <a:buAutoNum type="arabicPeriod"/>
            </a:pPr>
            <a:r>
              <a:rPr lang="en-US" dirty="0" smtClean="0">
                <a:latin typeface="Times New Roman" pitchFamily="18" charset="0"/>
                <a:cs typeface="Times New Roman" pitchFamily="18" charset="0"/>
              </a:rPr>
              <a:t>Driving </a:t>
            </a:r>
            <a:r>
              <a:rPr lang="en-US" dirty="0">
                <a:latin typeface="Times New Roman" pitchFamily="18" charset="0"/>
                <a:cs typeface="Times New Roman" pitchFamily="18" charset="0"/>
              </a:rPr>
              <a:t>with your eyes open is a (</a:t>
            </a:r>
            <a:r>
              <a:rPr lang="en-US" b="1" u="sng" dirty="0">
                <a:solidFill>
                  <a:srgbClr val="7030A0"/>
                </a:solidFill>
                <a:latin typeface="Times New Roman" pitchFamily="18" charset="0"/>
                <a:cs typeface="Times New Roman" pitchFamily="18" charset="0"/>
              </a:rPr>
              <a:t>good</a:t>
            </a:r>
            <a:r>
              <a:rPr lang="en-US" dirty="0">
                <a:latin typeface="Times New Roman" pitchFamily="18" charset="0"/>
                <a:cs typeface="Times New Roman" pitchFamily="18" charset="0"/>
              </a:rPr>
              <a:t>, well)</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idea. </a:t>
            </a:r>
            <a:endParaRPr lang="en-US" dirty="0" smtClean="0">
              <a:latin typeface="Times New Roman" pitchFamily="18" charset="0"/>
              <a:cs typeface="Times New Roman" pitchFamily="18" charset="0"/>
            </a:endParaRPr>
          </a:p>
          <a:p>
            <a:pPr marL="514350" indent="-514350">
              <a:buAutoNum type="arabicPeriod"/>
            </a:pPr>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idea was </a:t>
            </a:r>
            <a:r>
              <a:rPr lang="en-US" dirty="0" smtClean="0">
                <a:latin typeface="Times New Roman" pitchFamily="18" charset="0"/>
                <a:cs typeface="Times New Roman" pitchFamily="18" charset="0"/>
              </a:rPr>
              <a:t>expressed (good</a:t>
            </a:r>
            <a:r>
              <a:rPr lang="en-US" dirty="0">
                <a:latin typeface="Times New Roman" pitchFamily="18" charset="0"/>
                <a:cs typeface="Times New Roman" pitchFamily="18" charset="0"/>
              </a:rPr>
              <a:t>, </a:t>
            </a:r>
            <a:r>
              <a:rPr lang="en-US" b="1" u="sng" dirty="0">
                <a:solidFill>
                  <a:srgbClr val="7030A0"/>
                </a:solidFill>
                <a:latin typeface="Times New Roman" pitchFamily="18" charset="0"/>
                <a:cs typeface="Times New Roman" pitchFamily="18" charset="0"/>
              </a:rPr>
              <a:t>well</a:t>
            </a:r>
            <a:r>
              <a:rPr lang="en-US" dirty="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in the article.</a:t>
            </a:r>
            <a:r>
              <a:rPr lang="en-US" dirty="0"/>
              <a:t/>
            </a:r>
            <a:br>
              <a:rPr lang="en-US" dirty="0"/>
            </a:br>
            <a:endParaRPr lang="en-US" dirty="0" smtClean="0">
              <a:latin typeface="Times New Roman" pitchFamily="18" charset="0"/>
              <a:cs typeface="Times New Roman" pitchFamily="18" charset="0"/>
            </a:endParaRPr>
          </a:p>
          <a:p>
            <a:pPr marL="514350" indent="-514350">
              <a:buAutoNum type="arabicPeriod"/>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162530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500" y="1066800"/>
            <a:ext cx="7990100" cy="2474524"/>
          </a:xfrm>
          <a:prstGeom prst="rect">
            <a:avLst/>
          </a:prstGeom>
          <a:noFill/>
        </p:spPr>
        <p:txBody>
          <a:bodyPr wrap="square" rtlCol="0">
            <a:normAutofit/>
          </a:bodyPr>
          <a:lstStyle/>
          <a:p>
            <a:pPr>
              <a:lnSpc>
                <a:spcPct val="114000"/>
              </a:lnSpc>
            </a:pPr>
            <a:r>
              <a:rPr lang="en-US" sz="8000" dirty="0">
                <a:solidFill>
                  <a:prstClr val="black">
                    <a:lumMod val="85000"/>
                    <a:lumOff val="15000"/>
                  </a:prstClr>
                </a:solidFill>
                <a:latin typeface="Times New Roman" pitchFamily="18" charset="0"/>
                <a:cs typeface="Times New Roman" pitchFamily="18" charset="0"/>
              </a:rPr>
              <a:t>3</a:t>
            </a:r>
            <a:r>
              <a:rPr lang="en-US" sz="8000" dirty="0" smtClean="0">
                <a:solidFill>
                  <a:prstClr val="black">
                    <a:lumMod val="85000"/>
                    <a:lumOff val="15000"/>
                  </a:prstClr>
                </a:solidFill>
                <a:latin typeface="Times New Roman" pitchFamily="18" charset="0"/>
                <a:cs typeface="Times New Roman" pitchFamily="18" charset="0"/>
              </a:rPr>
              <a:t>. </a:t>
            </a:r>
            <a:r>
              <a:rPr lang="en-US" sz="8000" dirty="0" err="1" smtClean="0">
                <a:solidFill>
                  <a:prstClr val="black">
                    <a:lumMod val="85000"/>
                    <a:lumOff val="15000"/>
                  </a:prstClr>
                </a:solidFill>
                <a:latin typeface="Times New Roman" pitchFamily="18" charset="0"/>
                <a:cs typeface="Times New Roman" pitchFamily="18" charset="0"/>
              </a:rPr>
              <a:t>vietnam</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620500" y="2895600"/>
            <a:ext cx="7990100" cy="2474524"/>
          </a:xfrm>
          <a:prstGeom prst="rect">
            <a:avLst/>
          </a:prstGeom>
          <a:noFill/>
        </p:spPr>
        <p:txBody>
          <a:bodyPr wrap="square" rtlCol="0">
            <a:normAutofit/>
          </a:bodyPr>
          <a:lstStyle/>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1. </a:t>
            </a:r>
            <a:r>
              <a:rPr lang="en-US" sz="6000" u="sng" dirty="0" smtClean="0">
                <a:solidFill>
                  <a:schemeClr val="accent5">
                    <a:lumMod val="50000"/>
                  </a:schemeClr>
                </a:solidFill>
                <a:latin typeface="Times New Roman" pitchFamily="18" charset="0"/>
                <a:cs typeface="Times New Roman" pitchFamily="18" charset="0"/>
              </a:rPr>
              <a:t>V</a:t>
            </a:r>
            <a:r>
              <a:rPr lang="en-US" sz="6000" dirty="0" smtClean="0">
                <a:latin typeface="Times New Roman" pitchFamily="18" charset="0"/>
                <a:cs typeface="Times New Roman" pitchFamily="18" charset="0"/>
              </a:rPr>
              <a:t>ietnam		</a:t>
            </a:r>
          </a:p>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	proper noun</a:t>
            </a:r>
          </a:p>
        </p:txBody>
      </p:sp>
    </p:spTree>
    <p:extLst>
      <p:ext uri="{BB962C8B-B14F-4D97-AF65-F5344CB8AC3E}">
        <p14:creationId xmlns:p14="http://schemas.microsoft.com/office/powerpoint/2010/main" val="3558025184"/>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180" y="304800"/>
            <a:ext cx="8403020" cy="457200"/>
          </a:xfrm>
        </p:spPr>
        <p:txBody>
          <a:bodyPr>
            <a:normAutofit fontScale="90000"/>
          </a:bodyPr>
          <a:lstStyle/>
          <a:p>
            <a:pPr algn="ctr"/>
            <a:r>
              <a:rPr lang="en-US" b="1" dirty="0">
                <a:latin typeface="Times New Roman" pitchFamily="18" charset="0"/>
                <a:cs typeface="Times New Roman" pitchFamily="18" charset="0"/>
              </a:rPr>
              <a:t>Good or Well?</a:t>
            </a: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228600" y="914400"/>
            <a:ext cx="8763000" cy="5211763"/>
          </a:xfrm>
        </p:spPr>
        <p:txBody>
          <a:bodyPr>
            <a:normAutofit fontScale="92500" lnSpcReduction="20000"/>
          </a:bodyPr>
          <a:lstStyle/>
          <a:p>
            <a:pPr marL="514350" indent="-514350">
              <a:buAutoNum type="arabicPeriod" startAt="9"/>
            </a:pPr>
            <a:r>
              <a:rPr lang="en-US" dirty="0" smtClean="0">
                <a:latin typeface="Times New Roman" pitchFamily="18" charset="0"/>
                <a:cs typeface="Times New Roman" pitchFamily="18" charset="0"/>
              </a:rPr>
              <a:t>I’ll </a:t>
            </a:r>
            <a:r>
              <a:rPr lang="en-US" dirty="0">
                <a:latin typeface="Times New Roman" pitchFamily="18" charset="0"/>
                <a:cs typeface="Times New Roman" pitchFamily="18" charset="0"/>
              </a:rPr>
              <a:t>feel better if I get a (good, well)</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night’s sleep</a:t>
            </a:r>
            <a:r>
              <a:rPr lang="en-US" dirty="0" smtClean="0">
                <a:latin typeface="Times New Roman" pitchFamily="18" charset="0"/>
                <a:cs typeface="Times New Roman" pitchFamily="18" charset="0"/>
              </a:rPr>
              <a:t>.</a:t>
            </a:r>
          </a:p>
          <a:p>
            <a:pPr marL="514350" indent="-514350">
              <a:buAutoNum type="arabicPeriod" startAt="9"/>
            </a:pPr>
            <a:r>
              <a:rPr lang="en-US" dirty="0" smtClean="0">
                <a:latin typeface="Times New Roman" pitchFamily="18" charset="0"/>
                <a:cs typeface="Times New Roman" pitchFamily="18" charset="0"/>
              </a:rPr>
              <a:t>Your </a:t>
            </a:r>
            <a:r>
              <a:rPr lang="en-US" dirty="0">
                <a:latin typeface="Times New Roman" pitchFamily="18" charset="0"/>
                <a:cs typeface="Times New Roman" pitchFamily="18" charset="0"/>
              </a:rPr>
              <a:t>snoring made it impossible for me to sleep </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good, well</a:t>
            </a:r>
            <a:r>
              <a:rPr lang="en-US" dirty="0" smtClean="0">
                <a:latin typeface="Times New Roman" pitchFamily="18" charset="0"/>
                <a:cs typeface="Times New Roman" pitchFamily="18" charset="0"/>
              </a:rPr>
              <a:t>).</a:t>
            </a:r>
          </a:p>
          <a:p>
            <a:pPr marL="514350" indent="-514350">
              <a:buAutoNum type="arabicPeriod" startAt="9"/>
            </a:pPr>
            <a:r>
              <a:rPr lang="en-US" dirty="0" smtClean="0">
                <a:latin typeface="Times New Roman" pitchFamily="18" charset="0"/>
                <a:cs typeface="Times New Roman" pitchFamily="18" charset="0"/>
              </a:rPr>
              <a:t>I </a:t>
            </a:r>
            <a:r>
              <a:rPr lang="en-US" dirty="0">
                <a:latin typeface="Times New Roman" pitchFamily="18" charset="0"/>
                <a:cs typeface="Times New Roman" pitchFamily="18" charset="0"/>
              </a:rPr>
              <a:t>really believe that tuna fish is a (good, well)</a:t>
            </a:r>
            <a:r>
              <a:rPr lang="en-US" dirty="0" smtClean="0">
                <a:latin typeface="Times New Roman" pitchFamily="18" charset="0"/>
                <a:cs typeface="Times New Roman" pitchFamily="18" charset="0"/>
              </a:rPr>
              <a:t> 	breakfast food.</a:t>
            </a:r>
          </a:p>
          <a:p>
            <a:pPr marL="514350" indent="-514350">
              <a:buAutoNum type="arabicPeriod" startAt="9"/>
            </a:pPr>
            <a:r>
              <a:rPr lang="en-US" dirty="0" smtClean="0">
                <a:latin typeface="Times New Roman" pitchFamily="18" charset="0"/>
                <a:cs typeface="Times New Roman" pitchFamily="18" charset="0"/>
              </a:rPr>
              <a:t>I’m </a:t>
            </a:r>
            <a:r>
              <a:rPr lang="en-US" dirty="0">
                <a:latin typeface="Times New Roman" pitchFamily="18" charset="0"/>
                <a:cs typeface="Times New Roman" pitchFamily="18" charset="0"/>
              </a:rPr>
              <a:t>still afraid of your (good, well)</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trained grizzly </a:t>
            </a:r>
            <a:r>
              <a:rPr lang="en-US" dirty="0" smtClean="0">
                <a:latin typeface="Times New Roman" pitchFamily="18" charset="0"/>
                <a:cs typeface="Times New Roman" pitchFamily="18" charset="0"/>
              </a:rPr>
              <a:t>	bear.</a:t>
            </a:r>
          </a:p>
          <a:p>
            <a:pPr marL="514350" indent="-514350">
              <a:buAutoNum type="arabicPeriod" startAt="9"/>
            </a:pPr>
            <a:r>
              <a:rPr lang="en-US" dirty="0" smtClean="0">
                <a:latin typeface="Times New Roman" pitchFamily="18" charset="0"/>
                <a:cs typeface="Times New Roman" pitchFamily="18" charset="0"/>
              </a:rPr>
              <a:t>How </a:t>
            </a:r>
            <a:r>
              <a:rPr lang="en-US" dirty="0">
                <a:latin typeface="Times New Roman" pitchFamily="18" charset="0"/>
                <a:cs typeface="Times New Roman" pitchFamily="18" charset="0"/>
              </a:rPr>
              <a:t>(good, well)</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do you run on a hot day</a:t>
            </a:r>
            <a:r>
              <a:rPr lang="en-US" dirty="0" smtClean="0">
                <a:latin typeface="Times New Roman" pitchFamily="18" charset="0"/>
                <a:cs typeface="Times New Roman" pitchFamily="18" charset="0"/>
              </a:rPr>
              <a:t>?</a:t>
            </a:r>
          </a:p>
          <a:p>
            <a:pPr marL="514350" indent="-514350">
              <a:buAutoNum type="arabicPeriod" startAt="9"/>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Dig deep to have a (good, </a:t>
            </a:r>
            <a:r>
              <a:rPr lang="en-US" dirty="0" smtClean="0">
                <a:latin typeface="Times New Roman" pitchFamily="18" charset="0"/>
                <a:cs typeface="Times New Roman" pitchFamily="18" charset="0"/>
              </a:rPr>
              <a:t>well)</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well.</a:t>
            </a:r>
          </a:p>
          <a:p>
            <a:pPr marL="514350" indent="-514350">
              <a:buAutoNum type="arabicPeriod" startAt="9"/>
            </a:pPr>
            <a:r>
              <a:rPr lang="en-US" dirty="0" smtClean="0">
                <a:latin typeface="Times New Roman" pitchFamily="18" charset="0"/>
                <a:cs typeface="Times New Roman" pitchFamily="18" charset="0"/>
              </a:rPr>
              <a:t>Have </a:t>
            </a:r>
            <a:r>
              <a:rPr lang="en-US" dirty="0">
                <a:latin typeface="Times New Roman" pitchFamily="18" charset="0"/>
                <a:cs typeface="Times New Roman" pitchFamily="18" charset="0"/>
              </a:rPr>
              <a:t>you been a (good, well) </a:t>
            </a:r>
            <a:r>
              <a:rPr lang="en-US" dirty="0" smtClean="0">
                <a:latin typeface="Times New Roman" pitchFamily="18" charset="0"/>
                <a:cs typeface="Times New Roman" pitchFamily="18" charset="0"/>
              </a:rPr>
              <a:t>or </a:t>
            </a:r>
            <a:r>
              <a:rPr lang="en-US" dirty="0">
                <a:latin typeface="Times New Roman" pitchFamily="18" charset="0"/>
                <a:cs typeface="Times New Roman" pitchFamily="18" charset="0"/>
              </a:rPr>
              <a:t>a bad example </a:t>
            </a:r>
            <a:r>
              <a:rPr lang="en-US" dirty="0" smtClean="0">
                <a:latin typeface="Times New Roman" pitchFamily="18" charset="0"/>
                <a:cs typeface="Times New Roman" pitchFamily="18" charset="0"/>
              </a:rPr>
              <a:t>to		your </a:t>
            </a:r>
            <a:r>
              <a:rPr lang="en-US" dirty="0">
                <a:latin typeface="Times New Roman" pitchFamily="18" charset="0"/>
                <a:cs typeface="Times New Roman" pitchFamily="18" charset="0"/>
              </a:rPr>
              <a:t>younger friends?</a:t>
            </a:r>
            <a:r>
              <a:rPr lang="en-US" dirty="0"/>
              <a:t/>
            </a:r>
            <a:br>
              <a:rPr lang="en-US" dirty="0"/>
            </a:br>
            <a:endParaRPr lang="en-US" dirty="0">
              <a:effectLst/>
            </a:endParaRPr>
          </a:p>
        </p:txBody>
      </p:sp>
    </p:spTree>
    <p:extLst>
      <p:ext uri="{BB962C8B-B14F-4D97-AF65-F5344CB8AC3E}">
        <p14:creationId xmlns:p14="http://schemas.microsoft.com/office/powerpoint/2010/main" val="1519315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180" y="304800"/>
            <a:ext cx="8403020" cy="457200"/>
          </a:xfrm>
        </p:spPr>
        <p:txBody>
          <a:bodyPr>
            <a:normAutofit fontScale="90000"/>
          </a:bodyPr>
          <a:lstStyle/>
          <a:p>
            <a:pPr algn="ctr"/>
            <a:r>
              <a:rPr lang="en-US" b="1" dirty="0">
                <a:latin typeface="Times New Roman" pitchFamily="18" charset="0"/>
                <a:cs typeface="Times New Roman" pitchFamily="18" charset="0"/>
              </a:rPr>
              <a:t>Good or Well?</a:t>
            </a: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228600" y="914400"/>
            <a:ext cx="8763000" cy="5211763"/>
          </a:xfrm>
        </p:spPr>
        <p:txBody>
          <a:bodyPr>
            <a:normAutofit fontScale="92500" lnSpcReduction="20000"/>
          </a:bodyPr>
          <a:lstStyle/>
          <a:p>
            <a:pPr marL="514350" indent="-514350">
              <a:buAutoNum type="arabicPeriod" startAt="9"/>
            </a:pPr>
            <a:r>
              <a:rPr lang="en-US" dirty="0" smtClean="0">
                <a:latin typeface="Times New Roman" pitchFamily="18" charset="0"/>
                <a:cs typeface="Times New Roman" pitchFamily="18" charset="0"/>
              </a:rPr>
              <a:t>I’ll </a:t>
            </a:r>
            <a:r>
              <a:rPr lang="en-US" dirty="0">
                <a:latin typeface="Times New Roman" pitchFamily="18" charset="0"/>
                <a:cs typeface="Times New Roman" pitchFamily="18" charset="0"/>
              </a:rPr>
              <a:t>feel better if I get a (</a:t>
            </a:r>
            <a:r>
              <a:rPr lang="en-US" b="1" u="sng" dirty="0">
                <a:solidFill>
                  <a:srgbClr val="7030A0"/>
                </a:solidFill>
                <a:latin typeface="Times New Roman" pitchFamily="18" charset="0"/>
                <a:cs typeface="Times New Roman" pitchFamily="18" charset="0"/>
              </a:rPr>
              <a:t>good</a:t>
            </a:r>
            <a:r>
              <a:rPr lang="en-US" dirty="0">
                <a:latin typeface="Times New Roman" pitchFamily="18" charset="0"/>
                <a:cs typeface="Times New Roman" pitchFamily="18" charset="0"/>
              </a:rPr>
              <a:t>, well)</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night’s sleep</a:t>
            </a:r>
            <a:r>
              <a:rPr lang="en-US" dirty="0" smtClean="0">
                <a:latin typeface="Times New Roman" pitchFamily="18" charset="0"/>
                <a:cs typeface="Times New Roman" pitchFamily="18" charset="0"/>
              </a:rPr>
              <a:t>.</a:t>
            </a:r>
          </a:p>
          <a:p>
            <a:pPr marL="514350" indent="-514350">
              <a:buAutoNum type="arabicPeriod" startAt="9"/>
            </a:pPr>
            <a:r>
              <a:rPr lang="en-US" dirty="0" smtClean="0">
                <a:latin typeface="Times New Roman" pitchFamily="18" charset="0"/>
                <a:cs typeface="Times New Roman" pitchFamily="18" charset="0"/>
              </a:rPr>
              <a:t>Your </a:t>
            </a:r>
            <a:r>
              <a:rPr lang="en-US" dirty="0">
                <a:latin typeface="Times New Roman" pitchFamily="18" charset="0"/>
                <a:cs typeface="Times New Roman" pitchFamily="18" charset="0"/>
              </a:rPr>
              <a:t>snoring made it impossible for me to sleep </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good, </a:t>
            </a:r>
            <a:r>
              <a:rPr lang="en-US" b="1" u="sng" dirty="0">
                <a:solidFill>
                  <a:srgbClr val="7030A0"/>
                </a:solidFill>
                <a:latin typeface="Times New Roman" pitchFamily="18" charset="0"/>
                <a:cs typeface="Times New Roman" pitchFamily="18" charset="0"/>
              </a:rPr>
              <a:t>well</a:t>
            </a:r>
            <a:r>
              <a:rPr lang="en-US" dirty="0" smtClean="0">
                <a:latin typeface="Times New Roman" pitchFamily="18" charset="0"/>
                <a:cs typeface="Times New Roman" pitchFamily="18" charset="0"/>
              </a:rPr>
              <a:t>).</a:t>
            </a:r>
          </a:p>
          <a:p>
            <a:pPr marL="514350" indent="-514350">
              <a:buAutoNum type="arabicPeriod" startAt="9"/>
            </a:pPr>
            <a:r>
              <a:rPr lang="en-US" dirty="0" smtClean="0">
                <a:latin typeface="Times New Roman" pitchFamily="18" charset="0"/>
                <a:cs typeface="Times New Roman" pitchFamily="18" charset="0"/>
              </a:rPr>
              <a:t>I </a:t>
            </a:r>
            <a:r>
              <a:rPr lang="en-US" dirty="0">
                <a:latin typeface="Times New Roman" pitchFamily="18" charset="0"/>
                <a:cs typeface="Times New Roman" pitchFamily="18" charset="0"/>
              </a:rPr>
              <a:t>really believe that tuna fish is a (</a:t>
            </a:r>
            <a:r>
              <a:rPr lang="en-US" b="1" u="sng" dirty="0">
                <a:solidFill>
                  <a:srgbClr val="7030A0"/>
                </a:solidFill>
                <a:latin typeface="Times New Roman" pitchFamily="18" charset="0"/>
                <a:cs typeface="Times New Roman" pitchFamily="18" charset="0"/>
              </a:rPr>
              <a:t>good</a:t>
            </a:r>
            <a:r>
              <a:rPr lang="en-US" dirty="0">
                <a:latin typeface="Times New Roman" pitchFamily="18" charset="0"/>
                <a:cs typeface="Times New Roman" pitchFamily="18" charset="0"/>
              </a:rPr>
              <a:t>, well)</a:t>
            </a:r>
            <a:r>
              <a:rPr lang="en-US" dirty="0" smtClean="0">
                <a:latin typeface="Times New Roman" pitchFamily="18" charset="0"/>
                <a:cs typeface="Times New Roman" pitchFamily="18" charset="0"/>
              </a:rPr>
              <a:t> 	breakfast food.</a:t>
            </a:r>
          </a:p>
          <a:p>
            <a:pPr marL="514350" indent="-514350">
              <a:buAutoNum type="arabicPeriod" startAt="9"/>
            </a:pPr>
            <a:r>
              <a:rPr lang="en-US" dirty="0" smtClean="0">
                <a:latin typeface="Times New Roman" pitchFamily="18" charset="0"/>
                <a:cs typeface="Times New Roman" pitchFamily="18" charset="0"/>
              </a:rPr>
              <a:t>I’m </a:t>
            </a:r>
            <a:r>
              <a:rPr lang="en-US" dirty="0">
                <a:latin typeface="Times New Roman" pitchFamily="18" charset="0"/>
                <a:cs typeface="Times New Roman" pitchFamily="18" charset="0"/>
              </a:rPr>
              <a:t>still afraid of your (good, </a:t>
            </a:r>
            <a:r>
              <a:rPr lang="en-US" b="1" u="sng" dirty="0">
                <a:solidFill>
                  <a:srgbClr val="7030A0"/>
                </a:solidFill>
                <a:latin typeface="Times New Roman" pitchFamily="18" charset="0"/>
                <a:cs typeface="Times New Roman" pitchFamily="18" charset="0"/>
              </a:rPr>
              <a:t>well</a:t>
            </a:r>
            <a:r>
              <a:rPr lang="en-US" dirty="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trained grizzly </a:t>
            </a:r>
            <a:r>
              <a:rPr lang="en-US" dirty="0" smtClean="0">
                <a:latin typeface="Times New Roman" pitchFamily="18" charset="0"/>
                <a:cs typeface="Times New Roman" pitchFamily="18" charset="0"/>
              </a:rPr>
              <a:t>	bear.</a:t>
            </a:r>
          </a:p>
          <a:p>
            <a:pPr marL="514350" indent="-514350">
              <a:buAutoNum type="arabicPeriod" startAt="9"/>
            </a:pPr>
            <a:r>
              <a:rPr lang="en-US" dirty="0" smtClean="0">
                <a:latin typeface="Times New Roman" pitchFamily="18" charset="0"/>
                <a:cs typeface="Times New Roman" pitchFamily="18" charset="0"/>
              </a:rPr>
              <a:t>How </a:t>
            </a:r>
            <a:r>
              <a:rPr lang="en-US" dirty="0">
                <a:latin typeface="Times New Roman" pitchFamily="18" charset="0"/>
                <a:cs typeface="Times New Roman" pitchFamily="18" charset="0"/>
              </a:rPr>
              <a:t>(good, </a:t>
            </a:r>
            <a:r>
              <a:rPr lang="en-US" b="1" u="sng" dirty="0">
                <a:solidFill>
                  <a:srgbClr val="7030A0"/>
                </a:solidFill>
                <a:latin typeface="Times New Roman" pitchFamily="18" charset="0"/>
                <a:cs typeface="Times New Roman" pitchFamily="18" charset="0"/>
              </a:rPr>
              <a:t>well</a:t>
            </a:r>
            <a:r>
              <a:rPr lang="en-US" dirty="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do you run on a hot day</a:t>
            </a:r>
            <a:r>
              <a:rPr lang="en-US" dirty="0" smtClean="0">
                <a:latin typeface="Times New Roman" pitchFamily="18" charset="0"/>
                <a:cs typeface="Times New Roman" pitchFamily="18" charset="0"/>
              </a:rPr>
              <a:t>?</a:t>
            </a:r>
          </a:p>
          <a:p>
            <a:pPr marL="514350" indent="-514350">
              <a:buAutoNum type="arabicPeriod" startAt="9"/>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Dig deep to have a (</a:t>
            </a:r>
            <a:r>
              <a:rPr lang="en-US" b="1" u="sng" dirty="0">
                <a:solidFill>
                  <a:srgbClr val="7030A0"/>
                </a:solidFill>
                <a:latin typeface="Times New Roman" pitchFamily="18" charset="0"/>
                <a:cs typeface="Times New Roman" pitchFamily="18" charset="0"/>
              </a:rPr>
              <a:t>good</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well)</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well.</a:t>
            </a:r>
          </a:p>
          <a:p>
            <a:pPr marL="514350" indent="-514350">
              <a:buAutoNum type="arabicPeriod" startAt="9"/>
            </a:pPr>
            <a:r>
              <a:rPr lang="en-US" dirty="0" smtClean="0">
                <a:latin typeface="Times New Roman" pitchFamily="18" charset="0"/>
                <a:cs typeface="Times New Roman" pitchFamily="18" charset="0"/>
              </a:rPr>
              <a:t>Have </a:t>
            </a:r>
            <a:r>
              <a:rPr lang="en-US" dirty="0">
                <a:latin typeface="Times New Roman" pitchFamily="18" charset="0"/>
                <a:cs typeface="Times New Roman" pitchFamily="18" charset="0"/>
              </a:rPr>
              <a:t>you been a (</a:t>
            </a:r>
            <a:r>
              <a:rPr lang="en-US" b="1" u="sng" dirty="0">
                <a:solidFill>
                  <a:srgbClr val="7030A0"/>
                </a:solidFill>
                <a:latin typeface="Times New Roman" pitchFamily="18" charset="0"/>
                <a:cs typeface="Times New Roman" pitchFamily="18" charset="0"/>
              </a:rPr>
              <a:t>good</a:t>
            </a:r>
            <a:r>
              <a:rPr lang="en-US" dirty="0">
                <a:latin typeface="Times New Roman" pitchFamily="18" charset="0"/>
                <a:cs typeface="Times New Roman" pitchFamily="18" charset="0"/>
              </a:rPr>
              <a:t>, well) </a:t>
            </a:r>
            <a:r>
              <a:rPr lang="en-US" dirty="0" smtClean="0">
                <a:latin typeface="Times New Roman" pitchFamily="18" charset="0"/>
                <a:cs typeface="Times New Roman" pitchFamily="18" charset="0"/>
              </a:rPr>
              <a:t>or </a:t>
            </a:r>
            <a:r>
              <a:rPr lang="en-US" dirty="0">
                <a:latin typeface="Times New Roman" pitchFamily="18" charset="0"/>
                <a:cs typeface="Times New Roman" pitchFamily="18" charset="0"/>
              </a:rPr>
              <a:t>a bad example </a:t>
            </a:r>
            <a:r>
              <a:rPr lang="en-US" dirty="0" smtClean="0">
                <a:latin typeface="Times New Roman" pitchFamily="18" charset="0"/>
                <a:cs typeface="Times New Roman" pitchFamily="18" charset="0"/>
              </a:rPr>
              <a:t>to		your </a:t>
            </a:r>
            <a:r>
              <a:rPr lang="en-US" dirty="0">
                <a:latin typeface="Times New Roman" pitchFamily="18" charset="0"/>
                <a:cs typeface="Times New Roman" pitchFamily="18" charset="0"/>
              </a:rPr>
              <a:t>younger friends?</a:t>
            </a:r>
            <a:r>
              <a:rPr lang="en-US" dirty="0"/>
              <a:t/>
            </a:r>
            <a:br>
              <a:rPr lang="en-US" dirty="0"/>
            </a:br>
            <a:endParaRPr lang="en-US" dirty="0">
              <a:effectLst/>
            </a:endParaRPr>
          </a:p>
        </p:txBody>
      </p:sp>
    </p:spTree>
    <p:extLst>
      <p:ext uri="{BB962C8B-B14F-4D97-AF65-F5344CB8AC3E}">
        <p14:creationId xmlns:p14="http://schemas.microsoft.com/office/powerpoint/2010/main" val="4224183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180" y="304800"/>
            <a:ext cx="8403020" cy="457200"/>
          </a:xfrm>
        </p:spPr>
        <p:txBody>
          <a:bodyPr>
            <a:normAutofit fontScale="90000"/>
          </a:bodyPr>
          <a:lstStyle/>
          <a:p>
            <a:pPr algn="ctr"/>
            <a:r>
              <a:rPr lang="en-US" b="1" dirty="0">
                <a:latin typeface="Times New Roman" pitchFamily="18" charset="0"/>
                <a:cs typeface="Times New Roman" pitchFamily="18" charset="0"/>
              </a:rPr>
              <a:t>Good or Well?</a:t>
            </a: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152400" y="762000"/>
            <a:ext cx="8686800" cy="5364163"/>
          </a:xfrm>
        </p:spPr>
        <p:txBody>
          <a:bodyPr>
            <a:normAutofit fontScale="92500"/>
          </a:bodyPr>
          <a:lstStyle/>
          <a:p>
            <a:pPr marL="514350" indent="-514350">
              <a:buAutoNum type="arabicPeriod" startAt="16"/>
            </a:pPr>
            <a:r>
              <a:rPr lang="en-US" dirty="0" smtClean="0">
                <a:latin typeface="Times New Roman" pitchFamily="18" charset="0"/>
                <a:cs typeface="Times New Roman" pitchFamily="18" charset="0"/>
              </a:rPr>
              <a:t>You </a:t>
            </a:r>
            <a:r>
              <a:rPr lang="en-US" dirty="0">
                <a:latin typeface="Times New Roman" pitchFamily="18" charset="0"/>
                <a:cs typeface="Times New Roman" pitchFamily="18" charset="0"/>
              </a:rPr>
              <a:t>think that Desmond has behaved badly, </a:t>
            </a:r>
            <a:r>
              <a:rPr lang="en-US" dirty="0" smtClean="0">
                <a:latin typeface="Times New Roman" pitchFamily="18" charset="0"/>
                <a:cs typeface="Times New Roman" pitchFamily="18" charset="0"/>
              </a:rPr>
              <a:t>but I </a:t>
            </a:r>
            <a:r>
              <a:rPr lang="en-US" dirty="0">
                <a:latin typeface="Times New Roman" pitchFamily="18" charset="0"/>
                <a:cs typeface="Times New Roman" pitchFamily="18" charset="0"/>
              </a:rPr>
              <a:t>think he has behaved (good, well</a:t>
            </a:r>
            <a:r>
              <a:rPr lang="en-US" dirty="0" smtClean="0">
                <a:latin typeface="Times New Roman" pitchFamily="18" charset="0"/>
                <a:cs typeface="Times New Roman" pitchFamily="18" charset="0"/>
              </a:rPr>
              <a:t>).</a:t>
            </a:r>
          </a:p>
          <a:p>
            <a:pPr marL="514350" indent="-514350">
              <a:buAutoNum type="arabicPeriod" startAt="16"/>
            </a:pPr>
            <a:r>
              <a:rPr lang="en-US" dirty="0" smtClean="0">
                <a:latin typeface="Times New Roman" pitchFamily="18" charset="0"/>
                <a:cs typeface="Times New Roman" pitchFamily="18" charset="0"/>
              </a:rPr>
              <a:t>  I </a:t>
            </a:r>
            <a:r>
              <a:rPr lang="en-US" dirty="0">
                <a:latin typeface="Times New Roman" pitchFamily="18" charset="0"/>
                <a:cs typeface="Times New Roman" pitchFamily="18" charset="0"/>
              </a:rPr>
              <a:t>hope you have a (good, well)</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excuse</a:t>
            </a:r>
            <a:r>
              <a:rPr lang="en-US" dirty="0" smtClean="0">
                <a:latin typeface="Times New Roman" pitchFamily="18" charset="0"/>
                <a:cs typeface="Times New Roman" pitchFamily="18" charset="0"/>
              </a:rPr>
              <a:t>!</a:t>
            </a:r>
          </a:p>
          <a:p>
            <a:pPr marL="514350" indent="-514350">
              <a:buAutoNum type="arabicPeriod" startAt="16"/>
            </a:pPr>
            <a:r>
              <a:rPr lang="en-US" dirty="0" smtClean="0">
                <a:latin typeface="Times New Roman" pitchFamily="18" charset="0"/>
                <a:cs typeface="Times New Roman" pitchFamily="18" charset="0"/>
              </a:rPr>
              <a:t>  Please </a:t>
            </a:r>
            <a:r>
              <a:rPr lang="en-US" dirty="0">
                <a:latin typeface="Times New Roman" pitchFamily="18" charset="0"/>
                <a:cs typeface="Times New Roman" pitchFamily="18" charset="0"/>
              </a:rPr>
              <a:t>chew your food (good, well</a:t>
            </a:r>
            <a:r>
              <a:rPr lang="en-US" dirty="0" smtClean="0">
                <a:latin typeface="Times New Roman" pitchFamily="18" charset="0"/>
                <a:cs typeface="Times New Roman" pitchFamily="18" charset="0"/>
              </a:rPr>
              <a:t>).</a:t>
            </a:r>
          </a:p>
          <a:p>
            <a:pPr marL="514350" indent="-514350">
              <a:buAutoNum type="arabicPeriod" startAt="16"/>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The </a:t>
            </a:r>
            <a:r>
              <a:rPr lang="en-US" dirty="0">
                <a:latin typeface="Times New Roman" pitchFamily="18" charset="0"/>
                <a:cs typeface="Times New Roman" pitchFamily="18" charset="0"/>
              </a:rPr>
              <a:t>doctor took a (good, well) </a:t>
            </a:r>
            <a:r>
              <a:rPr lang="en-US" dirty="0" smtClean="0">
                <a:latin typeface="Times New Roman" pitchFamily="18" charset="0"/>
                <a:cs typeface="Times New Roman" pitchFamily="18" charset="0"/>
              </a:rPr>
              <a:t>deserved vacation.</a:t>
            </a:r>
          </a:p>
          <a:p>
            <a:pPr marL="514350" indent="-514350">
              <a:buAutoNum type="arabicPeriod" startAt="16"/>
            </a:pPr>
            <a:r>
              <a:rPr lang="en-US" dirty="0" smtClean="0">
                <a:latin typeface="Times New Roman" pitchFamily="18" charset="0"/>
                <a:cs typeface="Times New Roman" pitchFamily="18" charset="0"/>
              </a:rPr>
              <a:t>  Why </a:t>
            </a:r>
            <a:r>
              <a:rPr lang="en-US" dirty="0">
                <a:latin typeface="Times New Roman" pitchFamily="18" charset="0"/>
                <a:cs typeface="Times New Roman" pitchFamily="18" charset="0"/>
              </a:rPr>
              <a:t>would you quit when you’re doing so </a:t>
            </a:r>
            <a:r>
              <a:rPr lang="en-US" dirty="0" smtClean="0">
                <a:latin typeface="Times New Roman" pitchFamily="18" charset="0"/>
                <a:cs typeface="Times New Roman" pitchFamily="18" charset="0"/>
              </a:rPr>
              <a:t>(</a:t>
            </a:r>
            <a:r>
              <a:rPr lang="en-US" dirty="0">
                <a:latin typeface="Times New Roman" pitchFamily="18" charset="0"/>
                <a:cs typeface="Times New Roman" pitchFamily="18" charset="0"/>
              </a:rPr>
              <a:t>good, well</a:t>
            </a:r>
            <a:r>
              <a:rPr lang="en-US" dirty="0" smtClean="0">
                <a:latin typeface="Times New Roman" pitchFamily="18" charset="0"/>
                <a:cs typeface="Times New Roman" pitchFamily="18" charset="0"/>
              </a:rPr>
              <a:t>).</a:t>
            </a:r>
          </a:p>
          <a:p>
            <a:pPr marL="514350" indent="-514350">
              <a:buAutoNum type="arabicPeriod" startAt="16"/>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Melody </a:t>
            </a:r>
            <a:r>
              <a:rPr lang="en-US" dirty="0">
                <a:latin typeface="Times New Roman" pitchFamily="18" charset="0"/>
                <a:cs typeface="Times New Roman" pitchFamily="18" charset="0"/>
              </a:rPr>
              <a:t>is a (good, well) </a:t>
            </a:r>
            <a:r>
              <a:rPr lang="en-US" dirty="0" smtClean="0">
                <a:latin typeface="Times New Roman" pitchFamily="18" charset="0"/>
                <a:cs typeface="Times New Roman" pitchFamily="18" charset="0"/>
              </a:rPr>
              <a:t>singing partner.</a:t>
            </a:r>
          </a:p>
          <a:p>
            <a:pPr marL="514350" indent="-514350">
              <a:buAutoNum type="arabicPeriod" startAt="16"/>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He </a:t>
            </a:r>
            <a:r>
              <a:rPr lang="en-US" dirty="0">
                <a:latin typeface="Times New Roman" pitchFamily="18" charset="0"/>
                <a:cs typeface="Times New Roman" pitchFamily="18" charset="0"/>
              </a:rPr>
              <a:t>is being (good, well</a:t>
            </a:r>
            <a:r>
              <a:rPr lang="en-US" dirty="0" smtClean="0">
                <a:latin typeface="Times New Roman" pitchFamily="18" charset="0"/>
                <a:cs typeface="Times New Roman" pitchFamily="18" charset="0"/>
              </a:rPr>
              <a:t>).</a:t>
            </a:r>
          </a:p>
          <a:p>
            <a:pPr marL="514350" indent="-514350">
              <a:buAutoNum type="arabicPeriod" startAt="16"/>
            </a:pPr>
            <a:r>
              <a:rPr lang="en-US" dirty="0" smtClean="0">
                <a:latin typeface="Times New Roman" pitchFamily="18" charset="0"/>
                <a:cs typeface="Times New Roman" pitchFamily="18" charset="0"/>
              </a:rPr>
              <a:t>He </a:t>
            </a:r>
            <a:r>
              <a:rPr lang="en-US" dirty="0">
                <a:latin typeface="Times New Roman" pitchFamily="18" charset="0"/>
                <a:cs typeface="Times New Roman" pitchFamily="18" charset="0"/>
              </a:rPr>
              <a:t>is acting (good, well</a:t>
            </a:r>
            <a:r>
              <a:rPr lang="en-US" dirty="0" smtClean="0">
                <a:latin typeface="Times New Roman" pitchFamily="18" charset="0"/>
                <a:cs typeface="Times New Roman" pitchFamily="18" charset="0"/>
              </a:rPr>
              <a:t>).</a:t>
            </a:r>
            <a:endParaRPr lang="en-US" dirty="0">
              <a:effectLst/>
              <a:latin typeface="Times New Roman" pitchFamily="18" charset="0"/>
              <a:cs typeface="Times New Roman" pitchFamily="18" charset="0"/>
            </a:endParaRPr>
          </a:p>
        </p:txBody>
      </p:sp>
    </p:spTree>
    <p:extLst>
      <p:ext uri="{BB962C8B-B14F-4D97-AF65-F5344CB8AC3E}">
        <p14:creationId xmlns:p14="http://schemas.microsoft.com/office/powerpoint/2010/main" val="1016984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180" y="304800"/>
            <a:ext cx="8403020" cy="457200"/>
          </a:xfrm>
        </p:spPr>
        <p:txBody>
          <a:bodyPr>
            <a:normAutofit fontScale="90000"/>
          </a:bodyPr>
          <a:lstStyle/>
          <a:p>
            <a:pPr algn="ctr"/>
            <a:r>
              <a:rPr lang="en-US" b="1" dirty="0">
                <a:latin typeface="Times New Roman" pitchFamily="18" charset="0"/>
                <a:cs typeface="Times New Roman" pitchFamily="18" charset="0"/>
              </a:rPr>
              <a:t>Good or Well?</a:t>
            </a: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152400" y="762000"/>
            <a:ext cx="8686800" cy="5364163"/>
          </a:xfrm>
        </p:spPr>
        <p:txBody>
          <a:bodyPr>
            <a:normAutofit fontScale="92500"/>
          </a:bodyPr>
          <a:lstStyle/>
          <a:p>
            <a:pPr marL="514350" indent="-514350">
              <a:buAutoNum type="arabicPeriod" startAt="16"/>
            </a:pPr>
            <a:r>
              <a:rPr lang="en-US" dirty="0" smtClean="0">
                <a:latin typeface="Times New Roman" pitchFamily="18" charset="0"/>
                <a:cs typeface="Times New Roman" pitchFamily="18" charset="0"/>
              </a:rPr>
              <a:t>You </a:t>
            </a:r>
            <a:r>
              <a:rPr lang="en-US" dirty="0">
                <a:latin typeface="Times New Roman" pitchFamily="18" charset="0"/>
                <a:cs typeface="Times New Roman" pitchFamily="18" charset="0"/>
              </a:rPr>
              <a:t>think that Desmond has behaved badly, </a:t>
            </a:r>
            <a:r>
              <a:rPr lang="en-US" dirty="0" smtClean="0">
                <a:latin typeface="Times New Roman" pitchFamily="18" charset="0"/>
                <a:cs typeface="Times New Roman" pitchFamily="18" charset="0"/>
              </a:rPr>
              <a:t>but I </a:t>
            </a:r>
            <a:r>
              <a:rPr lang="en-US" dirty="0">
                <a:latin typeface="Times New Roman" pitchFamily="18" charset="0"/>
                <a:cs typeface="Times New Roman" pitchFamily="18" charset="0"/>
              </a:rPr>
              <a:t>think he has behaved (good, </a:t>
            </a:r>
            <a:r>
              <a:rPr lang="en-US" b="1" u="sng" dirty="0">
                <a:solidFill>
                  <a:srgbClr val="7030A0"/>
                </a:solidFill>
                <a:latin typeface="Times New Roman" pitchFamily="18" charset="0"/>
                <a:cs typeface="Times New Roman" pitchFamily="18" charset="0"/>
              </a:rPr>
              <a:t>well</a:t>
            </a:r>
            <a:r>
              <a:rPr lang="en-US" dirty="0" smtClean="0">
                <a:latin typeface="Times New Roman" pitchFamily="18" charset="0"/>
                <a:cs typeface="Times New Roman" pitchFamily="18" charset="0"/>
              </a:rPr>
              <a:t>).</a:t>
            </a:r>
          </a:p>
          <a:p>
            <a:pPr marL="514350" indent="-514350">
              <a:buAutoNum type="arabicPeriod" startAt="16"/>
            </a:pPr>
            <a:r>
              <a:rPr lang="en-US" dirty="0" smtClean="0">
                <a:latin typeface="Times New Roman" pitchFamily="18" charset="0"/>
                <a:cs typeface="Times New Roman" pitchFamily="18" charset="0"/>
              </a:rPr>
              <a:t>  I </a:t>
            </a:r>
            <a:r>
              <a:rPr lang="en-US" dirty="0">
                <a:latin typeface="Times New Roman" pitchFamily="18" charset="0"/>
                <a:cs typeface="Times New Roman" pitchFamily="18" charset="0"/>
              </a:rPr>
              <a:t>hope you have a (</a:t>
            </a:r>
            <a:r>
              <a:rPr lang="en-US" b="1" u="sng" dirty="0">
                <a:solidFill>
                  <a:srgbClr val="7030A0"/>
                </a:solidFill>
                <a:latin typeface="Times New Roman" pitchFamily="18" charset="0"/>
                <a:cs typeface="Times New Roman" pitchFamily="18" charset="0"/>
              </a:rPr>
              <a:t>good</a:t>
            </a:r>
            <a:r>
              <a:rPr lang="en-US" dirty="0">
                <a:latin typeface="Times New Roman" pitchFamily="18" charset="0"/>
                <a:cs typeface="Times New Roman" pitchFamily="18" charset="0"/>
              </a:rPr>
              <a:t>, well)</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excuse</a:t>
            </a:r>
            <a:r>
              <a:rPr lang="en-US" dirty="0" smtClean="0">
                <a:latin typeface="Times New Roman" pitchFamily="18" charset="0"/>
                <a:cs typeface="Times New Roman" pitchFamily="18" charset="0"/>
              </a:rPr>
              <a:t>!</a:t>
            </a:r>
          </a:p>
          <a:p>
            <a:pPr marL="514350" indent="-514350">
              <a:buAutoNum type="arabicPeriod" startAt="16"/>
            </a:pPr>
            <a:r>
              <a:rPr lang="en-US" dirty="0" smtClean="0">
                <a:latin typeface="Times New Roman" pitchFamily="18" charset="0"/>
                <a:cs typeface="Times New Roman" pitchFamily="18" charset="0"/>
              </a:rPr>
              <a:t>  Please </a:t>
            </a:r>
            <a:r>
              <a:rPr lang="en-US" dirty="0">
                <a:latin typeface="Times New Roman" pitchFamily="18" charset="0"/>
                <a:cs typeface="Times New Roman" pitchFamily="18" charset="0"/>
              </a:rPr>
              <a:t>chew your food (good, </a:t>
            </a:r>
            <a:r>
              <a:rPr lang="en-US" b="1" u="sng" dirty="0">
                <a:solidFill>
                  <a:srgbClr val="7030A0"/>
                </a:solidFill>
                <a:latin typeface="Times New Roman" pitchFamily="18" charset="0"/>
                <a:cs typeface="Times New Roman" pitchFamily="18" charset="0"/>
              </a:rPr>
              <a:t>well</a:t>
            </a:r>
            <a:r>
              <a:rPr lang="en-US" dirty="0" smtClean="0">
                <a:latin typeface="Times New Roman" pitchFamily="18" charset="0"/>
                <a:cs typeface="Times New Roman" pitchFamily="18" charset="0"/>
              </a:rPr>
              <a:t>).</a:t>
            </a:r>
          </a:p>
          <a:p>
            <a:pPr marL="514350" indent="-514350">
              <a:buAutoNum type="arabicPeriod" startAt="16"/>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The </a:t>
            </a:r>
            <a:r>
              <a:rPr lang="en-US" dirty="0">
                <a:latin typeface="Times New Roman" pitchFamily="18" charset="0"/>
                <a:cs typeface="Times New Roman" pitchFamily="18" charset="0"/>
              </a:rPr>
              <a:t>doctor took a (good, </a:t>
            </a:r>
            <a:r>
              <a:rPr lang="en-US" b="1" u="sng" dirty="0">
                <a:solidFill>
                  <a:srgbClr val="7030A0"/>
                </a:solidFill>
                <a:latin typeface="Times New Roman" pitchFamily="18" charset="0"/>
                <a:cs typeface="Times New Roman" pitchFamily="18" charset="0"/>
              </a:rPr>
              <a:t>well</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deserved vacation.</a:t>
            </a:r>
          </a:p>
          <a:p>
            <a:pPr marL="514350" indent="-514350">
              <a:buAutoNum type="arabicPeriod" startAt="16"/>
            </a:pPr>
            <a:r>
              <a:rPr lang="en-US" dirty="0" smtClean="0">
                <a:latin typeface="Times New Roman" pitchFamily="18" charset="0"/>
                <a:cs typeface="Times New Roman" pitchFamily="18" charset="0"/>
              </a:rPr>
              <a:t>  Why </a:t>
            </a:r>
            <a:r>
              <a:rPr lang="en-US" dirty="0">
                <a:latin typeface="Times New Roman" pitchFamily="18" charset="0"/>
                <a:cs typeface="Times New Roman" pitchFamily="18" charset="0"/>
              </a:rPr>
              <a:t>would you quit when you’re doing so </a:t>
            </a:r>
            <a:r>
              <a:rPr lang="en-US" dirty="0" smtClean="0">
                <a:latin typeface="Times New Roman" pitchFamily="18" charset="0"/>
                <a:cs typeface="Times New Roman" pitchFamily="18" charset="0"/>
              </a:rPr>
              <a:t>(</a:t>
            </a:r>
            <a:r>
              <a:rPr lang="en-US" dirty="0">
                <a:latin typeface="Times New Roman" pitchFamily="18" charset="0"/>
                <a:cs typeface="Times New Roman" pitchFamily="18" charset="0"/>
              </a:rPr>
              <a:t>good, </a:t>
            </a:r>
            <a:r>
              <a:rPr lang="en-US" b="1" u="sng" dirty="0">
                <a:solidFill>
                  <a:srgbClr val="7030A0"/>
                </a:solidFill>
                <a:latin typeface="Times New Roman" pitchFamily="18" charset="0"/>
                <a:cs typeface="Times New Roman" pitchFamily="18" charset="0"/>
              </a:rPr>
              <a:t>well</a:t>
            </a:r>
            <a:r>
              <a:rPr lang="en-US" dirty="0" smtClean="0">
                <a:latin typeface="Times New Roman" pitchFamily="18" charset="0"/>
                <a:cs typeface="Times New Roman" pitchFamily="18" charset="0"/>
              </a:rPr>
              <a:t>).</a:t>
            </a:r>
          </a:p>
          <a:p>
            <a:pPr marL="514350" indent="-514350">
              <a:buAutoNum type="arabicPeriod" startAt="16"/>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Melody </a:t>
            </a:r>
            <a:r>
              <a:rPr lang="en-US" dirty="0">
                <a:latin typeface="Times New Roman" pitchFamily="18" charset="0"/>
                <a:cs typeface="Times New Roman" pitchFamily="18" charset="0"/>
              </a:rPr>
              <a:t>is a (</a:t>
            </a:r>
            <a:r>
              <a:rPr lang="en-US" b="1" u="sng" dirty="0">
                <a:solidFill>
                  <a:srgbClr val="7030A0"/>
                </a:solidFill>
                <a:latin typeface="Times New Roman" pitchFamily="18" charset="0"/>
                <a:cs typeface="Times New Roman" pitchFamily="18" charset="0"/>
              </a:rPr>
              <a:t>good</a:t>
            </a:r>
            <a:r>
              <a:rPr lang="en-US" dirty="0">
                <a:latin typeface="Times New Roman" pitchFamily="18" charset="0"/>
                <a:cs typeface="Times New Roman" pitchFamily="18" charset="0"/>
              </a:rPr>
              <a:t>, well) </a:t>
            </a:r>
            <a:r>
              <a:rPr lang="en-US" dirty="0" smtClean="0">
                <a:latin typeface="Times New Roman" pitchFamily="18" charset="0"/>
                <a:cs typeface="Times New Roman" pitchFamily="18" charset="0"/>
              </a:rPr>
              <a:t>singing partner.</a:t>
            </a:r>
          </a:p>
          <a:p>
            <a:pPr marL="514350" indent="-514350">
              <a:buAutoNum type="arabicPeriod" startAt="16"/>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He </a:t>
            </a:r>
            <a:r>
              <a:rPr lang="en-US" dirty="0">
                <a:latin typeface="Times New Roman" pitchFamily="18" charset="0"/>
                <a:cs typeface="Times New Roman" pitchFamily="18" charset="0"/>
              </a:rPr>
              <a:t>is being (</a:t>
            </a:r>
            <a:r>
              <a:rPr lang="en-US" b="1" u="sng" dirty="0">
                <a:solidFill>
                  <a:srgbClr val="7030A0"/>
                </a:solidFill>
                <a:latin typeface="Times New Roman" pitchFamily="18" charset="0"/>
                <a:cs typeface="Times New Roman" pitchFamily="18" charset="0"/>
              </a:rPr>
              <a:t>good</a:t>
            </a:r>
            <a:r>
              <a:rPr lang="en-US" dirty="0">
                <a:latin typeface="Times New Roman" pitchFamily="18" charset="0"/>
                <a:cs typeface="Times New Roman" pitchFamily="18" charset="0"/>
              </a:rPr>
              <a:t>, well</a:t>
            </a:r>
            <a:r>
              <a:rPr lang="en-US" dirty="0" smtClean="0">
                <a:latin typeface="Times New Roman" pitchFamily="18" charset="0"/>
                <a:cs typeface="Times New Roman" pitchFamily="18" charset="0"/>
              </a:rPr>
              <a:t>).</a:t>
            </a:r>
          </a:p>
          <a:p>
            <a:pPr marL="514350" indent="-514350">
              <a:buAutoNum type="arabicPeriod" startAt="16"/>
            </a:pPr>
            <a:r>
              <a:rPr lang="en-US" dirty="0" smtClean="0">
                <a:latin typeface="Times New Roman" pitchFamily="18" charset="0"/>
                <a:cs typeface="Times New Roman" pitchFamily="18" charset="0"/>
              </a:rPr>
              <a:t>He </a:t>
            </a:r>
            <a:r>
              <a:rPr lang="en-US" dirty="0">
                <a:latin typeface="Times New Roman" pitchFamily="18" charset="0"/>
                <a:cs typeface="Times New Roman" pitchFamily="18" charset="0"/>
              </a:rPr>
              <a:t>is acting (good, </a:t>
            </a:r>
            <a:r>
              <a:rPr lang="en-US" b="1" u="sng" dirty="0">
                <a:solidFill>
                  <a:srgbClr val="7030A0"/>
                </a:solidFill>
                <a:latin typeface="Times New Roman" pitchFamily="18" charset="0"/>
                <a:cs typeface="Times New Roman" pitchFamily="18" charset="0"/>
              </a:rPr>
              <a:t>well</a:t>
            </a:r>
            <a:r>
              <a:rPr lang="en-US" dirty="0" smtClean="0">
                <a:latin typeface="Times New Roman" pitchFamily="18" charset="0"/>
                <a:cs typeface="Times New Roman" pitchFamily="18" charset="0"/>
              </a:rPr>
              <a:t>).</a:t>
            </a:r>
            <a:endParaRPr lang="en-US" dirty="0">
              <a:effectLst/>
              <a:latin typeface="Times New Roman" pitchFamily="18" charset="0"/>
              <a:cs typeface="Times New Roman" pitchFamily="18" charset="0"/>
            </a:endParaRPr>
          </a:p>
        </p:txBody>
      </p:sp>
    </p:spTree>
    <p:extLst>
      <p:ext uri="{BB962C8B-B14F-4D97-AF65-F5344CB8AC3E}">
        <p14:creationId xmlns:p14="http://schemas.microsoft.com/office/powerpoint/2010/main" val="39460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839200" cy="5334000"/>
          </a:xfrm>
        </p:spPr>
        <p:txBody>
          <a:bodyPr>
            <a:normAutofit lnSpcReduction="10000"/>
          </a:bodyPr>
          <a:lstStyle/>
          <a:p>
            <a:pPr marL="0" indent="0">
              <a:buNone/>
            </a:pPr>
            <a:r>
              <a:rPr lang="en-US" sz="3600" dirty="0" smtClean="0">
                <a:latin typeface="Times New Roman" pitchFamily="18" charset="0"/>
                <a:cs typeface="Times New Roman" pitchFamily="18" charset="0"/>
              </a:rPr>
              <a:t>(1)  My </a:t>
            </a:r>
            <a:r>
              <a:rPr lang="en-US" sz="3600" b="1" i="1" dirty="0" smtClean="0">
                <a:latin typeface="Times New Roman" pitchFamily="18" charset="0"/>
                <a:cs typeface="Times New Roman" pitchFamily="18" charset="0"/>
              </a:rPr>
              <a:t>best</a:t>
            </a:r>
            <a:r>
              <a:rPr lang="en-US" sz="3600" dirty="0" smtClean="0">
                <a:latin typeface="Times New Roman" pitchFamily="18" charset="0"/>
                <a:cs typeface="Times New Roman" pitchFamily="18" charset="0"/>
              </a:rPr>
              <a:t> friend’s mother just </a:t>
            </a:r>
            <a:r>
              <a:rPr lang="en-US" sz="3600" b="1" i="1" dirty="0" smtClean="0">
                <a:latin typeface="Times New Roman" pitchFamily="18" charset="0"/>
                <a:cs typeface="Times New Roman" pitchFamily="18" charset="0"/>
              </a:rPr>
              <a:t>came</a:t>
            </a:r>
            <a:r>
              <a:rPr lang="en-US" sz="3600" dirty="0" smtClean="0">
                <a:latin typeface="Times New Roman" pitchFamily="18" charset="0"/>
                <a:cs typeface="Times New Roman" pitchFamily="18" charset="0"/>
              </a:rPr>
              <a:t> back from visiting her family in Brazil.  (2</a:t>
            </a:r>
            <a:r>
              <a:rPr lang="en-US" sz="3600" dirty="0">
                <a:latin typeface="Times New Roman" pitchFamily="18" charset="0"/>
                <a:cs typeface="Times New Roman" pitchFamily="18" charset="0"/>
              </a:rPr>
              <a:t>)</a:t>
            </a:r>
            <a:r>
              <a:rPr lang="en-US" sz="3600" dirty="0" smtClean="0">
                <a:latin typeface="Times New Roman" pitchFamily="18" charset="0"/>
                <a:cs typeface="Times New Roman" pitchFamily="18" charset="0"/>
              </a:rPr>
              <a:t>  </a:t>
            </a:r>
            <a:r>
              <a:rPr lang="en-US" sz="3600" b="1" i="1" dirty="0" smtClean="0">
                <a:latin typeface="Times New Roman" pitchFamily="18" charset="0"/>
                <a:cs typeface="Times New Roman" pitchFamily="18" charset="0"/>
              </a:rPr>
              <a:t>She</a:t>
            </a:r>
            <a:r>
              <a:rPr lang="en-US" sz="3600" dirty="0" smtClean="0">
                <a:latin typeface="Times New Roman" pitchFamily="18" charset="0"/>
                <a:cs typeface="Times New Roman" pitchFamily="18" charset="0"/>
              </a:rPr>
              <a:t> showed us these pictures she took in Brasilia, the </a:t>
            </a:r>
            <a:r>
              <a:rPr lang="en-US" sz="3600" b="1" i="1" dirty="0" smtClean="0">
                <a:latin typeface="Times New Roman" pitchFamily="18" charset="0"/>
                <a:cs typeface="Times New Roman" pitchFamily="18" charset="0"/>
              </a:rPr>
              <a:t>capital</a:t>
            </a:r>
            <a:r>
              <a:rPr lang="en-US" sz="3600" dirty="0" smtClean="0">
                <a:latin typeface="Times New Roman" pitchFamily="18" charset="0"/>
                <a:cs typeface="Times New Roman" pitchFamily="18" charset="0"/>
              </a:rPr>
              <a:t>, and told us about it.  (3)  It was </a:t>
            </a:r>
            <a:r>
              <a:rPr lang="en-US" sz="3600" b="1" i="1" dirty="0" smtClean="0">
                <a:latin typeface="Times New Roman" pitchFamily="18" charset="0"/>
                <a:cs typeface="Times New Roman" pitchFamily="18" charset="0"/>
              </a:rPr>
              <a:t>amazing</a:t>
            </a:r>
            <a:r>
              <a:rPr lang="en-US" sz="3600" dirty="0" smtClean="0">
                <a:latin typeface="Times New Roman" pitchFamily="18" charset="0"/>
                <a:cs typeface="Times New Roman" pitchFamily="18" charset="0"/>
              </a:rPr>
              <a:t> to learn </a:t>
            </a:r>
            <a:r>
              <a:rPr lang="en-US" sz="3600" b="1" i="1" dirty="0" smtClean="0">
                <a:latin typeface="Times New Roman" pitchFamily="18" charset="0"/>
                <a:cs typeface="Times New Roman" pitchFamily="18" charset="0"/>
              </a:rPr>
              <a:t>that</a:t>
            </a:r>
            <a:r>
              <a:rPr lang="en-US" sz="3600" dirty="0" smtClean="0">
                <a:latin typeface="Times New Roman" pitchFamily="18" charset="0"/>
                <a:cs typeface="Times New Roman" pitchFamily="18" charset="0"/>
              </a:rPr>
              <a:t> this area had been jungle until construction began in the 1950s.  (4</a:t>
            </a:r>
            <a:r>
              <a:rPr lang="en-US" sz="3600" dirty="0">
                <a:latin typeface="Times New Roman" pitchFamily="18" charset="0"/>
                <a:cs typeface="Times New Roman" pitchFamily="18" charset="0"/>
              </a:rPr>
              <a:t>)</a:t>
            </a:r>
            <a:r>
              <a:rPr lang="en-US" sz="3600" dirty="0" smtClean="0">
                <a:latin typeface="Times New Roman" pitchFamily="18" charset="0"/>
                <a:cs typeface="Times New Roman" pitchFamily="18" charset="0"/>
              </a:rPr>
              <a:t>  At first, few people lived in Brasilia because it was </a:t>
            </a:r>
            <a:r>
              <a:rPr lang="en-US" sz="3600" b="1" i="1" dirty="0" smtClean="0">
                <a:latin typeface="Times New Roman" pitchFamily="18" charset="0"/>
                <a:cs typeface="Times New Roman" pitchFamily="18" charset="0"/>
              </a:rPr>
              <a:t>so</a:t>
            </a:r>
            <a:r>
              <a:rPr lang="en-US" sz="3600" dirty="0" smtClean="0">
                <a:latin typeface="Times New Roman" pitchFamily="18" charset="0"/>
                <a:cs typeface="Times New Roman" pitchFamily="18" charset="0"/>
              </a:rPr>
              <a:t> </a:t>
            </a:r>
            <a:r>
              <a:rPr lang="en-US" sz="3600" b="1" i="1" dirty="0" smtClean="0">
                <a:latin typeface="Times New Roman" pitchFamily="18" charset="0"/>
                <a:cs typeface="Times New Roman" pitchFamily="18" charset="0"/>
              </a:rPr>
              <a:t>isolated</a:t>
            </a:r>
            <a:r>
              <a:rPr lang="en-US" sz="3600" dirty="0" smtClean="0">
                <a:latin typeface="Times New Roman" pitchFamily="18" charset="0"/>
                <a:cs typeface="Times New Roman" pitchFamily="18" charset="0"/>
              </a:rPr>
              <a:t>.  (5</a:t>
            </a:r>
            <a:r>
              <a:rPr lang="en-US" sz="3600" dirty="0">
                <a:latin typeface="Times New Roman" pitchFamily="18" charset="0"/>
                <a:cs typeface="Times New Roman" pitchFamily="18" charset="0"/>
              </a:rPr>
              <a:t>)</a:t>
            </a:r>
            <a:r>
              <a:rPr lang="en-US" sz="3600" dirty="0" smtClean="0">
                <a:latin typeface="Times New Roman" pitchFamily="18" charset="0"/>
                <a:cs typeface="Times New Roman" pitchFamily="18" charset="0"/>
              </a:rPr>
              <a:t>  However, over the </a:t>
            </a:r>
            <a:r>
              <a:rPr lang="en-US" sz="3600" b="1" i="1" dirty="0" smtClean="0">
                <a:latin typeface="Times New Roman" pitchFamily="18" charset="0"/>
                <a:cs typeface="Times New Roman" pitchFamily="18" charset="0"/>
              </a:rPr>
              <a:t>years</a:t>
            </a:r>
            <a:r>
              <a:rPr lang="en-US" sz="3600" dirty="0" smtClean="0">
                <a:latin typeface="Times New Roman" pitchFamily="18" charset="0"/>
                <a:cs typeface="Times New Roman" pitchFamily="18" charset="0"/>
              </a:rPr>
              <a:t> hundreds of thousands of people </a:t>
            </a:r>
            <a:r>
              <a:rPr lang="en-US" sz="3600" b="1" i="1" dirty="0" smtClean="0">
                <a:latin typeface="Times New Roman" pitchFamily="18" charset="0"/>
                <a:cs typeface="Times New Roman" pitchFamily="18" charset="0"/>
              </a:rPr>
              <a:t>have</a:t>
            </a:r>
            <a:r>
              <a:rPr lang="en-US" sz="3600" dirty="0" smtClean="0">
                <a:latin typeface="Times New Roman" pitchFamily="18" charset="0"/>
                <a:cs typeface="Times New Roman" pitchFamily="18" charset="0"/>
              </a:rPr>
              <a:t> moved </a:t>
            </a:r>
            <a:r>
              <a:rPr lang="en-US" sz="3600" b="1" i="1" dirty="0" smtClean="0">
                <a:latin typeface="Times New Roman" pitchFamily="18" charset="0"/>
                <a:cs typeface="Times New Roman" pitchFamily="18" charset="0"/>
              </a:rPr>
              <a:t>there</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sp>
        <p:nvSpPr>
          <p:cNvPr id="5" name="Title 1"/>
          <p:cNvSpPr>
            <a:spLocks noGrp="1"/>
          </p:cNvSpPr>
          <p:nvPr>
            <p:ph type="title"/>
          </p:nvPr>
        </p:nvSpPr>
        <p:spPr>
          <a:xfrm>
            <a:off x="228600" y="228600"/>
            <a:ext cx="8763000" cy="990600"/>
          </a:xfrm>
        </p:spPr>
        <p:txBody>
          <a:bodyPr>
            <a:noAutofit/>
          </a:bodyPr>
          <a:lstStyle/>
          <a:p>
            <a:r>
              <a:rPr lang="en-US" sz="3200" b="1" dirty="0" smtClean="0"/>
              <a:t>Review B, page 490—identifying nouns, pronouns, adjectives, verbs, and adverbs</a:t>
            </a:r>
            <a:endParaRPr lang="en-US" sz="3200" b="1" dirty="0"/>
          </a:p>
        </p:txBody>
      </p:sp>
    </p:spTree>
    <p:extLst>
      <p:ext uri="{BB962C8B-B14F-4D97-AF65-F5344CB8AC3E}">
        <p14:creationId xmlns:p14="http://schemas.microsoft.com/office/powerpoint/2010/main" val="3527710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839200" cy="5334000"/>
          </a:xfrm>
        </p:spPr>
        <p:txBody>
          <a:bodyPr numCol="2">
            <a:normAutofit/>
          </a:bodyPr>
          <a:lstStyle/>
          <a:p>
            <a:pPr marL="742950" indent="-742950">
              <a:buAutoNum type="arabicParenBoth"/>
            </a:pPr>
            <a:r>
              <a:rPr lang="en-US" sz="3600" b="1" i="1" dirty="0" smtClean="0">
                <a:latin typeface="Times New Roman" pitchFamily="18" charset="0"/>
                <a:cs typeface="Times New Roman" pitchFamily="18" charset="0"/>
              </a:rPr>
              <a:t>best=adjective</a:t>
            </a:r>
            <a:endParaRPr lang="en-US" sz="3600" dirty="0">
              <a:latin typeface="Times New Roman" pitchFamily="18" charset="0"/>
              <a:cs typeface="Times New Roman" pitchFamily="18" charset="0"/>
            </a:endParaRPr>
          </a:p>
          <a:p>
            <a:pPr marL="0" indent="0">
              <a:buNone/>
            </a:pPr>
            <a:r>
              <a:rPr lang="en-US" sz="3600" b="1" i="1" dirty="0" smtClean="0">
                <a:latin typeface="Times New Roman" pitchFamily="18" charset="0"/>
                <a:cs typeface="Times New Roman" pitchFamily="18" charset="0"/>
              </a:rPr>
              <a:t>      came</a:t>
            </a:r>
            <a:r>
              <a:rPr lang="en-US" sz="3600" dirty="0" smtClean="0">
                <a:latin typeface="Times New Roman" pitchFamily="18" charset="0"/>
                <a:cs typeface="Times New Roman" pitchFamily="18" charset="0"/>
              </a:rPr>
              <a:t>=verb</a:t>
            </a:r>
          </a:p>
          <a:p>
            <a:pPr marL="0" indent="0">
              <a:buNone/>
            </a:pPr>
            <a:r>
              <a:rPr lang="en-US" sz="3600" dirty="0" smtClean="0">
                <a:latin typeface="Times New Roman" pitchFamily="18" charset="0"/>
                <a:cs typeface="Times New Roman" pitchFamily="18" charset="0"/>
              </a:rPr>
              <a:t>(2)  </a:t>
            </a:r>
            <a:r>
              <a:rPr lang="en-US" sz="3600" b="1" i="1" dirty="0">
                <a:latin typeface="Times New Roman" pitchFamily="18" charset="0"/>
                <a:cs typeface="Times New Roman" pitchFamily="18" charset="0"/>
              </a:rPr>
              <a:t>s</a:t>
            </a:r>
            <a:r>
              <a:rPr lang="en-US" sz="3600" b="1" i="1" dirty="0" smtClean="0">
                <a:latin typeface="Times New Roman" pitchFamily="18" charset="0"/>
                <a:cs typeface="Times New Roman" pitchFamily="18" charset="0"/>
              </a:rPr>
              <a:t>he</a:t>
            </a:r>
            <a:r>
              <a:rPr lang="en-US" sz="3600" dirty="0" smtClean="0">
                <a:latin typeface="Times New Roman" pitchFamily="18" charset="0"/>
                <a:cs typeface="Times New Roman" pitchFamily="18" charset="0"/>
              </a:rPr>
              <a:t>=pronoun</a:t>
            </a:r>
          </a:p>
          <a:p>
            <a:pPr marL="0" indent="0">
              <a:buNone/>
            </a:pPr>
            <a:r>
              <a:rPr lang="en-US" sz="3600" b="1" i="1" dirty="0" smtClean="0">
                <a:latin typeface="Times New Roman" pitchFamily="18" charset="0"/>
                <a:cs typeface="Times New Roman" pitchFamily="18" charset="0"/>
              </a:rPr>
              <a:t>      capital=noun</a:t>
            </a:r>
            <a:endParaRPr lang="en-US" sz="3600" dirty="0">
              <a:latin typeface="Times New Roman" pitchFamily="18" charset="0"/>
              <a:cs typeface="Times New Roman" pitchFamily="18" charset="0"/>
            </a:endParaRPr>
          </a:p>
          <a:p>
            <a:pPr marL="0" indent="0">
              <a:buNone/>
            </a:pPr>
            <a:r>
              <a:rPr lang="en-US" sz="3600" dirty="0" smtClean="0">
                <a:latin typeface="Times New Roman" pitchFamily="18" charset="0"/>
                <a:cs typeface="Times New Roman" pitchFamily="18" charset="0"/>
              </a:rPr>
              <a:t>(3) </a:t>
            </a:r>
            <a:r>
              <a:rPr lang="en-US" sz="3600" b="1" i="1" dirty="0" smtClean="0">
                <a:latin typeface="Times New Roman" pitchFamily="18" charset="0"/>
                <a:cs typeface="Times New Roman" pitchFamily="18" charset="0"/>
              </a:rPr>
              <a:t>amazing</a:t>
            </a:r>
            <a:r>
              <a:rPr lang="en-US" sz="3600" dirty="0" smtClean="0">
                <a:latin typeface="Times New Roman" pitchFamily="18" charset="0"/>
                <a:cs typeface="Times New Roman" pitchFamily="18" charset="0"/>
              </a:rPr>
              <a:t>=adjective</a:t>
            </a:r>
          </a:p>
          <a:p>
            <a:pPr marL="0" indent="0">
              <a:buNone/>
            </a:pPr>
            <a:r>
              <a:rPr lang="en-US" sz="3600" b="1" i="1" dirty="0" smtClean="0">
                <a:latin typeface="Times New Roman" pitchFamily="18" charset="0"/>
                <a:cs typeface="Times New Roman" pitchFamily="18" charset="0"/>
              </a:rPr>
              <a:t>      that</a:t>
            </a:r>
            <a:r>
              <a:rPr lang="en-US" sz="3600" dirty="0" smtClean="0">
                <a:latin typeface="Times New Roman" pitchFamily="18" charset="0"/>
                <a:cs typeface="Times New Roman" pitchFamily="18" charset="0"/>
              </a:rPr>
              <a:t>=pronoun</a:t>
            </a:r>
          </a:p>
          <a:p>
            <a:pPr marL="0" indent="0">
              <a:buNone/>
            </a:pPr>
            <a:r>
              <a:rPr lang="en-US" sz="3600" dirty="0" smtClean="0">
                <a:latin typeface="Times New Roman" pitchFamily="18" charset="0"/>
                <a:cs typeface="Times New Roman" pitchFamily="18" charset="0"/>
              </a:rPr>
              <a:t>(4</a:t>
            </a:r>
            <a:r>
              <a:rPr lang="en-US" sz="3600" dirty="0">
                <a:latin typeface="Times New Roman" pitchFamily="18" charset="0"/>
                <a:cs typeface="Times New Roman" pitchFamily="18" charset="0"/>
              </a:rPr>
              <a:t>)</a:t>
            </a:r>
            <a:r>
              <a:rPr lang="en-US" sz="3600" dirty="0" smtClean="0">
                <a:latin typeface="Times New Roman" pitchFamily="18" charset="0"/>
                <a:cs typeface="Times New Roman" pitchFamily="18" charset="0"/>
              </a:rPr>
              <a:t> </a:t>
            </a:r>
            <a:r>
              <a:rPr lang="en-US" sz="3600" b="1" i="1" dirty="0">
                <a:latin typeface="Times New Roman" pitchFamily="18" charset="0"/>
                <a:cs typeface="Times New Roman" pitchFamily="18" charset="0"/>
              </a:rPr>
              <a:t>s</a:t>
            </a:r>
            <a:r>
              <a:rPr lang="en-US" sz="3600" b="1" i="1" dirty="0" smtClean="0">
                <a:latin typeface="Times New Roman" pitchFamily="18" charset="0"/>
                <a:cs typeface="Times New Roman" pitchFamily="18" charset="0"/>
              </a:rPr>
              <a:t>o=adverb</a:t>
            </a:r>
          </a:p>
          <a:p>
            <a:pPr marL="0" indent="0">
              <a:buNone/>
            </a:pPr>
            <a:r>
              <a:rPr lang="en-US" sz="3600" dirty="0" smtClean="0">
                <a:latin typeface="Times New Roman" pitchFamily="18" charset="0"/>
                <a:cs typeface="Times New Roman" pitchFamily="18" charset="0"/>
              </a:rPr>
              <a:t>     </a:t>
            </a:r>
            <a:r>
              <a:rPr lang="en-US" sz="3600" b="1" i="1" dirty="0" smtClean="0">
                <a:latin typeface="Times New Roman" pitchFamily="18" charset="0"/>
                <a:cs typeface="Times New Roman" pitchFamily="18" charset="0"/>
              </a:rPr>
              <a:t>isolated</a:t>
            </a:r>
            <a:r>
              <a:rPr lang="en-US" sz="3600" dirty="0" smtClean="0">
                <a:latin typeface="Times New Roman" pitchFamily="18" charset="0"/>
                <a:cs typeface="Times New Roman" pitchFamily="18" charset="0"/>
              </a:rPr>
              <a:t>=adjective </a:t>
            </a:r>
          </a:p>
          <a:p>
            <a:pPr marL="0" indent="0">
              <a:buNone/>
            </a:pPr>
            <a:r>
              <a:rPr lang="en-US" sz="3600" dirty="0" smtClean="0">
                <a:latin typeface="Times New Roman" pitchFamily="18" charset="0"/>
                <a:cs typeface="Times New Roman" pitchFamily="18" charset="0"/>
              </a:rPr>
              <a:t>(5</a:t>
            </a:r>
            <a:r>
              <a:rPr lang="en-US" sz="3600" dirty="0">
                <a:latin typeface="Times New Roman" pitchFamily="18" charset="0"/>
                <a:cs typeface="Times New Roman" pitchFamily="18" charset="0"/>
              </a:rPr>
              <a:t>)</a:t>
            </a:r>
            <a:r>
              <a:rPr lang="en-US" sz="3600" dirty="0" smtClean="0">
                <a:latin typeface="Times New Roman" pitchFamily="18" charset="0"/>
                <a:cs typeface="Times New Roman" pitchFamily="18" charset="0"/>
              </a:rPr>
              <a:t> </a:t>
            </a:r>
            <a:r>
              <a:rPr lang="en-US" sz="3600" b="1" i="1" dirty="0" smtClean="0">
                <a:latin typeface="Times New Roman" pitchFamily="18" charset="0"/>
                <a:cs typeface="Times New Roman" pitchFamily="18" charset="0"/>
              </a:rPr>
              <a:t>years=noun</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a:p>
            <a:pPr marL="0" indent="0">
              <a:buNone/>
            </a:pPr>
            <a:r>
              <a:rPr lang="en-US" sz="3600" b="1" i="1" dirty="0" smtClean="0">
                <a:latin typeface="Times New Roman" pitchFamily="18" charset="0"/>
                <a:cs typeface="Times New Roman" pitchFamily="18" charset="0"/>
              </a:rPr>
              <a:t>     have</a:t>
            </a:r>
            <a:r>
              <a:rPr lang="en-US" sz="3600" dirty="0" smtClean="0">
                <a:latin typeface="Times New Roman" pitchFamily="18" charset="0"/>
                <a:cs typeface="Times New Roman" pitchFamily="18" charset="0"/>
              </a:rPr>
              <a:t>=verb</a:t>
            </a:r>
          </a:p>
          <a:p>
            <a:pPr marL="0" indent="0">
              <a:buNone/>
            </a:pPr>
            <a:r>
              <a:rPr lang="en-US" sz="3600" dirty="0" smtClean="0">
                <a:latin typeface="Times New Roman" pitchFamily="18" charset="0"/>
                <a:cs typeface="Times New Roman" pitchFamily="18" charset="0"/>
              </a:rPr>
              <a:t>     </a:t>
            </a:r>
            <a:r>
              <a:rPr lang="en-US" sz="3600" b="1" i="1" dirty="0" smtClean="0">
                <a:latin typeface="Times New Roman" pitchFamily="18" charset="0"/>
                <a:cs typeface="Times New Roman" pitchFamily="18" charset="0"/>
              </a:rPr>
              <a:t>there</a:t>
            </a:r>
            <a:r>
              <a:rPr lang="en-US" sz="3600" dirty="0" smtClean="0">
                <a:latin typeface="Times New Roman" pitchFamily="18" charset="0"/>
                <a:cs typeface="Times New Roman" pitchFamily="18" charset="0"/>
              </a:rPr>
              <a:t>=adverb</a:t>
            </a:r>
            <a:endParaRPr lang="en-US" sz="3600" dirty="0">
              <a:latin typeface="Times New Roman" pitchFamily="18" charset="0"/>
              <a:cs typeface="Times New Roman" pitchFamily="18" charset="0"/>
            </a:endParaRPr>
          </a:p>
        </p:txBody>
      </p:sp>
      <p:sp>
        <p:nvSpPr>
          <p:cNvPr id="5" name="Title 1"/>
          <p:cNvSpPr>
            <a:spLocks noGrp="1"/>
          </p:cNvSpPr>
          <p:nvPr>
            <p:ph type="title"/>
          </p:nvPr>
        </p:nvSpPr>
        <p:spPr>
          <a:xfrm>
            <a:off x="228600" y="228600"/>
            <a:ext cx="8763000" cy="990600"/>
          </a:xfrm>
        </p:spPr>
        <p:txBody>
          <a:bodyPr>
            <a:noAutofit/>
          </a:bodyPr>
          <a:lstStyle/>
          <a:p>
            <a:r>
              <a:rPr lang="en-US" sz="3200" b="1" dirty="0" smtClean="0"/>
              <a:t>Review B, page 490—identifying nouns, pronouns, adjectives, verbs, and adverbs</a:t>
            </a:r>
            <a:endParaRPr lang="en-US" sz="3200" b="1" dirty="0"/>
          </a:p>
        </p:txBody>
      </p:sp>
    </p:spTree>
    <p:extLst>
      <p:ext uri="{BB962C8B-B14F-4D97-AF65-F5344CB8AC3E}">
        <p14:creationId xmlns:p14="http://schemas.microsoft.com/office/powerpoint/2010/main" val="4282898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839200" cy="5334000"/>
          </a:xfrm>
        </p:spPr>
        <p:txBody>
          <a:bodyPr>
            <a:normAutofit/>
          </a:bodyPr>
          <a:lstStyle/>
          <a:p>
            <a:pPr marL="0" indent="0">
              <a:buNone/>
            </a:pPr>
            <a:r>
              <a:rPr lang="en-US" sz="3600" dirty="0" smtClean="0">
                <a:latin typeface="Times New Roman" pitchFamily="18" charset="0"/>
                <a:cs typeface="Times New Roman" pitchFamily="18" charset="0"/>
              </a:rPr>
              <a:t>(6) Several other Brazilian cities </a:t>
            </a:r>
            <a:r>
              <a:rPr lang="en-US" sz="3600" b="1" i="1" dirty="0" smtClean="0">
                <a:latin typeface="Times New Roman" pitchFamily="18" charset="0"/>
                <a:cs typeface="Times New Roman" pitchFamily="18" charset="0"/>
              </a:rPr>
              <a:t>also</a:t>
            </a:r>
            <a:r>
              <a:rPr lang="en-US" sz="3600" dirty="0" smtClean="0">
                <a:latin typeface="Times New Roman" pitchFamily="18" charset="0"/>
                <a:cs typeface="Times New Roman" pitchFamily="18" charset="0"/>
              </a:rPr>
              <a:t> lie within one hundred </a:t>
            </a:r>
            <a:r>
              <a:rPr lang="en-US" sz="3600" b="1" i="1" dirty="0" smtClean="0">
                <a:latin typeface="Times New Roman" pitchFamily="18" charset="0"/>
                <a:cs typeface="Times New Roman" pitchFamily="18" charset="0"/>
              </a:rPr>
              <a:t>miles</a:t>
            </a:r>
            <a:r>
              <a:rPr lang="en-US" sz="3600" dirty="0" smtClean="0">
                <a:latin typeface="Times New Roman" pitchFamily="18" charset="0"/>
                <a:cs typeface="Times New Roman" pitchFamily="18" charset="0"/>
              </a:rPr>
              <a:t> of Brasilia.  (7)  Several good highways </a:t>
            </a:r>
            <a:r>
              <a:rPr lang="en-US" sz="3600" b="1" i="1" dirty="0" smtClean="0">
                <a:latin typeface="Times New Roman" pitchFamily="18" charset="0"/>
                <a:cs typeface="Times New Roman" pitchFamily="18" charset="0"/>
              </a:rPr>
              <a:t>connect</a:t>
            </a:r>
            <a:r>
              <a:rPr lang="en-US" sz="3600" dirty="0" smtClean="0">
                <a:latin typeface="Times New Roman" pitchFamily="18" charset="0"/>
                <a:cs typeface="Times New Roman" pitchFamily="18" charset="0"/>
              </a:rPr>
              <a:t> Brasilia with other major cities.  (8)  Residents enjoy the wide streets and open spaces </a:t>
            </a:r>
            <a:r>
              <a:rPr lang="en-US" sz="3600" b="1" i="1" dirty="0" smtClean="0">
                <a:latin typeface="Times New Roman" pitchFamily="18" charset="0"/>
                <a:cs typeface="Times New Roman" pitchFamily="18" charset="0"/>
              </a:rPr>
              <a:t>that</a:t>
            </a:r>
            <a:r>
              <a:rPr lang="en-US" sz="3600" dirty="0" smtClean="0">
                <a:latin typeface="Times New Roman" pitchFamily="18" charset="0"/>
                <a:cs typeface="Times New Roman" pitchFamily="18" charset="0"/>
              </a:rPr>
              <a:t> are </a:t>
            </a:r>
            <a:r>
              <a:rPr lang="en-US" sz="3600" b="1" i="1" dirty="0" smtClean="0">
                <a:latin typeface="Times New Roman" pitchFamily="18" charset="0"/>
                <a:cs typeface="Times New Roman" pitchFamily="18" charset="0"/>
              </a:rPr>
              <a:t>shown</a:t>
            </a:r>
            <a:r>
              <a:rPr lang="en-US" sz="3600" dirty="0" smtClean="0">
                <a:latin typeface="Times New Roman" pitchFamily="18" charset="0"/>
                <a:cs typeface="Times New Roman" pitchFamily="18" charset="0"/>
              </a:rPr>
              <a:t> in these pictures.  (9)  </a:t>
            </a:r>
            <a:r>
              <a:rPr lang="en-US" sz="3600" b="1" i="1" dirty="0" smtClean="0">
                <a:latin typeface="Times New Roman" pitchFamily="18" charset="0"/>
                <a:cs typeface="Times New Roman" pitchFamily="18" charset="0"/>
              </a:rPr>
              <a:t>One</a:t>
            </a:r>
            <a:r>
              <a:rPr lang="en-US" sz="3600" dirty="0" smtClean="0">
                <a:latin typeface="Times New Roman" pitchFamily="18" charset="0"/>
                <a:cs typeface="Times New Roman" pitchFamily="18" charset="0"/>
              </a:rPr>
              <a:t> of Brasilia’s </a:t>
            </a:r>
            <a:r>
              <a:rPr lang="en-US" sz="3600" b="1" i="1" dirty="0" smtClean="0">
                <a:latin typeface="Times New Roman" pitchFamily="18" charset="0"/>
                <a:cs typeface="Times New Roman" pitchFamily="18" charset="0"/>
              </a:rPr>
              <a:t>most </a:t>
            </a:r>
            <a:r>
              <a:rPr lang="en-US" sz="3600" dirty="0" smtClean="0">
                <a:latin typeface="Times New Roman" pitchFamily="18" charset="0"/>
                <a:cs typeface="Times New Roman" pitchFamily="18" charset="0"/>
              </a:rPr>
              <a:t>striking features is its bold architecture.  (10)  Aren’t the government </a:t>
            </a:r>
            <a:r>
              <a:rPr lang="en-US" sz="3600" b="1" i="1" dirty="0" smtClean="0">
                <a:latin typeface="Times New Roman" pitchFamily="18" charset="0"/>
                <a:cs typeface="Times New Roman" pitchFamily="18" charset="0"/>
              </a:rPr>
              <a:t>buildings</a:t>
            </a:r>
            <a:r>
              <a:rPr lang="en-US" sz="3600" dirty="0" smtClean="0">
                <a:latin typeface="Times New Roman" pitchFamily="18" charset="0"/>
                <a:cs typeface="Times New Roman" pitchFamily="18" charset="0"/>
              </a:rPr>
              <a:t> at the Plaza of the Three Powers </a:t>
            </a:r>
            <a:r>
              <a:rPr lang="en-US" sz="3600" b="1" i="1" dirty="0" smtClean="0">
                <a:latin typeface="Times New Roman" pitchFamily="18" charset="0"/>
                <a:cs typeface="Times New Roman" pitchFamily="18" charset="0"/>
              </a:rPr>
              <a:t>fantastic</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5" name="Title 1"/>
          <p:cNvSpPr>
            <a:spLocks noGrp="1"/>
          </p:cNvSpPr>
          <p:nvPr>
            <p:ph type="title"/>
          </p:nvPr>
        </p:nvSpPr>
        <p:spPr>
          <a:xfrm>
            <a:off x="228600" y="228600"/>
            <a:ext cx="8763000" cy="990600"/>
          </a:xfrm>
        </p:spPr>
        <p:txBody>
          <a:bodyPr>
            <a:noAutofit/>
          </a:bodyPr>
          <a:lstStyle/>
          <a:p>
            <a:r>
              <a:rPr lang="en-US" sz="3200" b="1" dirty="0" smtClean="0"/>
              <a:t>Review B, page 490—identifying nouns, pronouns, adjectives, verbs, and adverbs</a:t>
            </a:r>
            <a:endParaRPr lang="en-US" sz="3200" b="1" dirty="0"/>
          </a:p>
        </p:txBody>
      </p:sp>
    </p:spTree>
    <p:extLst>
      <p:ext uri="{BB962C8B-B14F-4D97-AF65-F5344CB8AC3E}">
        <p14:creationId xmlns:p14="http://schemas.microsoft.com/office/powerpoint/2010/main" val="3617736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839200" cy="5334000"/>
          </a:xfrm>
        </p:spPr>
        <p:txBody>
          <a:bodyPr numCol="2">
            <a:normAutofit/>
          </a:bodyPr>
          <a:lstStyle/>
          <a:p>
            <a:pPr marL="0" indent="0">
              <a:buNone/>
            </a:pPr>
            <a:r>
              <a:rPr lang="en-US" sz="3600" dirty="0" smtClean="0">
                <a:latin typeface="Times New Roman" pitchFamily="18" charset="0"/>
                <a:cs typeface="Times New Roman" pitchFamily="18" charset="0"/>
              </a:rPr>
              <a:t>(6) </a:t>
            </a:r>
            <a:r>
              <a:rPr lang="en-US" sz="3600" b="1" i="1" dirty="0" smtClean="0">
                <a:latin typeface="Times New Roman" pitchFamily="18" charset="0"/>
                <a:cs typeface="Times New Roman" pitchFamily="18" charset="0"/>
              </a:rPr>
              <a:t>also=adverb</a:t>
            </a:r>
          </a:p>
          <a:p>
            <a:pPr marL="0" indent="0">
              <a:buNone/>
            </a:pPr>
            <a:r>
              <a:rPr lang="en-US" sz="3600" b="1" i="1" dirty="0" smtClean="0">
                <a:latin typeface="Times New Roman" pitchFamily="18" charset="0"/>
                <a:cs typeface="Times New Roman" pitchFamily="18" charset="0"/>
              </a:rPr>
              <a:t>      miles</a:t>
            </a:r>
            <a:r>
              <a:rPr lang="en-US" sz="3600" dirty="0" smtClean="0">
                <a:latin typeface="Times New Roman" pitchFamily="18" charset="0"/>
                <a:cs typeface="Times New Roman" pitchFamily="18" charset="0"/>
              </a:rPr>
              <a:t>=noun</a:t>
            </a:r>
          </a:p>
          <a:p>
            <a:pPr marL="0" indent="0">
              <a:buNone/>
            </a:pPr>
            <a:r>
              <a:rPr lang="en-US" sz="3600" dirty="0" smtClean="0">
                <a:latin typeface="Times New Roman" pitchFamily="18" charset="0"/>
                <a:cs typeface="Times New Roman" pitchFamily="18" charset="0"/>
              </a:rPr>
              <a:t>(7) </a:t>
            </a:r>
            <a:r>
              <a:rPr lang="en-US" sz="3600" b="1" i="1" dirty="0" smtClean="0">
                <a:latin typeface="Times New Roman" pitchFamily="18" charset="0"/>
                <a:cs typeface="Times New Roman" pitchFamily="18" charset="0"/>
              </a:rPr>
              <a:t>connect</a:t>
            </a:r>
            <a:r>
              <a:rPr lang="en-US" sz="3600" dirty="0" smtClean="0">
                <a:latin typeface="Times New Roman" pitchFamily="18" charset="0"/>
                <a:cs typeface="Times New Roman" pitchFamily="18" charset="0"/>
              </a:rPr>
              <a:t>=verb</a:t>
            </a:r>
          </a:p>
          <a:p>
            <a:pPr marL="0" indent="0">
              <a:buNone/>
            </a:pPr>
            <a:r>
              <a:rPr lang="en-US" sz="3600" dirty="0" smtClean="0">
                <a:latin typeface="Times New Roman" pitchFamily="18" charset="0"/>
                <a:cs typeface="Times New Roman" pitchFamily="18" charset="0"/>
              </a:rPr>
              <a:t>(8) </a:t>
            </a:r>
            <a:r>
              <a:rPr lang="en-US" sz="3600" b="1" i="1" dirty="0" smtClean="0">
                <a:latin typeface="Times New Roman" pitchFamily="18" charset="0"/>
                <a:cs typeface="Times New Roman" pitchFamily="18" charset="0"/>
              </a:rPr>
              <a:t>that</a:t>
            </a:r>
            <a:r>
              <a:rPr lang="en-US" sz="3600" dirty="0" smtClean="0">
                <a:latin typeface="Times New Roman" pitchFamily="18" charset="0"/>
                <a:cs typeface="Times New Roman" pitchFamily="18" charset="0"/>
              </a:rPr>
              <a:t>=pronoun</a:t>
            </a:r>
          </a:p>
          <a:p>
            <a:pPr marL="0" indent="0">
              <a:buNone/>
            </a:pPr>
            <a:r>
              <a:rPr lang="en-US" sz="3600" dirty="0" smtClean="0">
                <a:latin typeface="Times New Roman" pitchFamily="18" charset="0"/>
                <a:cs typeface="Times New Roman" pitchFamily="18" charset="0"/>
              </a:rPr>
              <a:t>     </a:t>
            </a:r>
            <a:r>
              <a:rPr lang="en-US" sz="3600" b="1" i="1" dirty="0" smtClean="0">
                <a:latin typeface="Times New Roman" pitchFamily="18" charset="0"/>
                <a:cs typeface="Times New Roman" pitchFamily="18" charset="0"/>
              </a:rPr>
              <a:t>shown</a:t>
            </a:r>
            <a:r>
              <a:rPr lang="en-US" sz="3600" dirty="0" smtClean="0">
                <a:latin typeface="Times New Roman" pitchFamily="18" charset="0"/>
                <a:cs typeface="Times New Roman" pitchFamily="18" charset="0"/>
              </a:rPr>
              <a:t>=verb</a:t>
            </a:r>
          </a:p>
          <a:p>
            <a:pPr marL="0" indent="0">
              <a:buNone/>
            </a:pPr>
            <a:r>
              <a:rPr lang="en-US" sz="3600" b="1" i="1" dirty="0" smtClean="0">
                <a:latin typeface="Times New Roman" pitchFamily="18" charset="0"/>
                <a:cs typeface="Times New Roman" pitchFamily="18" charset="0"/>
              </a:rPr>
              <a:t>(9) one=pronoun</a:t>
            </a:r>
            <a:r>
              <a:rPr lang="en-US" sz="3600" dirty="0" smtClean="0">
                <a:latin typeface="Times New Roman" pitchFamily="18" charset="0"/>
                <a:cs typeface="Times New Roman" pitchFamily="18" charset="0"/>
              </a:rPr>
              <a:t> </a:t>
            </a:r>
          </a:p>
          <a:p>
            <a:pPr marL="0" indent="0">
              <a:buNone/>
            </a:pPr>
            <a:r>
              <a:rPr lang="en-US" sz="3600" b="1" i="1" dirty="0" smtClean="0">
                <a:latin typeface="Times New Roman" pitchFamily="18" charset="0"/>
                <a:cs typeface="Times New Roman" pitchFamily="18" charset="0"/>
              </a:rPr>
              <a:t>     most=adverb</a:t>
            </a:r>
          </a:p>
          <a:p>
            <a:pPr marL="0" indent="0">
              <a:buNone/>
            </a:pPr>
            <a:endParaRPr lang="en-US" sz="3600" b="1" i="1" dirty="0">
              <a:latin typeface="Times New Roman" pitchFamily="18" charset="0"/>
              <a:cs typeface="Times New Roman" pitchFamily="18" charset="0"/>
            </a:endParaRPr>
          </a:p>
          <a:p>
            <a:pPr marL="0" indent="0">
              <a:buNone/>
            </a:pPr>
            <a:r>
              <a:rPr lang="en-US" sz="3600" dirty="0" smtClean="0">
                <a:latin typeface="Times New Roman" pitchFamily="18" charset="0"/>
                <a:cs typeface="Times New Roman" pitchFamily="18" charset="0"/>
              </a:rPr>
              <a:t>(10) </a:t>
            </a:r>
            <a:r>
              <a:rPr lang="en-US" sz="3600" b="1" i="1" dirty="0" smtClean="0">
                <a:latin typeface="Times New Roman" pitchFamily="18" charset="0"/>
                <a:cs typeface="Times New Roman" pitchFamily="18" charset="0"/>
              </a:rPr>
              <a:t>buildings</a:t>
            </a:r>
            <a:r>
              <a:rPr lang="en-US" sz="3600" dirty="0" smtClean="0">
                <a:latin typeface="Times New Roman" pitchFamily="18" charset="0"/>
                <a:cs typeface="Times New Roman" pitchFamily="18" charset="0"/>
              </a:rPr>
              <a:t>=noun</a:t>
            </a:r>
          </a:p>
          <a:p>
            <a:pPr marL="0" indent="0">
              <a:buNone/>
            </a:pPr>
            <a:r>
              <a:rPr lang="en-US" sz="3600" b="1" i="1" dirty="0">
                <a:latin typeface="Times New Roman" pitchFamily="18" charset="0"/>
                <a:cs typeface="Times New Roman" pitchFamily="18" charset="0"/>
              </a:rPr>
              <a:t>f</a:t>
            </a:r>
            <a:r>
              <a:rPr lang="en-US" sz="3600" b="1" i="1" dirty="0" smtClean="0">
                <a:latin typeface="Times New Roman" pitchFamily="18" charset="0"/>
                <a:cs typeface="Times New Roman" pitchFamily="18" charset="0"/>
              </a:rPr>
              <a:t>antastic=adjective</a:t>
            </a:r>
            <a:endParaRPr lang="en-US" sz="3600" dirty="0">
              <a:latin typeface="Times New Roman" pitchFamily="18" charset="0"/>
              <a:cs typeface="Times New Roman" pitchFamily="18" charset="0"/>
            </a:endParaRPr>
          </a:p>
        </p:txBody>
      </p:sp>
      <p:sp>
        <p:nvSpPr>
          <p:cNvPr id="5" name="Title 1"/>
          <p:cNvSpPr>
            <a:spLocks noGrp="1"/>
          </p:cNvSpPr>
          <p:nvPr>
            <p:ph type="title"/>
          </p:nvPr>
        </p:nvSpPr>
        <p:spPr>
          <a:xfrm>
            <a:off x="228600" y="228600"/>
            <a:ext cx="8763000" cy="990600"/>
          </a:xfrm>
        </p:spPr>
        <p:txBody>
          <a:bodyPr>
            <a:noAutofit/>
          </a:bodyPr>
          <a:lstStyle/>
          <a:p>
            <a:r>
              <a:rPr lang="en-US" sz="3200" b="1" dirty="0" smtClean="0"/>
              <a:t>Review B, page 490—identifying nouns, pronouns, adjectives, verbs, and adverbs</a:t>
            </a:r>
            <a:endParaRPr lang="en-US" sz="3200" b="1" dirty="0"/>
          </a:p>
        </p:txBody>
      </p:sp>
    </p:spTree>
    <p:extLst>
      <p:ext uri="{BB962C8B-B14F-4D97-AF65-F5344CB8AC3E}">
        <p14:creationId xmlns:p14="http://schemas.microsoft.com/office/powerpoint/2010/main" val="3107882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C:\Documents and Settings\AFN50906666\Local Settings\Temporary Internet Files\Content.IE5\2TPU6O30\MPj04307110000[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0" y="918882"/>
            <a:ext cx="12192000" cy="5939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1"/>
          <p:cNvSpPr>
            <a:spLocks noGrp="1"/>
          </p:cNvSpPr>
          <p:nvPr>
            <p:ph type="title"/>
          </p:nvPr>
        </p:nvSpPr>
        <p:spPr>
          <a:xfrm>
            <a:off x="277092" y="0"/>
            <a:ext cx="7772977" cy="1462368"/>
          </a:xfrm>
        </p:spPr>
        <p:txBody>
          <a:bodyPr/>
          <a:lstStyle/>
          <a:p>
            <a:pPr eaLnBrk="1" hangingPunct="1"/>
            <a:r>
              <a:rPr lang="en-US" smtClean="0"/>
              <a:t>Choose the correct base or…You’re Out!</a:t>
            </a:r>
          </a:p>
        </p:txBody>
      </p:sp>
      <p:pic>
        <p:nvPicPr>
          <p:cNvPr id="6" name="MSj02165.wav">
            <a:hlinkClick r:id="" action="ppaction://media"/>
          </p:cNvPr>
          <p:cNvPicPr>
            <a:picLocks noGrp="1" noRot="1" noChangeAspect="1"/>
          </p:cNvPicPr>
          <p:nvPr>
            <p:ph idx="1"/>
            <a:wavAudioFile r:embed="rId1" name="MSj03882810000[1].wav"/>
          </p:nvPr>
        </p:nvPicPr>
        <p:blipFill>
          <a:blip r:embed="rId5">
            <a:extLst>
              <a:ext uri="{28A0092B-C50C-407E-A947-70E740481C1C}">
                <a14:useLocalDpi xmlns:a14="http://schemas.microsoft.com/office/drawing/2010/main" val="0"/>
              </a:ext>
            </a:extLst>
          </a:blip>
          <a:srcRect/>
          <a:stretch>
            <a:fillRect/>
          </a:stretch>
        </p:blipFill>
        <p:spPr>
          <a:xfrm>
            <a:off x="7897091" y="-474849"/>
            <a:ext cx="489239" cy="474850"/>
          </a:xfrm>
        </p:spPr>
      </p:pic>
      <p:pic>
        <p:nvPicPr>
          <p:cNvPr id="11" name="MSSN2165.wav">
            <a:hlinkClick r:id="" action="ppaction://media"/>
          </p:cNvPr>
          <p:cNvPicPr>
            <a:picLocks noRot="1" noChangeAspect="1"/>
          </p:cNvPicPr>
          <p:nvPr>
            <a:wavAudioFile r:embed="rId2" name="MSSN00231A0000[1].wav"/>
          </p:nvPr>
        </p:nvPicPr>
        <p:blipFill>
          <a:blip r:embed="rId6">
            <a:extLst>
              <a:ext uri="{28A0092B-C50C-407E-A947-70E740481C1C}">
                <a14:useLocalDpi xmlns:a14="http://schemas.microsoft.com/office/drawing/2010/main" val="0"/>
              </a:ext>
            </a:extLst>
          </a:blip>
          <a:srcRect/>
          <a:stretch>
            <a:fillRect/>
          </a:stretch>
        </p:blipFill>
        <p:spPr bwMode="auto">
          <a:xfrm>
            <a:off x="5611091" y="-672353"/>
            <a:ext cx="692727" cy="67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0074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43" fill="hold"/>
                                        <p:tgtEl>
                                          <p:spTgt spid="6"/>
                                        </p:tgtEl>
                                      </p:cBhvr>
                                    </p:cmd>
                                  </p:childTnLst>
                                </p:cTn>
                              </p:par>
                            </p:childTnLst>
                          </p:cTn>
                        </p:par>
                        <p:par>
                          <p:cTn id="7" fill="hold" nodeType="afterGroup">
                            <p:stCondLst>
                              <p:cond delay="543"/>
                            </p:stCondLst>
                            <p:childTnLst>
                              <p:par>
                                <p:cTn id="8" presetID="1" presetClass="mediacall" presetSubtype="0" fill="hold" nodeType="afterEffect">
                                  <p:stCondLst>
                                    <p:cond delay="0"/>
                                  </p:stCondLst>
                                  <p:childTnLst>
                                    <p:cmd type="call" cmd="playFrom(0.0)">
                                      <p:cBhvr>
                                        <p:cTn id="9" dur="138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17474" y="152400"/>
            <a:ext cx="3540125" cy="9138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82058" tIns="41029" rIns="82058" bIns="41029">
            <a:spAutoFit/>
          </a:bodyPr>
          <a:lstStyle>
            <a:lvl1pPr>
              <a:defRPr>
                <a:solidFill>
                  <a:schemeClr val="tx1"/>
                </a:solidFill>
                <a:latin typeface="Arial Black" pitchFamily="34" charset="0"/>
              </a:defRPr>
            </a:lvl1pPr>
            <a:lvl2pPr marL="742950" indent="-285750">
              <a:defRPr>
                <a:solidFill>
                  <a:schemeClr val="tx1"/>
                </a:solidFill>
                <a:latin typeface="Arial Black" pitchFamily="34" charset="0"/>
              </a:defRPr>
            </a:lvl2pPr>
            <a:lvl3pPr marL="1143000" indent="-228600">
              <a:defRPr>
                <a:solidFill>
                  <a:schemeClr val="tx1"/>
                </a:solidFill>
                <a:latin typeface="Arial Black" pitchFamily="34" charset="0"/>
              </a:defRPr>
            </a:lvl3pPr>
            <a:lvl4pPr marL="1600200" indent="-228600">
              <a:defRPr>
                <a:solidFill>
                  <a:schemeClr val="tx1"/>
                </a:solidFill>
                <a:latin typeface="Arial Black" pitchFamily="34" charset="0"/>
              </a:defRPr>
            </a:lvl4pPr>
            <a:lvl5pPr marL="2057400" indent="-228600">
              <a:defRPr>
                <a:solidFill>
                  <a:schemeClr val="tx1"/>
                </a:solidFill>
                <a:latin typeface="Arial Black" pitchFamily="34" charset="0"/>
              </a:defRPr>
            </a:lvl5pPr>
            <a:lvl6pPr marL="2514600" indent="-228600" algn="ctr" eaLnBrk="0" fontAlgn="base" hangingPunct="0">
              <a:spcBef>
                <a:spcPct val="0"/>
              </a:spcBef>
              <a:spcAft>
                <a:spcPct val="0"/>
              </a:spcAft>
              <a:defRPr>
                <a:solidFill>
                  <a:schemeClr val="tx1"/>
                </a:solidFill>
                <a:latin typeface="Arial Black" pitchFamily="34" charset="0"/>
              </a:defRPr>
            </a:lvl6pPr>
            <a:lvl7pPr marL="2971800" indent="-228600" algn="ctr" eaLnBrk="0" fontAlgn="base" hangingPunct="0">
              <a:spcBef>
                <a:spcPct val="0"/>
              </a:spcBef>
              <a:spcAft>
                <a:spcPct val="0"/>
              </a:spcAft>
              <a:defRPr>
                <a:solidFill>
                  <a:schemeClr val="tx1"/>
                </a:solidFill>
                <a:latin typeface="Arial Black" pitchFamily="34" charset="0"/>
              </a:defRPr>
            </a:lvl7pPr>
            <a:lvl8pPr marL="3429000" indent="-228600" algn="ctr" eaLnBrk="0" fontAlgn="base" hangingPunct="0">
              <a:spcBef>
                <a:spcPct val="0"/>
              </a:spcBef>
              <a:spcAft>
                <a:spcPct val="0"/>
              </a:spcAft>
              <a:defRPr>
                <a:solidFill>
                  <a:schemeClr val="tx1"/>
                </a:solidFill>
                <a:latin typeface="Arial Black" pitchFamily="34" charset="0"/>
              </a:defRPr>
            </a:lvl8pPr>
            <a:lvl9pPr marL="3886200" indent="-228600" algn="ctr" eaLnBrk="0" fontAlgn="base" hangingPunct="0">
              <a:spcBef>
                <a:spcPct val="0"/>
              </a:spcBef>
              <a:spcAft>
                <a:spcPct val="0"/>
              </a:spcAft>
              <a:defRPr>
                <a:solidFill>
                  <a:schemeClr val="tx1"/>
                </a:solidFill>
                <a:latin typeface="Arial Black" pitchFamily="34" charset="0"/>
              </a:defRPr>
            </a:lvl9pPr>
          </a:lstStyle>
          <a:p>
            <a:r>
              <a:rPr lang="en-US" sz="5400" dirty="0" smtClean="0">
                <a:latin typeface="Agency FB" pitchFamily="34" charset="0"/>
              </a:rPr>
              <a:t>Noun </a:t>
            </a:r>
            <a:r>
              <a:rPr lang="en-US" sz="5400" b="1" dirty="0" smtClean="0">
                <a:latin typeface="Agency FB" pitchFamily="34" charset="0"/>
              </a:rPr>
              <a:t>Baseman</a:t>
            </a:r>
            <a:endParaRPr lang="en-US" sz="5400" b="1" dirty="0">
              <a:latin typeface="Agency FB" pitchFamily="34" charset="0"/>
            </a:endParaRPr>
          </a:p>
        </p:txBody>
      </p:sp>
      <p:sp>
        <p:nvSpPr>
          <p:cNvPr id="37891" name="TextBox 4"/>
          <p:cNvSpPr txBox="1">
            <a:spLocks noChangeArrowheads="1"/>
          </p:cNvSpPr>
          <p:nvPr/>
        </p:nvSpPr>
        <p:spPr bwMode="auto">
          <a:xfrm>
            <a:off x="4537363" y="152400"/>
            <a:ext cx="4419600" cy="9138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82058" tIns="41029" rIns="82058" bIns="41029">
            <a:spAutoFit/>
          </a:bodyPr>
          <a:lstStyle>
            <a:lvl1pPr>
              <a:defRPr>
                <a:solidFill>
                  <a:schemeClr val="tx1"/>
                </a:solidFill>
                <a:latin typeface="Arial Black" pitchFamily="34" charset="0"/>
              </a:defRPr>
            </a:lvl1pPr>
            <a:lvl2pPr marL="742950" indent="-285750">
              <a:defRPr>
                <a:solidFill>
                  <a:schemeClr val="tx1"/>
                </a:solidFill>
                <a:latin typeface="Arial Black" pitchFamily="34" charset="0"/>
              </a:defRPr>
            </a:lvl2pPr>
            <a:lvl3pPr marL="1143000" indent="-228600">
              <a:defRPr>
                <a:solidFill>
                  <a:schemeClr val="tx1"/>
                </a:solidFill>
                <a:latin typeface="Arial Black" pitchFamily="34" charset="0"/>
              </a:defRPr>
            </a:lvl3pPr>
            <a:lvl4pPr marL="1600200" indent="-228600">
              <a:defRPr>
                <a:solidFill>
                  <a:schemeClr val="tx1"/>
                </a:solidFill>
                <a:latin typeface="Arial Black" pitchFamily="34" charset="0"/>
              </a:defRPr>
            </a:lvl4pPr>
            <a:lvl5pPr marL="2057400" indent="-228600">
              <a:defRPr>
                <a:solidFill>
                  <a:schemeClr val="tx1"/>
                </a:solidFill>
                <a:latin typeface="Arial Black" pitchFamily="34" charset="0"/>
              </a:defRPr>
            </a:lvl5pPr>
            <a:lvl6pPr marL="2514600" indent="-228600" algn="ctr" eaLnBrk="0" fontAlgn="base" hangingPunct="0">
              <a:spcBef>
                <a:spcPct val="0"/>
              </a:spcBef>
              <a:spcAft>
                <a:spcPct val="0"/>
              </a:spcAft>
              <a:defRPr>
                <a:solidFill>
                  <a:schemeClr val="tx1"/>
                </a:solidFill>
                <a:latin typeface="Arial Black" pitchFamily="34" charset="0"/>
              </a:defRPr>
            </a:lvl6pPr>
            <a:lvl7pPr marL="2971800" indent="-228600" algn="ctr" eaLnBrk="0" fontAlgn="base" hangingPunct="0">
              <a:spcBef>
                <a:spcPct val="0"/>
              </a:spcBef>
              <a:spcAft>
                <a:spcPct val="0"/>
              </a:spcAft>
              <a:defRPr>
                <a:solidFill>
                  <a:schemeClr val="tx1"/>
                </a:solidFill>
                <a:latin typeface="Arial Black" pitchFamily="34" charset="0"/>
              </a:defRPr>
            </a:lvl7pPr>
            <a:lvl8pPr marL="3429000" indent="-228600" algn="ctr" eaLnBrk="0" fontAlgn="base" hangingPunct="0">
              <a:spcBef>
                <a:spcPct val="0"/>
              </a:spcBef>
              <a:spcAft>
                <a:spcPct val="0"/>
              </a:spcAft>
              <a:defRPr>
                <a:solidFill>
                  <a:schemeClr val="tx1"/>
                </a:solidFill>
                <a:latin typeface="Arial Black" pitchFamily="34" charset="0"/>
              </a:defRPr>
            </a:lvl8pPr>
            <a:lvl9pPr marL="3886200" indent="-228600" algn="ctr" eaLnBrk="0" fontAlgn="base" hangingPunct="0">
              <a:spcBef>
                <a:spcPct val="0"/>
              </a:spcBef>
              <a:spcAft>
                <a:spcPct val="0"/>
              </a:spcAft>
              <a:defRPr>
                <a:solidFill>
                  <a:schemeClr val="tx1"/>
                </a:solidFill>
                <a:latin typeface="Arial Black" pitchFamily="34" charset="0"/>
              </a:defRPr>
            </a:lvl9pPr>
          </a:lstStyle>
          <a:p>
            <a:r>
              <a:rPr lang="en-US" sz="5400" dirty="0" smtClean="0">
                <a:latin typeface="Agency FB" pitchFamily="34" charset="0"/>
              </a:rPr>
              <a:t>Adjective </a:t>
            </a:r>
            <a:r>
              <a:rPr lang="en-US" sz="5400" b="1" dirty="0" smtClean="0">
                <a:latin typeface="Agency FB" pitchFamily="34" charset="0"/>
              </a:rPr>
              <a:t>Baseman</a:t>
            </a:r>
            <a:endParaRPr lang="en-US" sz="5400" b="1" dirty="0">
              <a:latin typeface="Agency FB" pitchFamily="34" charset="0"/>
            </a:endParaRPr>
          </a:p>
        </p:txBody>
      </p:sp>
      <p:sp>
        <p:nvSpPr>
          <p:cNvPr id="37892" name="TextBox 5"/>
          <p:cNvSpPr txBox="1">
            <a:spLocks noChangeArrowheads="1"/>
          </p:cNvSpPr>
          <p:nvPr/>
        </p:nvSpPr>
        <p:spPr bwMode="auto">
          <a:xfrm>
            <a:off x="304800" y="5147703"/>
            <a:ext cx="4267200" cy="9138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82058" tIns="41029" rIns="82058" bIns="41029">
            <a:spAutoFit/>
          </a:bodyPr>
          <a:lstStyle>
            <a:lvl1pPr>
              <a:defRPr>
                <a:solidFill>
                  <a:schemeClr val="tx1"/>
                </a:solidFill>
                <a:latin typeface="Arial Black" pitchFamily="34" charset="0"/>
              </a:defRPr>
            </a:lvl1pPr>
            <a:lvl2pPr marL="742950" indent="-285750">
              <a:defRPr>
                <a:solidFill>
                  <a:schemeClr val="tx1"/>
                </a:solidFill>
                <a:latin typeface="Arial Black" pitchFamily="34" charset="0"/>
              </a:defRPr>
            </a:lvl2pPr>
            <a:lvl3pPr marL="1143000" indent="-228600">
              <a:defRPr>
                <a:solidFill>
                  <a:schemeClr val="tx1"/>
                </a:solidFill>
                <a:latin typeface="Arial Black" pitchFamily="34" charset="0"/>
              </a:defRPr>
            </a:lvl3pPr>
            <a:lvl4pPr marL="1600200" indent="-228600">
              <a:defRPr>
                <a:solidFill>
                  <a:schemeClr val="tx1"/>
                </a:solidFill>
                <a:latin typeface="Arial Black" pitchFamily="34" charset="0"/>
              </a:defRPr>
            </a:lvl4pPr>
            <a:lvl5pPr marL="2057400" indent="-228600">
              <a:defRPr>
                <a:solidFill>
                  <a:schemeClr val="tx1"/>
                </a:solidFill>
                <a:latin typeface="Arial Black" pitchFamily="34" charset="0"/>
              </a:defRPr>
            </a:lvl5pPr>
            <a:lvl6pPr marL="2514600" indent="-228600" algn="ctr" eaLnBrk="0" fontAlgn="base" hangingPunct="0">
              <a:spcBef>
                <a:spcPct val="0"/>
              </a:spcBef>
              <a:spcAft>
                <a:spcPct val="0"/>
              </a:spcAft>
              <a:defRPr>
                <a:solidFill>
                  <a:schemeClr val="tx1"/>
                </a:solidFill>
                <a:latin typeface="Arial Black" pitchFamily="34" charset="0"/>
              </a:defRPr>
            </a:lvl6pPr>
            <a:lvl7pPr marL="2971800" indent="-228600" algn="ctr" eaLnBrk="0" fontAlgn="base" hangingPunct="0">
              <a:spcBef>
                <a:spcPct val="0"/>
              </a:spcBef>
              <a:spcAft>
                <a:spcPct val="0"/>
              </a:spcAft>
              <a:defRPr>
                <a:solidFill>
                  <a:schemeClr val="tx1"/>
                </a:solidFill>
                <a:latin typeface="Arial Black" pitchFamily="34" charset="0"/>
              </a:defRPr>
            </a:lvl7pPr>
            <a:lvl8pPr marL="3429000" indent="-228600" algn="ctr" eaLnBrk="0" fontAlgn="base" hangingPunct="0">
              <a:spcBef>
                <a:spcPct val="0"/>
              </a:spcBef>
              <a:spcAft>
                <a:spcPct val="0"/>
              </a:spcAft>
              <a:defRPr>
                <a:solidFill>
                  <a:schemeClr val="tx1"/>
                </a:solidFill>
                <a:latin typeface="Arial Black" pitchFamily="34" charset="0"/>
              </a:defRPr>
            </a:lvl8pPr>
            <a:lvl9pPr marL="3886200" indent="-228600" algn="ctr" eaLnBrk="0" fontAlgn="base" hangingPunct="0">
              <a:spcBef>
                <a:spcPct val="0"/>
              </a:spcBef>
              <a:spcAft>
                <a:spcPct val="0"/>
              </a:spcAft>
              <a:defRPr>
                <a:solidFill>
                  <a:schemeClr val="tx1"/>
                </a:solidFill>
                <a:latin typeface="Arial Black" pitchFamily="34" charset="0"/>
              </a:defRPr>
            </a:lvl9pPr>
          </a:lstStyle>
          <a:p>
            <a:pPr algn="l"/>
            <a:r>
              <a:rPr lang="en-US" sz="5400" dirty="0" smtClean="0">
                <a:latin typeface="Agency FB" pitchFamily="34" charset="0"/>
              </a:rPr>
              <a:t>Pronoun </a:t>
            </a:r>
            <a:r>
              <a:rPr lang="en-US" sz="5400" b="1" dirty="0" smtClean="0">
                <a:latin typeface="Agency FB" pitchFamily="34" charset="0"/>
              </a:rPr>
              <a:t>Baseman</a:t>
            </a:r>
            <a:endParaRPr lang="en-US" sz="5400" b="1" dirty="0">
              <a:latin typeface="Agency FB" pitchFamily="34" charset="0"/>
            </a:endParaRPr>
          </a:p>
        </p:txBody>
      </p:sp>
      <p:sp>
        <p:nvSpPr>
          <p:cNvPr id="37893" name="TextBox 6"/>
          <p:cNvSpPr txBox="1">
            <a:spLocks noChangeArrowheads="1"/>
          </p:cNvSpPr>
          <p:nvPr/>
        </p:nvSpPr>
        <p:spPr bwMode="auto">
          <a:xfrm>
            <a:off x="4876800" y="5147703"/>
            <a:ext cx="4080163" cy="9138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82058" tIns="41029" rIns="82058" bIns="41029">
            <a:spAutoFit/>
          </a:bodyPr>
          <a:lstStyle>
            <a:lvl1pPr>
              <a:defRPr>
                <a:solidFill>
                  <a:schemeClr val="tx1"/>
                </a:solidFill>
                <a:latin typeface="Arial Black" pitchFamily="34" charset="0"/>
              </a:defRPr>
            </a:lvl1pPr>
            <a:lvl2pPr marL="742950" indent="-285750">
              <a:defRPr>
                <a:solidFill>
                  <a:schemeClr val="tx1"/>
                </a:solidFill>
                <a:latin typeface="Arial Black" pitchFamily="34" charset="0"/>
              </a:defRPr>
            </a:lvl2pPr>
            <a:lvl3pPr marL="1143000" indent="-228600">
              <a:defRPr>
                <a:solidFill>
                  <a:schemeClr val="tx1"/>
                </a:solidFill>
                <a:latin typeface="Arial Black" pitchFamily="34" charset="0"/>
              </a:defRPr>
            </a:lvl3pPr>
            <a:lvl4pPr marL="1600200" indent="-228600">
              <a:defRPr>
                <a:solidFill>
                  <a:schemeClr val="tx1"/>
                </a:solidFill>
                <a:latin typeface="Arial Black" pitchFamily="34" charset="0"/>
              </a:defRPr>
            </a:lvl4pPr>
            <a:lvl5pPr marL="2057400" indent="-228600">
              <a:defRPr>
                <a:solidFill>
                  <a:schemeClr val="tx1"/>
                </a:solidFill>
                <a:latin typeface="Arial Black" pitchFamily="34" charset="0"/>
              </a:defRPr>
            </a:lvl5pPr>
            <a:lvl6pPr marL="2514600" indent="-228600" algn="ctr" eaLnBrk="0" fontAlgn="base" hangingPunct="0">
              <a:spcBef>
                <a:spcPct val="0"/>
              </a:spcBef>
              <a:spcAft>
                <a:spcPct val="0"/>
              </a:spcAft>
              <a:defRPr>
                <a:solidFill>
                  <a:schemeClr val="tx1"/>
                </a:solidFill>
                <a:latin typeface="Arial Black" pitchFamily="34" charset="0"/>
              </a:defRPr>
            </a:lvl6pPr>
            <a:lvl7pPr marL="2971800" indent="-228600" algn="ctr" eaLnBrk="0" fontAlgn="base" hangingPunct="0">
              <a:spcBef>
                <a:spcPct val="0"/>
              </a:spcBef>
              <a:spcAft>
                <a:spcPct val="0"/>
              </a:spcAft>
              <a:defRPr>
                <a:solidFill>
                  <a:schemeClr val="tx1"/>
                </a:solidFill>
                <a:latin typeface="Arial Black" pitchFamily="34" charset="0"/>
              </a:defRPr>
            </a:lvl7pPr>
            <a:lvl8pPr marL="3429000" indent="-228600" algn="ctr" eaLnBrk="0" fontAlgn="base" hangingPunct="0">
              <a:spcBef>
                <a:spcPct val="0"/>
              </a:spcBef>
              <a:spcAft>
                <a:spcPct val="0"/>
              </a:spcAft>
              <a:defRPr>
                <a:solidFill>
                  <a:schemeClr val="tx1"/>
                </a:solidFill>
                <a:latin typeface="Arial Black" pitchFamily="34" charset="0"/>
              </a:defRPr>
            </a:lvl8pPr>
            <a:lvl9pPr marL="3886200" indent="-228600" algn="ctr" eaLnBrk="0" fontAlgn="base" hangingPunct="0">
              <a:spcBef>
                <a:spcPct val="0"/>
              </a:spcBef>
              <a:spcAft>
                <a:spcPct val="0"/>
              </a:spcAft>
              <a:defRPr>
                <a:solidFill>
                  <a:schemeClr val="tx1"/>
                </a:solidFill>
                <a:latin typeface="Arial Black" pitchFamily="34" charset="0"/>
              </a:defRPr>
            </a:lvl9pPr>
          </a:lstStyle>
          <a:p>
            <a:pPr algn="ctr"/>
            <a:r>
              <a:rPr lang="en-US" sz="5400" dirty="0" smtClean="0">
                <a:latin typeface="Agency FB" pitchFamily="34" charset="0"/>
              </a:rPr>
              <a:t>Verb </a:t>
            </a:r>
            <a:r>
              <a:rPr lang="en-US" sz="5400" b="1" dirty="0" smtClean="0">
                <a:latin typeface="Agency FB" pitchFamily="34" charset="0"/>
              </a:rPr>
              <a:t>Baseman</a:t>
            </a:r>
            <a:endParaRPr lang="en-US" sz="5400" b="1" dirty="0">
              <a:latin typeface="Agency FB" pitchFamily="34" charset="0"/>
            </a:endParaRPr>
          </a:p>
        </p:txBody>
      </p:sp>
      <p:sp>
        <p:nvSpPr>
          <p:cNvPr id="37894" name="TextBox 7"/>
          <p:cNvSpPr txBox="1">
            <a:spLocks noChangeArrowheads="1"/>
          </p:cNvSpPr>
          <p:nvPr/>
        </p:nvSpPr>
        <p:spPr bwMode="auto">
          <a:xfrm>
            <a:off x="3429000" y="2622176"/>
            <a:ext cx="3657600" cy="91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a:defRPr>
                <a:solidFill>
                  <a:schemeClr val="tx1"/>
                </a:solidFill>
                <a:latin typeface="Arial Black" pitchFamily="34" charset="0"/>
              </a:defRPr>
            </a:lvl1pPr>
            <a:lvl2pPr marL="742950" indent="-285750">
              <a:defRPr>
                <a:solidFill>
                  <a:schemeClr val="tx1"/>
                </a:solidFill>
                <a:latin typeface="Arial Black" pitchFamily="34" charset="0"/>
              </a:defRPr>
            </a:lvl2pPr>
            <a:lvl3pPr marL="1143000" indent="-228600">
              <a:defRPr>
                <a:solidFill>
                  <a:schemeClr val="tx1"/>
                </a:solidFill>
                <a:latin typeface="Arial Black" pitchFamily="34" charset="0"/>
              </a:defRPr>
            </a:lvl3pPr>
            <a:lvl4pPr marL="1600200" indent="-228600">
              <a:defRPr>
                <a:solidFill>
                  <a:schemeClr val="tx1"/>
                </a:solidFill>
                <a:latin typeface="Arial Black" pitchFamily="34" charset="0"/>
              </a:defRPr>
            </a:lvl4pPr>
            <a:lvl5pPr marL="2057400" indent="-228600">
              <a:defRPr>
                <a:solidFill>
                  <a:schemeClr val="tx1"/>
                </a:solidFill>
                <a:latin typeface="Arial Black" pitchFamily="34" charset="0"/>
              </a:defRPr>
            </a:lvl5pPr>
            <a:lvl6pPr marL="2514600" indent="-228600" algn="ctr" eaLnBrk="0" fontAlgn="base" hangingPunct="0">
              <a:spcBef>
                <a:spcPct val="0"/>
              </a:spcBef>
              <a:spcAft>
                <a:spcPct val="0"/>
              </a:spcAft>
              <a:defRPr>
                <a:solidFill>
                  <a:schemeClr val="tx1"/>
                </a:solidFill>
                <a:latin typeface="Arial Black" pitchFamily="34" charset="0"/>
              </a:defRPr>
            </a:lvl6pPr>
            <a:lvl7pPr marL="2971800" indent="-228600" algn="ctr" eaLnBrk="0" fontAlgn="base" hangingPunct="0">
              <a:spcBef>
                <a:spcPct val="0"/>
              </a:spcBef>
              <a:spcAft>
                <a:spcPct val="0"/>
              </a:spcAft>
              <a:defRPr>
                <a:solidFill>
                  <a:schemeClr val="tx1"/>
                </a:solidFill>
                <a:latin typeface="Arial Black" pitchFamily="34" charset="0"/>
              </a:defRPr>
            </a:lvl7pPr>
            <a:lvl8pPr marL="3429000" indent="-228600" algn="ctr" eaLnBrk="0" fontAlgn="base" hangingPunct="0">
              <a:spcBef>
                <a:spcPct val="0"/>
              </a:spcBef>
              <a:spcAft>
                <a:spcPct val="0"/>
              </a:spcAft>
              <a:defRPr>
                <a:solidFill>
                  <a:schemeClr val="tx1"/>
                </a:solidFill>
                <a:latin typeface="Arial Black" pitchFamily="34" charset="0"/>
              </a:defRPr>
            </a:lvl8pPr>
            <a:lvl9pPr marL="3886200" indent="-228600" algn="ctr" eaLnBrk="0" fontAlgn="base" hangingPunct="0">
              <a:spcBef>
                <a:spcPct val="0"/>
              </a:spcBef>
              <a:spcAft>
                <a:spcPct val="0"/>
              </a:spcAft>
              <a:defRPr>
                <a:solidFill>
                  <a:schemeClr val="tx1"/>
                </a:solidFill>
                <a:latin typeface="Arial Black" pitchFamily="34" charset="0"/>
              </a:defRPr>
            </a:lvl9pPr>
          </a:lstStyle>
          <a:p>
            <a:pPr algn="ctr"/>
            <a:r>
              <a:rPr lang="en-US" sz="5400" dirty="0" smtClean="0"/>
              <a:t>Pitchers</a:t>
            </a:r>
            <a:endParaRPr lang="en-US" sz="5400" dirty="0"/>
          </a:p>
        </p:txBody>
      </p:sp>
      <p:sp>
        <p:nvSpPr>
          <p:cNvPr id="9" name="Left-Up Arrow 8"/>
          <p:cNvSpPr/>
          <p:nvPr/>
        </p:nvSpPr>
        <p:spPr bwMode="auto">
          <a:xfrm rot="18384088">
            <a:off x="1998785" y="2257934"/>
            <a:ext cx="1665475" cy="1642341"/>
          </a:xfrm>
          <a:prstGeom prst="leftUpArrow">
            <a:avLst>
              <a:gd name="adj1" fmla="val 20487"/>
              <a:gd name="adj2" fmla="val 25000"/>
              <a:gd name="adj3" fmla="val 25000"/>
            </a:avLst>
          </a:prstGeom>
          <a:solidFill>
            <a:schemeClr val="accent1"/>
          </a:solidFill>
          <a:ln w="9525" cap="flat" cmpd="sng" algn="ctr">
            <a:solidFill>
              <a:schemeClr val="tx1"/>
            </a:solidFill>
            <a:prstDash val="solid"/>
            <a:round/>
            <a:headEnd type="none" w="med" len="med"/>
            <a:tailEnd type="none" w="med" len="med"/>
          </a:ln>
          <a:effectLst/>
        </p:spPr>
        <p:txBody>
          <a:bodyPr lIns="82058" tIns="41029" rIns="82058" bIns="41029"/>
          <a:lstStyle/>
          <a:p>
            <a:pPr>
              <a:defRPr/>
            </a:pPr>
            <a:endParaRPr lang="en-US"/>
          </a:p>
        </p:txBody>
      </p:sp>
      <p:sp>
        <p:nvSpPr>
          <p:cNvPr id="10" name="Left-Up Arrow 9"/>
          <p:cNvSpPr/>
          <p:nvPr/>
        </p:nvSpPr>
        <p:spPr bwMode="auto">
          <a:xfrm rot="19329174" flipH="1" flipV="1">
            <a:off x="6829023" y="2336887"/>
            <a:ext cx="1678420" cy="1722904"/>
          </a:xfrm>
          <a:prstGeom prst="leftUpArrow">
            <a:avLst>
              <a:gd name="adj1" fmla="val 20487"/>
              <a:gd name="adj2" fmla="val 25000"/>
              <a:gd name="adj3" fmla="val 25000"/>
            </a:avLst>
          </a:prstGeom>
          <a:solidFill>
            <a:schemeClr val="accent1"/>
          </a:solidFill>
          <a:ln w="9525" cap="flat" cmpd="sng" algn="ctr">
            <a:solidFill>
              <a:schemeClr val="tx1"/>
            </a:solidFill>
            <a:prstDash val="solid"/>
            <a:round/>
            <a:headEnd type="none" w="med" len="med"/>
            <a:tailEnd type="none" w="med" len="med"/>
          </a:ln>
          <a:effectLst/>
        </p:spPr>
        <p:txBody>
          <a:bodyPr lIns="82058" tIns="41029" rIns="82058" bIns="41029"/>
          <a:lstStyle/>
          <a:p>
            <a:pPr>
              <a:defRPr/>
            </a:pPr>
            <a:endParaRPr lang="en-US"/>
          </a:p>
        </p:txBody>
      </p:sp>
      <p:sp>
        <p:nvSpPr>
          <p:cNvPr id="11" name="TextBox 5"/>
          <p:cNvSpPr txBox="1">
            <a:spLocks noChangeArrowheads="1"/>
          </p:cNvSpPr>
          <p:nvPr/>
        </p:nvSpPr>
        <p:spPr bwMode="auto">
          <a:xfrm>
            <a:off x="282574" y="2739551"/>
            <a:ext cx="1978602" cy="9138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82058" tIns="41029" rIns="82058" bIns="41029">
            <a:spAutoFit/>
          </a:bodyPr>
          <a:lstStyle>
            <a:lvl1pPr>
              <a:defRPr>
                <a:solidFill>
                  <a:schemeClr val="tx1"/>
                </a:solidFill>
                <a:latin typeface="Arial Black" pitchFamily="34" charset="0"/>
              </a:defRPr>
            </a:lvl1pPr>
            <a:lvl2pPr marL="742950" indent="-285750">
              <a:defRPr>
                <a:solidFill>
                  <a:schemeClr val="tx1"/>
                </a:solidFill>
                <a:latin typeface="Arial Black" pitchFamily="34" charset="0"/>
              </a:defRPr>
            </a:lvl2pPr>
            <a:lvl3pPr marL="1143000" indent="-228600">
              <a:defRPr>
                <a:solidFill>
                  <a:schemeClr val="tx1"/>
                </a:solidFill>
                <a:latin typeface="Arial Black" pitchFamily="34" charset="0"/>
              </a:defRPr>
            </a:lvl3pPr>
            <a:lvl4pPr marL="1600200" indent="-228600">
              <a:defRPr>
                <a:solidFill>
                  <a:schemeClr val="tx1"/>
                </a:solidFill>
                <a:latin typeface="Arial Black" pitchFamily="34" charset="0"/>
              </a:defRPr>
            </a:lvl4pPr>
            <a:lvl5pPr marL="2057400" indent="-228600">
              <a:defRPr>
                <a:solidFill>
                  <a:schemeClr val="tx1"/>
                </a:solidFill>
                <a:latin typeface="Arial Black" pitchFamily="34" charset="0"/>
              </a:defRPr>
            </a:lvl5pPr>
            <a:lvl6pPr marL="2514600" indent="-228600" algn="ctr" eaLnBrk="0" fontAlgn="base" hangingPunct="0">
              <a:spcBef>
                <a:spcPct val="0"/>
              </a:spcBef>
              <a:spcAft>
                <a:spcPct val="0"/>
              </a:spcAft>
              <a:defRPr>
                <a:solidFill>
                  <a:schemeClr val="tx1"/>
                </a:solidFill>
                <a:latin typeface="Arial Black" pitchFamily="34" charset="0"/>
              </a:defRPr>
            </a:lvl6pPr>
            <a:lvl7pPr marL="2971800" indent="-228600" algn="ctr" eaLnBrk="0" fontAlgn="base" hangingPunct="0">
              <a:spcBef>
                <a:spcPct val="0"/>
              </a:spcBef>
              <a:spcAft>
                <a:spcPct val="0"/>
              </a:spcAft>
              <a:defRPr>
                <a:solidFill>
                  <a:schemeClr val="tx1"/>
                </a:solidFill>
                <a:latin typeface="Arial Black" pitchFamily="34" charset="0"/>
              </a:defRPr>
            </a:lvl7pPr>
            <a:lvl8pPr marL="3429000" indent="-228600" algn="ctr" eaLnBrk="0" fontAlgn="base" hangingPunct="0">
              <a:spcBef>
                <a:spcPct val="0"/>
              </a:spcBef>
              <a:spcAft>
                <a:spcPct val="0"/>
              </a:spcAft>
              <a:defRPr>
                <a:solidFill>
                  <a:schemeClr val="tx1"/>
                </a:solidFill>
                <a:latin typeface="Arial Black" pitchFamily="34" charset="0"/>
              </a:defRPr>
            </a:lvl8pPr>
            <a:lvl9pPr marL="3886200" indent="-228600" algn="ctr" eaLnBrk="0" fontAlgn="base" hangingPunct="0">
              <a:spcBef>
                <a:spcPct val="0"/>
              </a:spcBef>
              <a:spcAft>
                <a:spcPct val="0"/>
              </a:spcAft>
              <a:defRPr>
                <a:solidFill>
                  <a:schemeClr val="tx1"/>
                </a:solidFill>
                <a:latin typeface="Arial Black" pitchFamily="34" charset="0"/>
              </a:defRPr>
            </a:lvl9pPr>
          </a:lstStyle>
          <a:p>
            <a:pPr algn="l"/>
            <a:r>
              <a:rPr lang="en-US" sz="5400" dirty="0" smtClean="0">
                <a:latin typeface="Agency FB" pitchFamily="34" charset="0"/>
              </a:rPr>
              <a:t>Adverb </a:t>
            </a:r>
            <a:endParaRPr lang="en-US" sz="5400" b="1" dirty="0">
              <a:latin typeface="Agency FB" pitchFamily="34" charset="0"/>
            </a:endParaRPr>
          </a:p>
        </p:txBody>
      </p:sp>
    </p:spTree>
    <p:extLst>
      <p:ext uri="{BB962C8B-B14F-4D97-AF65-F5344CB8AC3E}">
        <p14:creationId xmlns:p14="http://schemas.microsoft.com/office/powerpoint/2010/main" val="1039408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42271" y="1139048"/>
            <a:ext cx="7990100" cy="2474524"/>
          </a:xfrm>
          <a:prstGeom prst="rect">
            <a:avLst/>
          </a:prstGeom>
          <a:noFill/>
        </p:spPr>
        <p:txBody>
          <a:bodyPr wrap="square" rtlCol="0">
            <a:normAutofit/>
          </a:bodyPr>
          <a:lstStyle/>
          <a:p>
            <a:pPr>
              <a:lnSpc>
                <a:spcPct val="114000"/>
              </a:lnSpc>
            </a:pPr>
            <a:r>
              <a:rPr lang="en-US" sz="8000" dirty="0">
                <a:solidFill>
                  <a:prstClr val="black">
                    <a:lumMod val="85000"/>
                    <a:lumOff val="15000"/>
                  </a:prstClr>
                </a:solidFill>
                <a:latin typeface="Times New Roman" pitchFamily="18" charset="0"/>
                <a:cs typeface="Times New Roman" pitchFamily="18" charset="0"/>
              </a:rPr>
              <a:t>4</a:t>
            </a:r>
            <a:r>
              <a:rPr lang="en-US" sz="8000" dirty="0" smtClean="0">
                <a:solidFill>
                  <a:prstClr val="black">
                    <a:lumMod val="85000"/>
                    <a:lumOff val="15000"/>
                  </a:prstClr>
                </a:solidFill>
                <a:latin typeface="Times New Roman" pitchFamily="18" charset="0"/>
                <a:cs typeface="Times New Roman" pitchFamily="18" charset="0"/>
              </a:rPr>
              <a:t>. singer</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642271" y="2895600"/>
            <a:ext cx="7990100" cy="2474524"/>
          </a:xfrm>
          <a:prstGeom prst="rect">
            <a:avLst/>
          </a:prstGeom>
          <a:noFill/>
        </p:spPr>
        <p:txBody>
          <a:bodyPr wrap="square" rtlCol="0">
            <a:normAutofit/>
          </a:bodyPr>
          <a:lstStyle/>
          <a:p>
            <a:pPr>
              <a:lnSpc>
                <a:spcPct val="114000"/>
              </a:lnSpc>
            </a:pPr>
            <a:r>
              <a:rPr lang="en-US" sz="6000" dirty="0">
                <a:solidFill>
                  <a:prstClr val="black">
                    <a:lumMod val="85000"/>
                    <a:lumOff val="15000"/>
                  </a:prstClr>
                </a:solidFill>
                <a:latin typeface="Times New Roman" pitchFamily="18" charset="0"/>
                <a:cs typeface="Times New Roman" pitchFamily="18" charset="0"/>
              </a:rPr>
              <a:t>4</a:t>
            </a:r>
            <a:r>
              <a:rPr lang="en-US" sz="6000" dirty="0" smtClean="0">
                <a:solidFill>
                  <a:prstClr val="black">
                    <a:lumMod val="85000"/>
                    <a:lumOff val="15000"/>
                  </a:prstClr>
                </a:solidFill>
                <a:latin typeface="Times New Roman" pitchFamily="18" charset="0"/>
                <a:cs typeface="Times New Roman" pitchFamily="18" charset="0"/>
              </a:rPr>
              <a:t>. </a:t>
            </a:r>
            <a:r>
              <a:rPr lang="en-US" sz="6000" u="sng" dirty="0" smtClean="0">
                <a:solidFill>
                  <a:schemeClr val="accent5">
                    <a:lumMod val="50000"/>
                  </a:schemeClr>
                </a:solidFill>
                <a:latin typeface="Times New Roman" pitchFamily="18" charset="0"/>
                <a:cs typeface="Times New Roman" pitchFamily="18" charset="0"/>
              </a:rPr>
              <a:t>s</a:t>
            </a:r>
            <a:r>
              <a:rPr lang="en-US" sz="6000" dirty="0" smtClean="0">
                <a:latin typeface="Times New Roman" pitchFamily="18" charset="0"/>
                <a:cs typeface="Times New Roman" pitchFamily="18" charset="0"/>
              </a:rPr>
              <a:t>inger </a:t>
            </a:r>
          </a:p>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	common noun</a:t>
            </a:r>
          </a:p>
        </p:txBody>
      </p:sp>
    </p:spTree>
    <p:extLst>
      <p:ext uri="{BB962C8B-B14F-4D97-AF65-F5344CB8AC3E}">
        <p14:creationId xmlns:p14="http://schemas.microsoft.com/office/powerpoint/2010/main" val="3558025184"/>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6324600"/>
          </a:xfrm>
        </p:spPr>
        <p:txBody>
          <a:bodyPr>
            <a:normAutofit fontScale="92500" lnSpcReduction="10000"/>
          </a:bodyPr>
          <a:lstStyle/>
          <a:p>
            <a:pPr marL="742950" indent="-742950">
              <a:buAutoNum type="arabicPeriod"/>
            </a:pPr>
            <a:r>
              <a:rPr lang="en-US" sz="3600" dirty="0" smtClean="0">
                <a:latin typeface="Times New Roman" pitchFamily="18" charset="0"/>
                <a:cs typeface="Times New Roman" pitchFamily="18" charset="0"/>
              </a:rPr>
              <a:t>My best friend’s mother just </a:t>
            </a:r>
            <a:r>
              <a:rPr lang="en-US" sz="3600" b="1" i="1" dirty="0" smtClean="0">
                <a:latin typeface="Times New Roman" pitchFamily="18" charset="0"/>
                <a:cs typeface="Times New Roman" pitchFamily="18" charset="0"/>
              </a:rPr>
              <a:t>came</a:t>
            </a:r>
            <a:r>
              <a:rPr lang="en-US" sz="3600" dirty="0" smtClean="0">
                <a:latin typeface="Times New Roman" pitchFamily="18" charset="0"/>
                <a:cs typeface="Times New Roman" pitchFamily="18" charset="0"/>
              </a:rPr>
              <a:t> back from visiting her family in Brazil. </a:t>
            </a:r>
          </a:p>
          <a:p>
            <a:pPr marL="0" indent="0">
              <a:buNone/>
            </a:pPr>
            <a:r>
              <a:rPr lang="en-US" sz="3600" b="1" dirty="0" smtClean="0">
                <a:solidFill>
                  <a:srgbClr val="7030A0"/>
                </a:solidFill>
                <a:latin typeface="Times New Roman" pitchFamily="18" charset="0"/>
                <a:cs typeface="Times New Roman" pitchFamily="18" charset="0"/>
              </a:rPr>
              <a:t>verb </a:t>
            </a:r>
          </a:p>
          <a:p>
            <a:pPr marL="742950" indent="-742950">
              <a:buAutoNum type="arabicPeriod" startAt="2"/>
            </a:pPr>
            <a:r>
              <a:rPr lang="en-US" sz="3600" b="1" i="1" dirty="0" smtClean="0">
                <a:latin typeface="Times New Roman" pitchFamily="18" charset="0"/>
                <a:cs typeface="Times New Roman" pitchFamily="18" charset="0"/>
              </a:rPr>
              <a:t>She</a:t>
            </a:r>
            <a:r>
              <a:rPr lang="en-US" sz="3600" dirty="0" smtClean="0">
                <a:latin typeface="Times New Roman" pitchFamily="18" charset="0"/>
                <a:cs typeface="Times New Roman" pitchFamily="18" charset="0"/>
              </a:rPr>
              <a:t> showed us these pictures she took in Brasilia, the capital, and told us about it.  </a:t>
            </a:r>
          </a:p>
          <a:p>
            <a:pPr marL="0" indent="0">
              <a:buNone/>
            </a:pPr>
            <a:r>
              <a:rPr lang="en-US" sz="3600" b="1" dirty="0" smtClean="0">
                <a:solidFill>
                  <a:srgbClr val="7030A0"/>
                </a:solidFill>
                <a:latin typeface="Times New Roman" pitchFamily="18" charset="0"/>
                <a:cs typeface="Times New Roman" pitchFamily="18" charset="0"/>
              </a:rPr>
              <a:t>pronoun</a:t>
            </a:r>
          </a:p>
          <a:p>
            <a:pPr marL="742950" indent="-742950">
              <a:buAutoNum type="arabicPeriod" startAt="3"/>
            </a:pPr>
            <a:r>
              <a:rPr lang="en-US" sz="3600" dirty="0" smtClean="0">
                <a:latin typeface="Times New Roman" pitchFamily="18" charset="0"/>
                <a:cs typeface="Times New Roman" pitchFamily="18" charset="0"/>
              </a:rPr>
              <a:t>It was amazing to learn </a:t>
            </a:r>
            <a:r>
              <a:rPr lang="en-US" sz="3600" b="1" i="1" dirty="0" smtClean="0">
                <a:latin typeface="Times New Roman" pitchFamily="18" charset="0"/>
                <a:cs typeface="Times New Roman" pitchFamily="18" charset="0"/>
              </a:rPr>
              <a:t>that</a:t>
            </a:r>
            <a:r>
              <a:rPr lang="en-US" sz="3600" dirty="0" smtClean="0">
                <a:latin typeface="Times New Roman" pitchFamily="18" charset="0"/>
                <a:cs typeface="Times New Roman" pitchFamily="18" charset="0"/>
              </a:rPr>
              <a:t> this area had been jungle until construction began in the 1950s.</a:t>
            </a:r>
          </a:p>
          <a:p>
            <a:pPr marL="0" indent="0">
              <a:buNone/>
            </a:pPr>
            <a:r>
              <a:rPr lang="en-US" sz="3600" b="1" dirty="0" smtClean="0">
                <a:solidFill>
                  <a:srgbClr val="7030A0"/>
                </a:solidFill>
                <a:latin typeface="Times New Roman" pitchFamily="18" charset="0"/>
                <a:cs typeface="Times New Roman" pitchFamily="18" charset="0"/>
              </a:rPr>
              <a:t>pronoun</a:t>
            </a:r>
          </a:p>
          <a:p>
            <a:pPr marL="742950" indent="-742950">
              <a:buAutoNum type="arabicPeriod" startAt="4"/>
            </a:pPr>
            <a:r>
              <a:rPr lang="en-US" sz="3600" dirty="0" smtClean="0">
                <a:latin typeface="Times New Roman" pitchFamily="18" charset="0"/>
                <a:cs typeface="Times New Roman" pitchFamily="18" charset="0"/>
              </a:rPr>
              <a:t>At first, few people lived in </a:t>
            </a:r>
            <a:r>
              <a:rPr lang="en-US" sz="3600" b="1" i="1" dirty="0" smtClean="0">
                <a:latin typeface="Times New Roman" pitchFamily="18" charset="0"/>
                <a:cs typeface="Times New Roman" pitchFamily="18" charset="0"/>
              </a:rPr>
              <a:t>Brasilia</a:t>
            </a:r>
            <a:r>
              <a:rPr lang="en-US" sz="3600" dirty="0" smtClean="0">
                <a:latin typeface="Times New Roman" pitchFamily="18" charset="0"/>
                <a:cs typeface="Times New Roman" pitchFamily="18" charset="0"/>
              </a:rPr>
              <a:t> because it was so isolated. </a:t>
            </a:r>
          </a:p>
          <a:p>
            <a:pPr marL="0" indent="0">
              <a:buNone/>
            </a:pPr>
            <a:r>
              <a:rPr lang="en-US" sz="3600" b="1" dirty="0" smtClean="0">
                <a:solidFill>
                  <a:srgbClr val="7030A0"/>
                </a:solidFill>
                <a:latin typeface="Times New Roman" pitchFamily="18" charset="0"/>
                <a:cs typeface="Times New Roman" pitchFamily="18" charset="0"/>
              </a:rPr>
              <a:t>proper noun</a:t>
            </a:r>
          </a:p>
        </p:txBody>
      </p:sp>
    </p:spTree>
    <p:extLst>
      <p:ext uri="{BB962C8B-B14F-4D97-AF65-F5344CB8AC3E}">
        <p14:creationId xmlns:p14="http://schemas.microsoft.com/office/powerpoint/2010/main" val="1497131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371600"/>
            <a:ext cx="8229600" cy="4754563"/>
          </a:xfrm>
        </p:spPr>
        <p:txBody>
          <a:bodyPr>
            <a:normAutofit/>
          </a:bodyPr>
          <a:lstStyle/>
          <a:p>
            <a:pPr marL="0" indent="0" algn="ctr">
              <a:buNone/>
            </a:pPr>
            <a:r>
              <a:rPr lang="en-US" sz="7200" dirty="0" smtClean="0"/>
              <a:t>Switch all pitchers for verb basemen (in thirty seconds or less!)</a:t>
            </a:r>
            <a:endParaRPr lang="en-US" sz="7200" dirty="0"/>
          </a:p>
        </p:txBody>
      </p:sp>
    </p:spTree>
    <p:extLst>
      <p:ext uri="{BB962C8B-B14F-4D97-AF65-F5344CB8AC3E}">
        <p14:creationId xmlns:p14="http://schemas.microsoft.com/office/powerpoint/2010/main" val="92566747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6324600"/>
          </a:xfrm>
        </p:spPr>
        <p:txBody>
          <a:bodyPr>
            <a:normAutofit fontScale="92500" lnSpcReduction="10000"/>
          </a:bodyPr>
          <a:lstStyle/>
          <a:p>
            <a:pPr marL="742950" indent="-742950">
              <a:buAutoNum type="arabicPeriod" startAt="5"/>
            </a:pPr>
            <a:r>
              <a:rPr lang="en-US" sz="3600" dirty="0" smtClean="0">
                <a:latin typeface="Times New Roman" pitchFamily="18" charset="0"/>
                <a:cs typeface="Times New Roman" pitchFamily="18" charset="0"/>
              </a:rPr>
              <a:t>However, over </a:t>
            </a:r>
            <a:r>
              <a:rPr lang="en-US" sz="3600" b="1" i="1" dirty="0" smtClean="0">
                <a:latin typeface="Times New Roman" pitchFamily="18" charset="0"/>
                <a:cs typeface="Times New Roman" pitchFamily="18" charset="0"/>
              </a:rPr>
              <a:t>the</a:t>
            </a:r>
            <a:r>
              <a:rPr lang="en-US" sz="3600" dirty="0" smtClean="0">
                <a:latin typeface="Times New Roman" pitchFamily="18" charset="0"/>
                <a:cs typeface="Times New Roman" pitchFamily="18" charset="0"/>
              </a:rPr>
              <a:t> years hundreds of thousands of people have moved there.  </a:t>
            </a:r>
          </a:p>
          <a:p>
            <a:pPr marL="0" indent="0">
              <a:buNone/>
            </a:pPr>
            <a:r>
              <a:rPr lang="en-US" sz="3600" b="1" dirty="0" smtClean="0">
                <a:solidFill>
                  <a:srgbClr val="7030A0"/>
                </a:solidFill>
                <a:latin typeface="Times New Roman" pitchFamily="18" charset="0"/>
                <a:cs typeface="Times New Roman" pitchFamily="18" charset="0"/>
              </a:rPr>
              <a:t>article (adjective)</a:t>
            </a:r>
          </a:p>
          <a:p>
            <a:pPr marL="742950" indent="-742950">
              <a:buAutoNum type="arabicPeriod" startAt="6"/>
            </a:pPr>
            <a:r>
              <a:rPr lang="en-US" sz="3600" dirty="0" smtClean="0">
                <a:latin typeface="Times New Roman" pitchFamily="18" charset="0"/>
                <a:cs typeface="Times New Roman" pitchFamily="18" charset="0"/>
              </a:rPr>
              <a:t>Successful </a:t>
            </a:r>
            <a:r>
              <a:rPr lang="en-US" sz="3600" b="1" i="1" dirty="0">
                <a:latin typeface="Times New Roman" pitchFamily="18" charset="0"/>
                <a:cs typeface="Times New Roman" pitchFamily="18" charset="0"/>
              </a:rPr>
              <a:t>movie</a:t>
            </a:r>
            <a:r>
              <a:rPr lang="en-US" sz="3600" dirty="0">
                <a:latin typeface="Times New Roman" pitchFamily="18" charset="0"/>
                <a:cs typeface="Times New Roman" pitchFamily="18" charset="0"/>
              </a:rPr>
              <a:t> scripts, or screenplays, are </a:t>
            </a:r>
            <a:r>
              <a:rPr lang="en-US" sz="3600" dirty="0" smtClean="0">
                <a:latin typeface="Times New Roman" pitchFamily="18" charset="0"/>
                <a:cs typeface="Times New Roman" pitchFamily="18" charset="0"/>
              </a:rPr>
              <a:t>written according </a:t>
            </a:r>
            <a:r>
              <a:rPr lang="en-US" sz="3600" dirty="0">
                <a:latin typeface="Times New Roman" pitchFamily="18" charset="0"/>
                <a:cs typeface="Times New Roman" pitchFamily="18" charset="0"/>
              </a:rPr>
              <a:t>to a very rigid formula. </a:t>
            </a:r>
            <a:endParaRPr lang="en-US" sz="3600" dirty="0" smtClean="0">
              <a:latin typeface="Times New Roman" pitchFamily="18" charset="0"/>
              <a:cs typeface="Times New Roman" pitchFamily="18" charset="0"/>
            </a:endParaRPr>
          </a:p>
          <a:p>
            <a:pPr marL="0" indent="0">
              <a:buNone/>
            </a:pPr>
            <a:r>
              <a:rPr lang="en-US" sz="3600" b="1" dirty="0" smtClean="0">
                <a:solidFill>
                  <a:srgbClr val="7030A0"/>
                </a:solidFill>
                <a:latin typeface="Times New Roman" pitchFamily="18" charset="0"/>
                <a:cs typeface="Times New Roman" pitchFamily="18" charset="0"/>
              </a:rPr>
              <a:t>adjective</a:t>
            </a:r>
          </a:p>
          <a:p>
            <a:pPr marL="742950" indent="-742950">
              <a:buAutoNum type="arabicPeriod" startAt="7"/>
            </a:pPr>
            <a:r>
              <a:rPr lang="en-US" sz="3600" dirty="0" smtClean="0">
                <a:latin typeface="Times New Roman" pitchFamily="18" charset="0"/>
                <a:cs typeface="Times New Roman" pitchFamily="18" charset="0"/>
              </a:rPr>
              <a:t>The </a:t>
            </a:r>
            <a:r>
              <a:rPr lang="en-US" sz="3600" dirty="0">
                <a:latin typeface="Times New Roman" pitchFamily="18" charset="0"/>
                <a:cs typeface="Times New Roman" pitchFamily="18" charset="0"/>
              </a:rPr>
              <a:t>main character and the story idea must grab an audience’s interest </a:t>
            </a:r>
            <a:r>
              <a:rPr lang="en-US" sz="3600" b="1" i="1" dirty="0">
                <a:latin typeface="Times New Roman" pitchFamily="18" charset="0"/>
                <a:cs typeface="Times New Roman" pitchFamily="18" charset="0"/>
              </a:rPr>
              <a:t>quickly</a:t>
            </a:r>
            <a:r>
              <a:rPr lang="en-US" sz="3600" dirty="0" smtClean="0">
                <a:latin typeface="Times New Roman" pitchFamily="18" charset="0"/>
                <a:cs typeface="Times New Roman" pitchFamily="18" charset="0"/>
              </a:rPr>
              <a:t>.</a:t>
            </a:r>
          </a:p>
          <a:p>
            <a:pPr marL="0" indent="0">
              <a:buNone/>
            </a:pPr>
            <a:r>
              <a:rPr lang="en-US" sz="3600" b="1" dirty="0">
                <a:solidFill>
                  <a:srgbClr val="7030A0"/>
                </a:solidFill>
                <a:latin typeface="Times New Roman" pitchFamily="18" charset="0"/>
                <a:cs typeface="Times New Roman" pitchFamily="18" charset="0"/>
              </a:rPr>
              <a:t>a</a:t>
            </a:r>
            <a:r>
              <a:rPr lang="en-US" sz="3600" b="1" dirty="0" smtClean="0">
                <a:solidFill>
                  <a:srgbClr val="7030A0"/>
                </a:solidFill>
                <a:latin typeface="Times New Roman" pitchFamily="18" charset="0"/>
                <a:cs typeface="Times New Roman" pitchFamily="18" charset="0"/>
              </a:rPr>
              <a:t>dverb</a:t>
            </a:r>
          </a:p>
          <a:p>
            <a:pPr marL="742950" indent="-742950">
              <a:buAutoNum type="arabicPeriod" startAt="8"/>
            </a:pPr>
            <a:r>
              <a:rPr lang="en-US" sz="3600" dirty="0" smtClean="0">
                <a:solidFill>
                  <a:schemeClr val="tx1"/>
                </a:solidFill>
                <a:latin typeface="Times New Roman" pitchFamily="18" charset="0"/>
                <a:cs typeface="Times New Roman" pitchFamily="18" charset="0"/>
              </a:rPr>
              <a:t>Mrs. </a:t>
            </a:r>
            <a:r>
              <a:rPr lang="en-US" sz="3600" dirty="0" err="1" smtClean="0">
                <a:solidFill>
                  <a:schemeClr val="tx1"/>
                </a:solidFill>
                <a:latin typeface="Times New Roman" pitchFamily="18" charset="0"/>
                <a:cs typeface="Times New Roman" pitchFamily="18" charset="0"/>
              </a:rPr>
              <a:t>Purtell</a:t>
            </a:r>
            <a:r>
              <a:rPr lang="en-US" sz="3600" dirty="0" smtClean="0">
                <a:solidFill>
                  <a:schemeClr val="tx1"/>
                </a:solidFill>
                <a:latin typeface="Times New Roman" pitchFamily="18" charset="0"/>
                <a:cs typeface="Times New Roman" pitchFamily="18" charset="0"/>
              </a:rPr>
              <a:t> is </a:t>
            </a:r>
            <a:r>
              <a:rPr lang="en-US" sz="3600" b="1" i="1" dirty="0" smtClean="0">
                <a:solidFill>
                  <a:schemeClr val="tx1"/>
                </a:solidFill>
                <a:latin typeface="Times New Roman" pitchFamily="18" charset="0"/>
                <a:cs typeface="Times New Roman" pitchFamily="18" charset="0"/>
              </a:rPr>
              <a:t>my</a:t>
            </a:r>
            <a:r>
              <a:rPr lang="en-US" sz="3600" dirty="0" smtClean="0">
                <a:solidFill>
                  <a:schemeClr val="tx1"/>
                </a:solidFill>
                <a:latin typeface="Times New Roman" pitchFamily="18" charset="0"/>
                <a:cs typeface="Times New Roman" pitchFamily="18" charset="0"/>
              </a:rPr>
              <a:t> favorite teacher!</a:t>
            </a:r>
          </a:p>
          <a:p>
            <a:pPr marL="0" indent="0">
              <a:buNone/>
            </a:pPr>
            <a:r>
              <a:rPr lang="en-US" sz="3600" b="1" dirty="0" smtClean="0">
                <a:solidFill>
                  <a:srgbClr val="7030A0"/>
                </a:solidFill>
                <a:latin typeface="Times New Roman" pitchFamily="18" charset="0"/>
                <a:cs typeface="Times New Roman" pitchFamily="18" charset="0"/>
              </a:rPr>
              <a:t>pronoun</a:t>
            </a:r>
          </a:p>
          <a:p>
            <a:pPr marL="742950" indent="-742950">
              <a:buAutoNum type="arabicPeriod" startAt="8"/>
            </a:pPr>
            <a:endParaRPr lang="en-US" sz="3600" b="1" dirty="0" smtClean="0">
              <a:solidFill>
                <a:srgbClr val="7030A0"/>
              </a:solidFill>
              <a:latin typeface="Times New Roman" pitchFamily="18" charset="0"/>
              <a:cs typeface="Times New Roman" pitchFamily="18" charset="0"/>
            </a:endParaRPr>
          </a:p>
          <a:p>
            <a:pPr marL="742950" indent="-742950">
              <a:buAutoNum type="arabicPeriod" startAt="7"/>
            </a:pPr>
            <a:endParaRPr lang="en-US" sz="3600" dirty="0" smtClean="0">
              <a:latin typeface="Times New Roman" pitchFamily="18" charset="0"/>
              <a:cs typeface="Times New Roman" pitchFamily="18" charset="0"/>
            </a:endParaRPr>
          </a:p>
          <a:p>
            <a:pPr marL="0" indent="0">
              <a:buNone/>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4275219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6324600"/>
          </a:xfrm>
        </p:spPr>
        <p:txBody>
          <a:bodyPr>
            <a:normAutofit fontScale="92500" lnSpcReduction="10000"/>
          </a:bodyPr>
          <a:lstStyle/>
          <a:p>
            <a:pPr marL="742950" indent="-742950">
              <a:buAutoNum type="arabicPeriod" startAt="9"/>
            </a:pPr>
            <a:r>
              <a:rPr lang="en-US" sz="3600" dirty="0" smtClean="0">
                <a:latin typeface="Times New Roman" pitchFamily="18" charset="0"/>
                <a:cs typeface="Times New Roman" pitchFamily="18" charset="0"/>
              </a:rPr>
              <a:t>Almost </a:t>
            </a:r>
            <a:r>
              <a:rPr lang="en-US" sz="3600" b="1" i="1" dirty="0">
                <a:latin typeface="Times New Roman" pitchFamily="18" charset="0"/>
                <a:cs typeface="Times New Roman" pitchFamily="18" charset="0"/>
              </a:rPr>
              <a:t>exactly</a:t>
            </a:r>
            <a:r>
              <a:rPr lang="en-US" sz="3600" dirty="0">
                <a:latin typeface="Times New Roman" pitchFamily="18" charset="0"/>
                <a:cs typeface="Times New Roman" pitchFamily="18" charset="0"/>
              </a:rPr>
              <a:t> twenty-five minutes into the movie comes a “plot point.” </a:t>
            </a:r>
            <a:endParaRPr lang="en-US" sz="3600" dirty="0" smtClean="0">
              <a:latin typeface="Times New Roman" pitchFamily="18" charset="0"/>
              <a:cs typeface="Times New Roman" pitchFamily="18" charset="0"/>
            </a:endParaRPr>
          </a:p>
          <a:p>
            <a:pPr marL="0" indent="0">
              <a:buNone/>
            </a:pPr>
            <a:r>
              <a:rPr lang="en-US" sz="3600" b="1" dirty="0" smtClean="0">
                <a:solidFill>
                  <a:srgbClr val="7030A0"/>
                </a:solidFill>
                <a:latin typeface="Times New Roman" pitchFamily="18" charset="0"/>
                <a:cs typeface="Times New Roman" pitchFamily="18" charset="0"/>
              </a:rPr>
              <a:t> adverb</a:t>
            </a:r>
          </a:p>
          <a:p>
            <a:pPr marL="742950" indent="-742950">
              <a:buAutoNum type="arabicPeriod" startAt="10"/>
            </a:pPr>
            <a:r>
              <a:rPr lang="en-US" sz="3600" dirty="0" smtClean="0">
                <a:latin typeface="Times New Roman" pitchFamily="18" charset="0"/>
                <a:cs typeface="Times New Roman" pitchFamily="18" charset="0"/>
              </a:rPr>
              <a:t>This </a:t>
            </a:r>
            <a:r>
              <a:rPr lang="en-US" sz="3600" dirty="0">
                <a:latin typeface="Times New Roman" pitchFamily="18" charset="0"/>
                <a:cs typeface="Times New Roman" pitchFamily="18" charset="0"/>
              </a:rPr>
              <a:t>is a surprising event that </a:t>
            </a:r>
            <a:r>
              <a:rPr lang="en-US" sz="3600" b="1" i="1" dirty="0">
                <a:latin typeface="Times New Roman" pitchFamily="18" charset="0"/>
                <a:cs typeface="Times New Roman" pitchFamily="18" charset="0"/>
              </a:rPr>
              <a:t>swings</a:t>
            </a:r>
            <a:r>
              <a:rPr lang="en-US" sz="3600" dirty="0">
                <a:latin typeface="Times New Roman" pitchFamily="18" charset="0"/>
                <a:cs typeface="Times New Roman" pitchFamily="18" charset="0"/>
              </a:rPr>
              <a:t> the story around in another direction.  </a:t>
            </a:r>
            <a:endParaRPr lang="en-US" sz="3600" dirty="0" smtClean="0">
              <a:latin typeface="Times New Roman" pitchFamily="18" charset="0"/>
              <a:cs typeface="Times New Roman" pitchFamily="18" charset="0"/>
            </a:endParaRPr>
          </a:p>
          <a:p>
            <a:pPr marL="0" indent="0">
              <a:buNone/>
            </a:pPr>
            <a:r>
              <a:rPr lang="en-US" sz="3600" b="1" dirty="0" smtClean="0">
                <a:solidFill>
                  <a:srgbClr val="7030A0"/>
                </a:solidFill>
                <a:latin typeface="Times New Roman" pitchFamily="18" charset="0"/>
                <a:cs typeface="Times New Roman" pitchFamily="18" charset="0"/>
              </a:rPr>
              <a:t>verb</a:t>
            </a:r>
            <a:endParaRPr lang="en-US" sz="3600" b="1" dirty="0">
              <a:solidFill>
                <a:srgbClr val="7030A0"/>
              </a:solidFill>
              <a:latin typeface="Times New Roman" pitchFamily="18" charset="0"/>
              <a:cs typeface="Times New Roman" pitchFamily="18" charset="0"/>
            </a:endParaRPr>
          </a:p>
          <a:p>
            <a:pPr marL="742950" indent="-742950">
              <a:buAutoNum type="arabicPeriod" startAt="11"/>
            </a:pPr>
            <a:r>
              <a:rPr lang="en-US" sz="3600" dirty="0" smtClean="0">
                <a:latin typeface="Times New Roman" pitchFamily="18" charset="0"/>
                <a:cs typeface="Times New Roman" pitchFamily="18" charset="0"/>
              </a:rPr>
              <a:t>Most </a:t>
            </a:r>
            <a:r>
              <a:rPr lang="en-US" sz="3600" dirty="0">
                <a:latin typeface="Times New Roman" pitchFamily="18" charset="0"/>
                <a:cs typeface="Times New Roman" pitchFamily="18" charset="0"/>
              </a:rPr>
              <a:t>of the action and conflict </a:t>
            </a:r>
            <a:r>
              <a:rPr lang="en-US" sz="3600" b="1" i="1" dirty="0">
                <a:latin typeface="Times New Roman" pitchFamily="18" charset="0"/>
                <a:cs typeface="Times New Roman" pitchFamily="18" charset="0"/>
              </a:rPr>
              <a:t>occurs</a:t>
            </a:r>
            <a:r>
              <a:rPr lang="en-US" sz="3600" dirty="0">
                <a:latin typeface="Times New Roman" pitchFamily="18" charset="0"/>
                <a:cs typeface="Times New Roman" pitchFamily="18" charset="0"/>
              </a:rPr>
              <a:t> in the </a:t>
            </a:r>
            <a:endParaRPr lang="en-US" sz="3600" dirty="0" smtClean="0">
              <a:latin typeface="Times New Roman" pitchFamily="18" charset="0"/>
              <a:cs typeface="Times New Roman" pitchFamily="18" charset="0"/>
            </a:endParaRPr>
          </a:p>
          <a:p>
            <a:pPr marL="0" indent="0">
              <a:buNone/>
            </a:pP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       next </a:t>
            </a:r>
            <a:r>
              <a:rPr lang="en-US" sz="3600" dirty="0">
                <a:latin typeface="Times New Roman" pitchFamily="18" charset="0"/>
                <a:cs typeface="Times New Roman" pitchFamily="18" charset="0"/>
              </a:rPr>
              <a:t>hour of the movie</a:t>
            </a:r>
            <a:r>
              <a:rPr lang="en-US" sz="3600" dirty="0" smtClean="0">
                <a:latin typeface="Times New Roman" pitchFamily="18" charset="0"/>
                <a:cs typeface="Times New Roman" pitchFamily="18" charset="0"/>
              </a:rPr>
              <a:t>.</a:t>
            </a:r>
          </a:p>
          <a:p>
            <a:pPr marL="0" indent="0">
              <a:buNone/>
            </a:pPr>
            <a:r>
              <a:rPr lang="en-US" sz="3600" b="1" dirty="0" smtClean="0">
                <a:solidFill>
                  <a:srgbClr val="7030A0"/>
                </a:solidFill>
                <a:latin typeface="Times New Roman" pitchFamily="18" charset="0"/>
                <a:cs typeface="Times New Roman" pitchFamily="18" charset="0"/>
              </a:rPr>
              <a:t>verb</a:t>
            </a:r>
          </a:p>
          <a:p>
            <a:pPr marL="0" indent="0">
              <a:buNone/>
            </a:pPr>
            <a:r>
              <a:rPr lang="en-US" sz="3600" dirty="0" smtClean="0">
                <a:latin typeface="Times New Roman" pitchFamily="18" charset="0"/>
                <a:cs typeface="Times New Roman" pitchFamily="18" charset="0"/>
              </a:rPr>
              <a:t>12.  The dolphin swam </a:t>
            </a:r>
            <a:r>
              <a:rPr lang="en-US" sz="3600" b="1" i="1" dirty="0" smtClean="0">
                <a:latin typeface="Times New Roman" pitchFamily="18" charset="0"/>
                <a:cs typeface="Times New Roman" pitchFamily="18" charset="0"/>
              </a:rPr>
              <a:t>in</a:t>
            </a:r>
            <a:r>
              <a:rPr lang="en-US" sz="3600" dirty="0" smtClean="0">
                <a:latin typeface="Times New Roman" pitchFamily="18" charset="0"/>
                <a:cs typeface="Times New Roman" pitchFamily="18" charset="0"/>
              </a:rPr>
              <a:t> the ocean.</a:t>
            </a:r>
          </a:p>
          <a:p>
            <a:pPr marL="0" indent="0">
              <a:buNone/>
            </a:pPr>
            <a:r>
              <a:rPr lang="en-US" sz="3600" b="1" dirty="0">
                <a:solidFill>
                  <a:srgbClr val="7030A0"/>
                </a:solidFill>
                <a:latin typeface="Times New Roman" pitchFamily="18" charset="0"/>
                <a:cs typeface="Times New Roman" pitchFamily="18" charset="0"/>
              </a:rPr>
              <a:t>p</a:t>
            </a:r>
            <a:r>
              <a:rPr lang="en-US" sz="3600" b="1" dirty="0" smtClean="0">
                <a:solidFill>
                  <a:srgbClr val="7030A0"/>
                </a:solidFill>
                <a:latin typeface="Times New Roman" pitchFamily="18" charset="0"/>
                <a:cs typeface="Times New Roman" pitchFamily="18" charset="0"/>
              </a:rPr>
              <a:t>reposition (the next part of speech)</a:t>
            </a:r>
            <a:endParaRPr lang="en-US" sz="3600" b="1" dirty="0">
              <a:solidFill>
                <a:srgbClr val="7030A0"/>
              </a:solidFill>
              <a:latin typeface="Times New Roman" pitchFamily="18" charset="0"/>
              <a:cs typeface="Times New Roman" pitchFamily="18" charset="0"/>
            </a:endParaRPr>
          </a:p>
          <a:p>
            <a:pPr marL="0" indent="0">
              <a:buNone/>
            </a:pPr>
            <a:endParaRPr lang="en-US" sz="3600" dirty="0" smtClean="0">
              <a:latin typeface="Times New Roman" pitchFamily="18" charset="0"/>
              <a:cs typeface="Times New Roman" pitchFamily="18" charset="0"/>
            </a:endParaRPr>
          </a:p>
          <a:p>
            <a:pPr marL="0" indent="0">
              <a:buNone/>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4213197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371600"/>
            <a:ext cx="8229600" cy="4754563"/>
          </a:xfrm>
        </p:spPr>
        <p:txBody>
          <a:bodyPr>
            <a:normAutofit/>
          </a:bodyPr>
          <a:lstStyle/>
          <a:p>
            <a:pPr marL="0" indent="0" algn="ctr">
              <a:buNone/>
            </a:pPr>
            <a:r>
              <a:rPr lang="en-US" sz="7200" dirty="0" smtClean="0"/>
              <a:t>Switch all pitchers for pronoun basemen (in thirty seconds or less!)</a:t>
            </a:r>
            <a:endParaRPr lang="en-US" sz="7200" dirty="0"/>
          </a:p>
        </p:txBody>
      </p:sp>
    </p:spTree>
    <p:extLst>
      <p:ext uri="{BB962C8B-B14F-4D97-AF65-F5344CB8AC3E}">
        <p14:creationId xmlns:p14="http://schemas.microsoft.com/office/powerpoint/2010/main" val="274584804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10600" cy="6477000"/>
          </a:xfrm>
        </p:spPr>
        <p:txBody>
          <a:bodyPr>
            <a:noAutofit/>
          </a:bodyPr>
          <a:lstStyle/>
          <a:p>
            <a:pPr marL="514350" indent="-514350">
              <a:buAutoNum type="arabicPeriod"/>
            </a:pPr>
            <a:r>
              <a:rPr lang="en-US" sz="2800" dirty="0" smtClean="0">
                <a:latin typeface="Times New Roman" pitchFamily="18" charset="0"/>
                <a:cs typeface="Times New Roman" pitchFamily="18" charset="0"/>
              </a:rPr>
              <a:t>I usually do (good, well) on that kind of test.</a:t>
            </a:r>
          </a:p>
          <a:p>
            <a:pPr marL="0" indent="0">
              <a:buNone/>
            </a:pPr>
            <a:r>
              <a:rPr lang="en-US" sz="2800" b="1" dirty="0" smtClean="0">
                <a:solidFill>
                  <a:srgbClr val="7030A0"/>
                </a:solidFill>
                <a:latin typeface="Times New Roman" pitchFamily="18" charset="0"/>
                <a:cs typeface="Times New Roman" pitchFamily="18" charset="0"/>
              </a:rPr>
              <a:t>well=</a:t>
            </a:r>
            <a:r>
              <a:rPr lang="en-US" sz="2800" b="1" u="sng" dirty="0" smtClean="0">
                <a:solidFill>
                  <a:srgbClr val="7030A0"/>
                </a:solidFill>
                <a:latin typeface="Times New Roman" pitchFamily="18" charset="0"/>
                <a:cs typeface="Times New Roman" pitchFamily="18" charset="0"/>
              </a:rPr>
              <a:t>adverb</a:t>
            </a:r>
            <a:r>
              <a:rPr lang="en-US" sz="2800" b="1" dirty="0" smtClean="0">
                <a:solidFill>
                  <a:srgbClr val="7030A0"/>
                </a:solidFill>
                <a:latin typeface="Times New Roman" pitchFamily="18" charset="0"/>
                <a:cs typeface="Times New Roman" pitchFamily="18" charset="0"/>
              </a:rPr>
              <a:t> modifying the verb </a:t>
            </a:r>
            <a:r>
              <a:rPr lang="en-US" sz="2800" b="1" i="1" dirty="0" smtClean="0">
                <a:solidFill>
                  <a:srgbClr val="7030A0"/>
                </a:solidFill>
                <a:latin typeface="Times New Roman" pitchFamily="18" charset="0"/>
                <a:cs typeface="Times New Roman" pitchFamily="18" charset="0"/>
              </a:rPr>
              <a:t>do</a:t>
            </a:r>
            <a:endParaRPr lang="en-US" sz="2800" b="1" dirty="0" smtClean="0">
              <a:solidFill>
                <a:srgbClr val="7030A0"/>
              </a:solidFill>
              <a:latin typeface="Times New Roman" pitchFamily="18" charset="0"/>
              <a:cs typeface="Times New Roman" pitchFamily="18" charset="0"/>
            </a:endParaRPr>
          </a:p>
          <a:p>
            <a:pPr marL="514350" indent="-514350">
              <a:buAutoNum type="arabicPeriod" startAt="2"/>
            </a:pPr>
            <a:r>
              <a:rPr lang="en-US" sz="2800" dirty="0" smtClean="0">
                <a:latin typeface="Times New Roman" pitchFamily="18" charset="0"/>
                <a:cs typeface="Times New Roman" pitchFamily="18" charset="0"/>
              </a:rPr>
              <a:t>I can skate (good, well).</a:t>
            </a:r>
            <a:r>
              <a:rPr lang="en-US" sz="2800" dirty="0"/>
              <a:t> </a:t>
            </a:r>
            <a:endParaRPr lang="en-US" sz="2800" dirty="0" smtClean="0"/>
          </a:p>
          <a:p>
            <a:pPr marL="0" indent="0">
              <a:buNone/>
            </a:pPr>
            <a:r>
              <a:rPr lang="en-US" sz="2800" b="1" dirty="0" smtClean="0">
                <a:solidFill>
                  <a:srgbClr val="7030A0"/>
                </a:solidFill>
                <a:latin typeface="Times New Roman" pitchFamily="18" charset="0"/>
                <a:cs typeface="Times New Roman" pitchFamily="18" charset="0"/>
              </a:rPr>
              <a:t>well=</a:t>
            </a:r>
            <a:r>
              <a:rPr lang="en-US" sz="2800" b="1" u="sng" dirty="0" smtClean="0">
                <a:solidFill>
                  <a:srgbClr val="7030A0"/>
                </a:solidFill>
                <a:latin typeface="Times New Roman" pitchFamily="18" charset="0"/>
                <a:cs typeface="Times New Roman" pitchFamily="18" charset="0"/>
              </a:rPr>
              <a:t>adverb</a:t>
            </a:r>
            <a:r>
              <a:rPr lang="en-US" sz="2800" b="1" dirty="0" smtClean="0">
                <a:solidFill>
                  <a:srgbClr val="7030A0"/>
                </a:solidFill>
                <a:latin typeface="Times New Roman" pitchFamily="18" charset="0"/>
                <a:cs typeface="Times New Roman" pitchFamily="18" charset="0"/>
              </a:rPr>
              <a:t> modifying the verb </a:t>
            </a:r>
            <a:r>
              <a:rPr lang="en-US" sz="2800" b="1" i="1" dirty="0" smtClean="0">
                <a:solidFill>
                  <a:srgbClr val="7030A0"/>
                </a:solidFill>
                <a:latin typeface="Times New Roman" pitchFamily="18" charset="0"/>
                <a:cs typeface="Times New Roman" pitchFamily="18" charset="0"/>
              </a:rPr>
              <a:t>skate</a:t>
            </a:r>
            <a:endParaRPr lang="en-US" sz="2800" b="1" dirty="0" smtClean="0">
              <a:solidFill>
                <a:srgbClr val="7030A0"/>
              </a:solidFill>
              <a:latin typeface="Times New Roman" pitchFamily="18" charset="0"/>
              <a:cs typeface="Times New Roman" pitchFamily="18" charset="0"/>
            </a:endParaRPr>
          </a:p>
          <a:p>
            <a:pPr marL="514350" indent="-514350">
              <a:buAutoNum type="arabicPeriod" startAt="3"/>
            </a:pPr>
            <a:r>
              <a:rPr lang="en-US" sz="2800" dirty="0" smtClean="0">
                <a:latin typeface="Times New Roman" pitchFamily="18" charset="0"/>
                <a:cs typeface="Times New Roman" pitchFamily="18" charset="0"/>
              </a:rPr>
              <a:t>How </a:t>
            </a:r>
            <a:r>
              <a:rPr lang="en-US" sz="2800" dirty="0">
                <a:latin typeface="Times New Roman" pitchFamily="18" charset="0"/>
                <a:cs typeface="Times New Roman" pitchFamily="18" charset="0"/>
              </a:rPr>
              <a:t>(good, well)</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do you know him</a:t>
            </a:r>
            <a:r>
              <a:rPr lang="en-US" sz="2800" dirty="0" smtClean="0">
                <a:latin typeface="Times New Roman" pitchFamily="18" charset="0"/>
                <a:cs typeface="Times New Roman" pitchFamily="18" charset="0"/>
              </a:rPr>
              <a:t>?</a:t>
            </a:r>
          </a:p>
          <a:p>
            <a:pPr marL="0" indent="0">
              <a:buNone/>
            </a:pPr>
            <a:r>
              <a:rPr lang="en-US" sz="2800" b="1" dirty="0" smtClean="0">
                <a:solidFill>
                  <a:srgbClr val="7030A0"/>
                </a:solidFill>
                <a:latin typeface="Times New Roman" pitchFamily="18" charset="0"/>
                <a:cs typeface="Times New Roman" pitchFamily="18" charset="0"/>
              </a:rPr>
              <a:t>well=</a:t>
            </a:r>
            <a:r>
              <a:rPr lang="en-US" sz="2800" b="1" u="sng" dirty="0" smtClean="0">
                <a:solidFill>
                  <a:srgbClr val="7030A0"/>
                </a:solidFill>
                <a:latin typeface="Times New Roman" pitchFamily="18" charset="0"/>
                <a:cs typeface="Times New Roman" pitchFamily="18" charset="0"/>
              </a:rPr>
              <a:t>adverb</a:t>
            </a:r>
            <a:r>
              <a:rPr lang="en-US" sz="2800" b="1" dirty="0" smtClean="0">
                <a:solidFill>
                  <a:srgbClr val="7030A0"/>
                </a:solidFill>
                <a:latin typeface="Times New Roman" pitchFamily="18" charset="0"/>
                <a:cs typeface="Times New Roman" pitchFamily="18" charset="0"/>
              </a:rPr>
              <a:t> modifying the verb </a:t>
            </a:r>
            <a:r>
              <a:rPr lang="en-US" sz="2800" b="1" i="1" dirty="0" smtClean="0">
                <a:solidFill>
                  <a:srgbClr val="7030A0"/>
                </a:solidFill>
                <a:latin typeface="Times New Roman" pitchFamily="18" charset="0"/>
                <a:cs typeface="Times New Roman" pitchFamily="18" charset="0"/>
              </a:rPr>
              <a:t>know</a:t>
            </a:r>
            <a:endParaRPr lang="en-US" sz="2800" b="1" dirty="0" smtClean="0">
              <a:solidFill>
                <a:srgbClr val="7030A0"/>
              </a:solidFill>
              <a:latin typeface="Times New Roman" pitchFamily="18" charset="0"/>
              <a:cs typeface="Times New Roman" pitchFamily="18" charset="0"/>
            </a:endParaRPr>
          </a:p>
          <a:p>
            <a:pPr marL="514350" indent="-514350">
              <a:buAutoNum type="arabicPeriod" startAt="4"/>
            </a:pPr>
            <a:r>
              <a:rPr lang="en-US" sz="2800" dirty="0" smtClean="0">
                <a:latin typeface="Times New Roman" pitchFamily="18" charset="0"/>
                <a:cs typeface="Times New Roman" pitchFamily="18" charset="0"/>
              </a:rPr>
              <a:t>Sam </a:t>
            </a:r>
            <a:r>
              <a:rPr lang="en-US" sz="2800" dirty="0">
                <a:latin typeface="Times New Roman" pitchFamily="18" charset="0"/>
                <a:cs typeface="Times New Roman" pitchFamily="18" charset="0"/>
              </a:rPr>
              <a:t>did a (good, well) </a:t>
            </a:r>
            <a:r>
              <a:rPr lang="en-US" sz="2800" dirty="0" smtClean="0">
                <a:latin typeface="Times New Roman" pitchFamily="18" charset="0"/>
                <a:cs typeface="Times New Roman" pitchFamily="18" charset="0"/>
              </a:rPr>
              <a:t>job </a:t>
            </a:r>
            <a:r>
              <a:rPr lang="en-US" sz="2800" dirty="0">
                <a:latin typeface="Times New Roman" pitchFamily="18" charset="0"/>
                <a:cs typeface="Times New Roman" pitchFamily="18" charset="0"/>
              </a:rPr>
              <a:t>on her </a:t>
            </a:r>
            <a:r>
              <a:rPr lang="en-US" sz="2800" dirty="0" smtClean="0">
                <a:latin typeface="Times New Roman" pitchFamily="18" charset="0"/>
                <a:cs typeface="Times New Roman" pitchFamily="18" charset="0"/>
              </a:rPr>
              <a:t>assignment.</a:t>
            </a:r>
          </a:p>
          <a:p>
            <a:pPr marL="0" indent="0">
              <a:buNone/>
            </a:pPr>
            <a:r>
              <a:rPr lang="en-US" sz="2800" b="1" dirty="0">
                <a:solidFill>
                  <a:srgbClr val="7030A0"/>
                </a:solidFill>
                <a:latin typeface="Times New Roman" pitchFamily="18" charset="0"/>
                <a:cs typeface="Times New Roman" pitchFamily="18" charset="0"/>
              </a:rPr>
              <a:t>g</a:t>
            </a:r>
            <a:r>
              <a:rPr lang="en-US" sz="2800" b="1" dirty="0" smtClean="0">
                <a:solidFill>
                  <a:srgbClr val="7030A0"/>
                </a:solidFill>
                <a:latin typeface="Times New Roman" pitchFamily="18" charset="0"/>
                <a:cs typeface="Times New Roman" pitchFamily="18" charset="0"/>
              </a:rPr>
              <a:t>ood=</a:t>
            </a:r>
            <a:r>
              <a:rPr lang="en-US" sz="2800" b="1" u="sng" dirty="0" smtClean="0">
                <a:solidFill>
                  <a:srgbClr val="7030A0"/>
                </a:solidFill>
                <a:latin typeface="Times New Roman" pitchFamily="18" charset="0"/>
                <a:cs typeface="Times New Roman" pitchFamily="18" charset="0"/>
              </a:rPr>
              <a:t>adjective</a:t>
            </a:r>
            <a:r>
              <a:rPr lang="en-US" sz="2800" b="1" dirty="0" smtClean="0">
                <a:solidFill>
                  <a:srgbClr val="7030A0"/>
                </a:solidFill>
                <a:latin typeface="Times New Roman" pitchFamily="18" charset="0"/>
                <a:cs typeface="Times New Roman" pitchFamily="18" charset="0"/>
              </a:rPr>
              <a:t> modifying the noun </a:t>
            </a:r>
            <a:r>
              <a:rPr lang="en-US" sz="2800" b="1" i="1" dirty="0" smtClean="0">
                <a:solidFill>
                  <a:srgbClr val="7030A0"/>
                </a:solidFill>
                <a:latin typeface="Times New Roman" pitchFamily="18" charset="0"/>
                <a:cs typeface="Times New Roman" pitchFamily="18" charset="0"/>
              </a:rPr>
              <a:t>job</a:t>
            </a:r>
            <a:endParaRPr lang="en-US" sz="2800" b="1" dirty="0" smtClean="0">
              <a:solidFill>
                <a:srgbClr val="7030A0"/>
              </a:solidFill>
              <a:latin typeface="Times New Roman" pitchFamily="18" charset="0"/>
              <a:cs typeface="Times New Roman" pitchFamily="18" charset="0"/>
            </a:endParaRPr>
          </a:p>
          <a:p>
            <a:pPr marL="514350" indent="-514350">
              <a:buAutoNum type="arabicPeriod" startAt="5"/>
            </a:pPr>
            <a:r>
              <a:rPr lang="en-US" sz="2800" dirty="0" smtClean="0">
                <a:latin typeface="Times New Roman" pitchFamily="18" charset="0"/>
                <a:cs typeface="Times New Roman" pitchFamily="18" charset="0"/>
              </a:rPr>
              <a:t>Sam </a:t>
            </a:r>
            <a:r>
              <a:rPr lang="en-US" sz="2800" dirty="0">
                <a:latin typeface="Times New Roman" pitchFamily="18" charset="0"/>
                <a:cs typeface="Times New Roman" pitchFamily="18" charset="0"/>
              </a:rPr>
              <a:t>did (good, </a:t>
            </a:r>
            <a:r>
              <a:rPr lang="en-US" sz="2800" dirty="0" smtClean="0">
                <a:latin typeface="Times New Roman" pitchFamily="18" charset="0"/>
                <a:cs typeface="Times New Roman" pitchFamily="18" charset="0"/>
              </a:rPr>
              <a:t>well) on </a:t>
            </a:r>
            <a:r>
              <a:rPr lang="en-US" sz="2800" dirty="0">
                <a:latin typeface="Times New Roman" pitchFamily="18" charset="0"/>
                <a:cs typeface="Times New Roman" pitchFamily="18" charset="0"/>
              </a:rPr>
              <a:t>her </a:t>
            </a:r>
            <a:r>
              <a:rPr lang="en-US" sz="2800" dirty="0" smtClean="0">
                <a:latin typeface="Times New Roman" pitchFamily="18" charset="0"/>
                <a:cs typeface="Times New Roman" pitchFamily="18" charset="0"/>
              </a:rPr>
              <a:t>assignment.</a:t>
            </a:r>
          </a:p>
          <a:p>
            <a:pPr marL="0" indent="0">
              <a:buNone/>
            </a:pPr>
            <a:r>
              <a:rPr lang="en-US" sz="2800" b="1" dirty="0">
                <a:solidFill>
                  <a:srgbClr val="7030A0"/>
                </a:solidFill>
                <a:latin typeface="Times New Roman" pitchFamily="18" charset="0"/>
                <a:cs typeface="Times New Roman" pitchFamily="18" charset="0"/>
              </a:rPr>
              <a:t>w</a:t>
            </a:r>
            <a:r>
              <a:rPr lang="en-US" sz="2800" b="1" dirty="0" smtClean="0">
                <a:solidFill>
                  <a:srgbClr val="7030A0"/>
                </a:solidFill>
                <a:latin typeface="Times New Roman" pitchFamily="18" charset="0"/>
                <a:cs typeface="Times New Roman" pitchFamily="18" charset="0"/>
              </a:rPr>
              <a:t>ell=</a:t>
            </a:r>
            <a:r>
              <a:rPr lang="en-US" sz="2800" b="1" u="sng" dirty="0" smtClean="0">
                <a:solidFill>
                  <a:srgbClr val="7030A0"/>
                </a:solidFill>
                <a:latin typeface="Times New Roman" pitchFamily="18" charset="0"/>
                <a:cs typeface="Times New Roman" pitchFamily="18" charset="0"/>
              </a:rPr>
              <a:t>adverb</a:t>
            </a:r>
            <a:r>
              <a:rPr lang="en-US" sz="2800" b="1" dirty="0" smtClean="0">
                <a:solidFill>
                  <a:srgbClr val="7030A0"/>
                </a:solidFill>
                <a:latin typeface="Times New Roman" pitchFamily="18" charset="0"/>
                <a:cs typeface="Times New Roman" pitchFamily="18" charset="0"/>
              </a:rPr>
              <a:t> modifying the verb </a:t>
            </a:r>
            <a:r>
              <a:rPr lang="en-US" sz="2800" b="1" i="1" dirty="0" smtClean="0">
                <a:solidFill>
                  <a:srgbClr val="7030A0"/>
                </a:solidFill>
                <a:latin typeface="Times New Roman" pitchFamily="18" charset="0"/>
                <a:cs typeface="Times New Roman" pitchFamily="18" charset="0"/>
              </a:rPr>
              <a:t>did</a:t>
            </a:r>
            <a:endParaRPr lang="en-US" sz="2800" b="1" dirty="0" smtClean="0">
              <a:solidFill>
                <a:srgbClr val="7030A0"/>
              </a:solidFill>
              <a:latin typeface="Times New Roman" pitchFamily="18" charset="0"/>
              <a:cs typeface="Times New Roman" pitchFamily="18" charset="0"/>
            </a:endParaRPr>
          </a:p>
          <a:p>
            <a:pPr marL="514350" indent="-514350">
              <a:buAutoNum type="arabicPeriod" startAt="6"/>
            </a:pPr>
            <a:r>
              <a:rPr lang="en-US" sz="2800" dirty="0" smtClean="0">
                <a:latin typeface="Times New Roman" pitchFamily="18" charset="0"/>
                <a:cs typeface="Times New Roman" pitchFamily="18" charset="0"/>
              </a:rPr>
              <a:t>Sam </a:t>
            </a:r>
            <a:r>
              <a:rPr lang="en-US" sz="2800" dirty="0">
                <a:latin typeface="Times New Roman" pitchFamily="18" charset="0"/>
                <a:cs typeface="Times New Roman" pitchFamily="18" charset="0"/>
              </a:rPr>
              <a:t>did (good, </a:t>
            </a:r>
            <a:r>
              <a:rPr lang="en-US" sz="2800" dirty="0">
                <a:solidFill>
                  <a:schemeClr val="tx1"/>
                </a:solidFill>
                <a:latin typeface="Times New Roman" pitchFamily="18" charset="0"/>
                <a:cs typeface="Times New Roman" pitchFamily="18" charset="0"/>
              </a:rPr>
              <a:t>well</a:t>
            </a:r>
            <a:r>
              <a:rPr lang="en-US" sz="2800" dirty="0" smtClean="0">
                <a:solidFill>
                  <a:schemeClr val="tx1"/>
                </a:solidFill>
                <a:latin typeface="Times New Roman" pitchFamily="18" charset="0"/>
                <a:cs typeface="Times New Roman" pitchFamily="18" charset="0"/>
              </a:rPr>
              <a:t>).</a:t>
            </a:r>
          </a:p>
          <a:p>
            <a:pPr marL="0" indent="0">
              <a:buNone/>
            </a:pPr>
            <a:r>
              <a:rPr lang="en-US" sz="2800" b="1" dirty="0" smtClean="0">
                <a:solidFill>
                  <a:srgbClr val="7030A0"/>
                </a:solidFill>
                <a:latin typeface="Times New Roman" pitchFamily="18" charset="0"/>
                <a:cs typeface="Times New Roman" pitchFamily="18" charset="0"/>
              </a:rPr>
              <a:t>well=</a:t>
            </a:r>
            <a:r>
              <a:rPr lang="en-US" sz="2800" b="1" u="sng" dirty="0" smtClean="0">
                <a:solidFill>
                  <a:srgbClr val="7030A0"/>
                </a:solidFill>
                <a:latin typeface="Times New Roman" pitchFamily="18" charset="0"/>
                <a:cs typeface="Times New Roman" pitchFamily="18" charset="0"/>
              </a:rPr>
              <a:t>adverb</a:t>
            </a:r>
            <a:r>
              <a:rPr lang="en-US" sz="2800" b="1" dirty="0" smtClean="0">
                <a:solidFill>
                  <a:srgbClr val="7030A0"/>
                </a:solidFill>
                <a:latin typeface="Times New Roman" pitchFamily="18" charset="0"/>
                <a:cs typeface="Times New Roman" pitchFamily="18" charset="0"/>
              </a:rPr>
              <a:t> modifying the verb </a:t>
            </a:r>
            <a:r>
              <a:rPr lang="en-US" sz="2800" b="1" i="1" dirty="0" smtClean="0">
                <a:solidFill>
                  <a:srgbClr val="7030A0"/>
                </a:solidFill>
                <a:latin typeface="Times New Roman" pitchFamily="18" charset="0"/>
                <a:cs typeface="Times New Roman" pitchFamily="18" charset="0"/>
              </a:rPr>
              <a:t>did</a:t>
            </a:r>
            <a:endParaRPr lang="en-US" sz="2800" b="1" dirty="0" smtClean="0">
              <a:solidFill>
                <a:srgbClr val="7030A0"/>
              </a:solidFill>
              <a:latin typeface="Times New Roman" pitchFamily="18" charset="0"/>
              <a:cs typeface="Times New Roman" pitchFamily="18" charset="0"/>
            </a:endParaRPr>
          </a:p>
          <a:p>
            <a:pPr marL="0" indent="0">
              <a:buNone/>
            </a:pPr>
            <a:r>
              <a:rPr lang="en-US" sz="2400" dirty="0"/>
              <a:t/>
            </a:r>
            <a:br>
              <a:rPr lang="en-US" sz="2400" dirty="0"/>
            </a:br>
            <a:endParaRPr lang="en-US" sz="2400" dirty="0" smtClean="0">
              <a:latin typeface="Times New Roman" pitchFamily="18" charset="0"/>
              <a:cs typeface="Times New Roman" pitchFamily="18" charset="0"/>
            </a:endParaRPr>
          </a:p>
          <a:p>
            <a:pPr marL="514350" indent="-514350">
              <a:buAutoNum type="arabicPeriod"/>
            </a:pP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950705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 calcmode="lin" valueType="num">
                                      <p:cBhvr additive="base">
                                        <p:cTn id="7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10600" cy="6477000"/>
          </a:xfrm>
        </p:spPr>
        <p:txBody>
          <a:bodyPr>
            <a:noAutofit/>
          </a:bodyPr>
          <a:lstStyle/>
          <a:p>
            <a:pPr marL="514350" indent="-514350">
              <a:buAutoNum type="arabicPeriod" startAt="7"/>
            </a:pPr>
            <a:r>
              <a:rPr lang="en-US" sz="2800" dirty="0" smtClean="0">
                <a:latin typeface="Times New Roman" pitchFamily="18" charset="0"/>
                <a:cs typeface="Times New Roman" pitchFamily="18" charset="0"/>
              </a:rPr>
              <a:t>Driving </a:t>
            </a:r>
            <a:r>
              <a:rPr lang="en-US" sz="2800" dirty="0">
                <a:latin typeface="Times New Roman" pitchFamily="18" charset="0"/>
                <a:cs typeface="Times New Roman" pitchFamily="18" charset="0"/>
              </a:rPr>
              <a:t>with your eyes open is a (good, well)</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idea</a:t>
            </a:r>
            <a:r>
              <a:rPr lang="en-US" sz="2800" dirty="0" smtClean="0">
                <a:latin typeface="Times New Roman" pitchFamily="18" charset="0"/>
                <a:cs typeface="Times New Roman" pitchFamily="18" charset="0"/>
              </a:rPr>
              <a:t>.</a:t>
            </a:r>
          </a:p>
          <a:p>
            <a:pPr marL="0" indent="0">
              <a:buNone/>
            </a:pPr>
            <a:r>
              <a:rPr lang="en-US" sz="2800" b="1" dirty="0" smtClean="0">
                <a:solidFill>
                  <a:srgbClr val="7030A0"/>
                </a:solidFill>
                <a:latin typeface="Times New Roman" pitchFamily="18" charset="0"/>
                <a:cs typeface="Times New Roman" pitchFamily="18" charset="0"/>
              </a:rPr>
              <a:t>good=</a:t>
            </a:r>
            <a:r>
              <a:rPr lang="en-US" sz="2800" b="1" u="sng" dirty="0" smtClean="0">
                <a:solidFill>
                  <a:srgbClr val="7030A0"/>
                </a:solidFill>
                <a:latin typeface="Times New Roman" pitchFamily="18" charset="0"/>
                <a:cs typeface="Times New Roman" pitchFamily="18" charset="0"/>
              </a:rPr>
              <a:t>adjective</a:t>
            </a:r>
            <a:r>
              <a:rPr lang="en-US" sz="2800" b="1" dirty="0" smtClean="0">
                <a:solidFill>
                  <a:srgbClr val="7030A0"/>
                </a:solidFill>
                <a:latin typeface="Times New Roman" pitchFamily="18" charset="0"/>
                <a:cs typeface="Times New Roman" pitchFamily="18" charset="0"/>
              </a:rPr>
              <a:t> modifying the noun </a:t>
            </a:r>
            <a:r>
              <a:rPr lang="en-US" sz="2800" b="1" i="1" dirty="0" smtClean="0">
                <a:solidFill>
                  <a:srgbClr val="7030A0"/>
                </a:solidFill>
                <a:latin typeface="Times New Roman" pitchFamily="18" charset="0"/>
                <a:cs typeface="Times New Roman" pitchFamily="18" charset="0"/>
              </a:rPr>
              <a:t>idea</a:t>
            </a:r>
          </a:p>
          <a:p>
            <a:pPr marL="514350" indent="-514350">
              <a:buAutoNum type="arabicPeriod" startAt="8"/>
            </a:pPr>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idea was </a:t>
            </a:r>
            <a:r>
              <a:rPr lang="en-US" sz="2800" dirty="0" smtClean="0">
                <a:latin typeface="Times New Roman" pitchFamily="18" charset="0"/>
                <a:cs typeface="Times New Roman" pitchFamily="18" charset="0"/>
              </a:rPr>
              <a:t>expressed (good</a:t>
            </a:r>
            <a:r>
              <a:rPr lang="en-US" sz="2800" dirty="0">
                <a:latin typeface="Times New Roman" pitchFamily="18" charset="0"/>
                <a:cs typeface="Times New Roman" pitchFamily="18" charset="0"/>
              </a:rPr>
              <a:t>, well)</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in the article</a:t>
            </a:r>
            <a:r>
              <a:rPr lang="en-US" sz="2800" dirty="0" smtClean="0">
                <a:latin typeface="Times New Roman" pitchFamily="18" charset="0"/>
                <a:cs typeface="Times New Roman" pitchFamily="18" charset="0"/>
              </a:rPr>
              <a:t>.</a:t>
            </a:r>
          </a:p>
          <a:p>
            <a:pPr marL="0" indent="0">
              <a:buNone/>
            </a:pPr>
            <a:r>
              <a:rPr lang="en-US" sz="2800" b="1" dirty="0">
                <a:solidFill>
                  <a:srgbClr val="7030A0"/>
                </a:solidFill>
                <a:latin typeface="Times New Roman" pitchFamily="18" charset="0"/>
                <a:cs typeface="Times New Roman" pitchFamily="18" charset="0"/>
              </a:rPr>
              <a:t>w</a:t>
            </a:r>
            <a:r>
              <a:rPr lang="en-US" sz="2800" b="1" dirty="0" smtClean="0">
                <a:solidFill>
                  <a:srgbClr val="7030A0"/>
                </a:solidFill>
                <a:latin typeface="Times New Roman" pitchFamily="18" charset="0"/>
                <a:cs typeface="Times New Roman" pitchFamily="18" charset="0"/>
              </a:rPr>
              <a:t>ell=</a:t>
            </a:r>
            <a:r>
              <a:rPr lang="en-US" sz="2800" b="1" u="sng" dirty="0" smtClean="0">
                <a:solidFill>
                  <a:srgbClr val="7030A0"/>
                </a:solidFill>
                <a:latin typeface="Times New Roman" pitchFamily="18" charset="0"/>
                <a:cs typeface="Times New Roman" pitchFamily="18" charset="0"/>
              </a:rPr>
              <a:t>adverb</a:t>
            </a:r>
            <a:r>
              <a:rPr lang="en-US" sz="2800" b="1" dirty="0" smtClean="0">
                <a:solidFill>
                  <a:srgbClr val="7030A0"/>
                </a:solidFill>
                <a:latin typeface="Times New Roman" pitchFamily="18" charset="0"/>
                <a:cs typeface="Times New Roman" pitchFamily="18" charset="0"/>
              </a:rPr>
              <a:t> modifying the verb </a:t>
            </a:r>
            <a:r>
              <a:rPr lang="en-US" sz="2800" b="1" i="1" dirty="0" smtClean="0">
                <a:solidFill>
                  <a:srgbClr val="7030A0"/>
                </a:solidFill>
                <a:latin typeface="Times New Roman" pitchFamily="18" charset="0"/>
                <a:cs typeface="Times New Roman" pitchFamily="18" charset="0"/>
              </a:rPr>
              <a:t>expressed</a:t>
            </a:r>
            <a:endParaRPr lang="en-US" sz="2800" b="1" dirty="0" smtClean="0">
              <a:solidFill>
                <a:srgbClr val="7030A0"/>
              </a:solidFill>
              <a:latin typeface="Times New Roman" pitchFamily="18" charset="0"/>
              <a:cs typeface="Times New Roman" pitchFamily="18" charset="0"/>
            </a:endParaRPr>
          </a:p>
          <a:p>
            <a:pPr marL="514350" indent="-514350">
              <a:buAutoNum type="arabicPeriod" startAt="9"/>
            </a:pPr>
            <a:r>
              <a:rPr lang="en-US" sz="2800" dirty="0" smtClean="0">
                <a:latin typeface="Times New Roman" pitchFamily="18" charset="0"/>
                <a:cs typeface="Times New Roman" pitchFamily="18" charset="0"/>
              </a:rPr>
              <a:t>Point of view is the type of narration used in a </a:t>
            </a:r>
            <a:r>
              <a:rPr lang="en-US" sz="2800" b="1" i="1" dirty="0" smtClean="0">
                <a:latin typeface="Times New Roman" pitchFamily="18" charset="0"/>
                <a:cs typeface="Times New Roman" pitchFamily="18" charset="0"/>
              </a:rPr>
              <a:t>story</a:t>
            </a:r>
            <a:r>
              <a:rPr lang="en-US" sz="2800" dirty="0" smtClean="0">
                <a:latin typeface="Times New Roman" pitchFamily="18" charset="0"/>
                <a:cs typeface="Times New Roman" pitchFamily="18" charset="0"/>
              </a:rPr>
              <a:t>.</a:t>
            </a:r>
          </a:p>
          <a:p>
            <a:pPr marL="0" indent="0">
              <a:buNone/>
            </a:pPr>
            <a:r>
              <a:rPr lang="en-US" sz="2800" b="1" dirty="0">
                <a:solidFill>
                  <a:srgbClr val="7030A0"/>
                </a:solidFill>
                <a:latin typeface="Times New Roman" pitchFamily="18" charset="0"/>
                <a:cs typeface="Times New Roman" pitchFamily="18" charset="0"/>
              </a:rPr>
              <a:t>n</a:t>
            </a:r>
            <a:r>
              <a:rPr lang="en-US" sz="2800" b="1" dirty="0" smtClean="0">
                <a:solidFill>
                  <a:srgbClr val="7030A0"/>
                </a:solidFill>
                <a:latin typeface="Times New Roman" pitchFamily="18" charset="0"/>
                <a:cs typeface="Times New Roman" pitchFamily="18" charset="0"/>
              </a:rPr>
              <a:t>oun</a:t>
            </a:r>
          </a:p>
          <a:p>
            <a:pPr marL="514350" indent="-514350">
              <a:buAutoNum type="arabicPeriod" startAt="10"/>
            </a:pPr>
            <a:r>
              <a:rPr lang="en-US" sz="2800" dirty="0" smtClean="0">
                <a:latin typeface="Times New Roman" pitchFamily="18" charset="0"/>
                <a:cs typeface="Times New Roman" pitchFamily="18" charset="0"/>
              </a:rPr>
              <a:t>Mood is the </a:t>
            </a:r>
            <a:r>
              <a:rPr lang="en-US" sz="2800" b="1" i="1" dirty="0" smtClean="0">
                <a:latin typeface="Times New Roman" pitchFamily="18" charset="0"/>
                <a:cs typeface="Times New Roman" pitchFamily="18" charset="0"/>
              </a:rPr>
              <a:t>dominant</a:t>
            </a:r>
            <a:r>
              <a:rPr lang="en-US" sz="2800" dirty="0" smtClean="0">
                <a:latin typeface="Times New Roman" pitchFamily="18" charset="0"/>
                <a:cs typeface="Times New Roman" pitchFamily="18" charset="0"/>
              </a:rPr>
              <a:t> emotion of a story.</a:t>
            </a:r>
          </a:p>
          <a:p>
            <a:pPr marL="0" indent="0">
              <a:buNone/>
            </a:pPr>
            <a:r>
              <a:rPr lang="en-US" sz="2800" b="1" dirty="0">
                <a:solidFill>
                  <a:srgbClr val="7030A0"/>
                </a:solidFill>
                <a:latin typeface="Times New Roman" pitchFamily="18" charset="0"/>
                <a:cs typeface="Times New Roman" pitchFamily="18" charset="0"/>
              </a:rPr>
              <a:t>a</a:t>
            </a:r>
            <a:r>
              <a:rPr lang="en-US" sz="2800" b="1" dirty="0" smtClean="0">
                <a:solidFill>
                  <a:srgbClr val="7030A0"/>
                </a:solidFill>
                <a:latin typeface="Times New Roman" pitchFamily="18" charset="0"/>
                <a:cs typeface="Times New Roman" pitchFamily="18" charset="0"/>
              </a:rPr>
              <a:t>djective</a:t>
            </a:r>
          </a:p>
          <a:p>
            <a:pPr marL="0" indent="0">
              <a:buNone/>
            </a:pPr>
            <a:r>
              <a:rPr lang="en-US" sz="2800" dirty="0" smtClean="0">
                <a:latin typeface="Times New Roman" pitchFamily="18" charset="0"/>
                <a:cs typeface="Times New Roman" pitchFamily="18" charset="0"/>
              </a:rPr>
              <a:t>11. Swiftly the boy sprinted; he </a:t>
            </a:r>
            <a:r>
              <a:rPr lang="en-US" sz="2800" b="1" i="1" dirty="0" smtClean="0">
                <a:latin typeface="Times New Roman" pitchFamily="18" charset="0"/>
                <a:cs typeface="Times New Roman" pitchFamily="18" charset="0"/>
              </a:rPr>
              <a:t>was</a:t>
            </a:r>
            <a:r>
              <a:rPr lang="en-US" sz="2800" dirty="0" smtClean="0">
                <a:latin typeface="Times New Roman" pitchFamily="18" charset="0"/>
                <a:cs typeface="Times New Roman" pitchFamily="18" charset="0"/>
              </a:rPr>
              <a:t> so fast.</a:t>
            </a:r>
          </a:p>
          <a:p>
            <a:pPr marL="0" indent="0">
              <a:buNone/>
            </a:pPr>
            <a:r>
              <a:rPr lang="en-US" sz="2800" b="1" dirty="0" smtClean="0">
                <a:solidFill>
                  <a:srgbClr val="7030A0"/>
                </a:solidFill>
                <a:latin typeface="Times New Roman" pitchFamily="18" charset="0"/>
                <a:cs typeface="Times New Roman" pitchFamily="18" charset="0"/>
              </a:rPr>
              <a:t>verb=a form of the verb be</a:t>
            </a:r>
          </a:p>
          <a:p>
            <a:pPr marL="514350" indent="-514350">
              <a:buAutoNum type="arabicPeriod" startAt="12"/>
            </a:pPr>
            <a:r>
              <a:rPr lang="en-US" sz="2800" dirty="0" smtClean="0">
                <a:latin typeface="Times New Roman" pitchFamily="18" charset="0"/>
                <a:cs typeface="Times New Roman" pitchFamily="18" charset="0"/>
              </a:rPr>
              <a:t>They’re over there with </a:t>
            </a:r>
            <a:r>
              <a:rPr lang="en-US" sz="2800" b="1" i="1" dirty="0" smtClean="0">
                <a:latin typeface="Times New Roman" pitchFamily="18" charset="0"/>
                <a:cs typeface="Times New Roman" pitchFamily="18" charset="0"/>
              </a:rPr>
              <a:t>their</a:t>
            </a:r>
            <a:r>
              <a:rPr lang="en-US" sz="2800" dirty="0" smtClean="0">
                <a:latin typeface="Times New Roman" pitchFamily="18" charset="0"/>
                <a:cs typeface="Times New Roman" pitchFamily="18" charset="0"/>
              </a:rPr>
              <a:t> pets.</a:t>
            </a:r>
          </a:p>
          <a:p>
            <a:pPr marL="0" indent="0">
              <a:buNone/>
            </a:pPr>
            <a:r>
              <a:rPr lang="en-US" sz="2800" b="1" dirty="0" smtClean="0">
                <a:solidFill>
                  <a:srgbClr val="7030A0"/>
                </a:solidFill>
                <a:latin typeface="Times New Roman" pitchFamily="18" charset="0"/>
                <a:cs typeface="Times New Roman" pitchFamily="18" charset="0"/>
              </a:rPr>
              <a:t>pronoun</a:t>
            </a:r>
          </a:p>
          <a:p>
            <a:pPr marL="0" indent="0">
              <a:buNone/>
            </a:pPr>
            <a:r>
              <a:rPr lang="en-US" sz="2400" dirty="0"/>
              <a:t/>
            </a:r>
            <a:br>
              <a:rPr lang="en-US" sz="2400" dirty="0"/>
            </a:br>
            <a:endParaRPr lang="en-US" sz="2400" dirty="0" smtClean="0">
              <a:latin typeface="Times New Roman" pitchFamily="18" charset="0"/>
              <a:cs typeface="Times New Roman" pitchFamily="18" charset="0"/>
            </a:endParaRPr>
          </a:p>
          <a:p>
            <a:pPr marL="514350" indent="-514350">
              <a:buAutoNum type="arabicPeriod"/>
            </a:pP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4110307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839200" cy="5334000"/>
          </a:xfrm>
        </p:spPr>
        <p:txBody>
          <a:bodyPr>
            <a:normAutofit/>
          </a:bodyPr>
          <a:lstStyle/>
          <a:p>
            <a:pPr marL="0" indent="0">
              <a:buNone/>
            </a:pPr>
            <a:r>
              <a:rPr lang="en-US" sz="3600" dirty="0" smtClean="0">
                <a:latin typeface="Times New Roman" pitchFamily="18" charset="0"/>
                <a:cs typeface="Times New Roman" pitchFamily="18" charset="0"/>
              </a:rPr>
              <a:t>A </a:t>
            </a:r>
            <a:r>
              <a:rPr lang="en-US" sz="3600" i="1" dirty="0" smtClean="0">
                <a:latin typeface="Times New Roman" pitchFamily="18" charset="0"/>
                <a:cs typeface="Times New Roman" pitchFamily="18" charset="0"/>
              </a:rPr>
              <a:t>preposition</a:t>
            </a:r>
            <a:r>
              <a:rPr lang="en-US" sz="3600" dirty="0" smtClean="0">
                <a:latin typeface="Times New Roman" pitchFamily="18" charset="0"/>
                <a:cs typeface="Times New Roman" pitchFamily="18" charset="0"/>
              </a:rPr>
              <a:t> is a word used to show the relationship of a noun or a pronoun to some other word in the sentence.</a:t>
            </a:r>
          </a:p>
          <a:p>
            <a:pPr marL="0" indent="0">
              <a:buNone/>
            </a:pPr>
            <a:endParaRPr lang="en-US" sz="3600" dirty="0">
              <a:latin typeface="Times New Roman" pitchFamily="18" charset="0"/>
              <a:cs typeface="Times New Roman" pitchFamily="18" charset="0"/>
            </a:endParaRPr>
          </a:p>
          <a:p>
            <a:pPr marL="0" indent="0">
              <a:buNone/>
            </a:pPr>
            <a:r>
              <a:rPr lang="en-US" sz="3600" dirty="0" smtClean="0">
                <a:latin typeface="Times New Roman" pitchFamily="18" charset="0"/>
                <a:cs typeface="Times New Roman" pitchFamily="18" charset="0"/>
              </a:rPr>
              <a:t>Helper Sentence:  </a:t>
            </a:r>
          </a:p>
          <a:p>
            <a:pPr marL="0" indent="0">
              <a:buNone/>
            </a:pPr>
            <a:r>
              <a:rPr lang="en-US" sz="3600" dirty="0" smtClean="0">
                <a:latin typeface="Times New Roman" pitchFamily="18" charset="0"/>
                <a:cs typeface="Times New Roman" pitchFamily="18" charset="0"/>
              </a:rPr>
              <a:t>The dolphin swam </a:t>
            </a:r>
            <a:r>
              <a:rPr lang="en-US" sz="3600" b="1" u="sng" dirty="0" smtClean="0">
                <a:latin typeface="Times New Roman" pitchFamily="18" charset="0"/>
                <a:cs typeface="Times New Roman" pitchFamily="18" charset="0"/>
              </a:rPr>
              <a:t>in</a:t>
            </a:r>
            <a:r>
              <a:rPr lang="en-US" sz="3600" dirty="0" smtClean="0">
                <a:latin typeface="Times New Roman" pitchFamily="18" charset="0"/>
                <a:cs typeface="Times New Roman" pitchFamily="18" charset="0"/>
              </a:rPr>
              <a:t> the wave.</a:t>
            </a:r>
            <a:endParaRPr lang="en-US" sz="3600" dirty="0">
              <a:latin typeface="Times New Roman" pitchFamily="18" charset="0"/>
              <a:cs typeface="Times New Roman" pitchFamily="18" charset="0"/>
            </a:endParaRPr>
          </a:p>
        </p:txBody>
      </p:sp>
      <p:sp>
        <p:nvSpPr>
          <p:cNvPr id="5" name="Title 1"/>
          <p:cNvSpPr>
            <a:spLocks noGrp="1"/>
          </p:cNvSpPr>
          <p:nvPr>
            <p:ph type="title"/>
          </p:nvPr>
        </p:nvSpPr>
        <p:spPr>
          <a:xfrm>
            <a:off x="228600" y="228600"/>
            <a:ext cx="8763000" cy="990600"/>
          </a:xfrm>
        </p:spPr>
        <p:txBody>
          <a:bodyPr>
            <a:noAutofit/>
          </a:bodyPr>
          <a:lstStyle/>
          <a:p>
            <a:r>
              <a:rPr lang="en-US" sz="4800" b="1" dirty="0" smtClean="0">
                <a:solidFill>
                  <a:srgbClr val="7030A0"/>
                </a:solidFill>
              </a:rPr>
              <a:t>The Preposition</a:t>
            </a:r>
            <a:endParaRPr lang="en-US" sz="4800" b="1" dirty="0">
              <a:solidFill>
                <a:srgbClr val="7030A0"/>
              </a:solidFill>
            </a:endParaRPr>
          </a:p>
        </p:txBody>
      </p:sp>
      <p:cxnSp>
        <p:nvCxnSpPr>
          <p:cNvPr id="4" name="Straight Arrow Connector 3"/>
          <p:cNvCxnSpPr/>
          <p:nvPr/>
        </p:nvCxnSpPr>
        <p:spPr>
          <a:xfrm>
            <a:off x="1905000" y="1905000"/>
            <a:ext cx="1828800" cy="2590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3601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839200" cy="5334000"/>
          </a:xfrm>
        </p:spPr>
        <p:txBody>
          <a:bodyPr>
            <a:normAutofit/>
          </a:bodyPr>
          <a:lstStyle/>
          <a:p>
            <a:pPr marL="0" indent="0">
              <a:buNone/>
            </a:pPr>
            <a:r>
              <a:rPr lang="en-US" sz="3600" dirty="0" smtClean="0">
                <a:latin typeface="Times New Roman" pitchFamily="18" charset="0"/>
                <a:cs typeface="Times New Roman" pitchFamily="18" charset="0"/>
              </a:rPr>
              <a:t>Helper Sentence:  </a:t>
            </a:r>
          </a:p>
          <a:p>
            <a:pPr marL="0" indent="0">
              <a:buNone/>
            </a:pPr>
            <a:r>
              <a:rPr lang="en-US" sz="3600" dirty="0" smtClean="0">
                <a:latin typeface="Times New Roman" pitchFamily="18" charset="0"/>
                <a:cs typeface="Times New Roman" pitchFamily="18" charset="0"/>
              </a:rPr>
              <a:t>The dolphin swam </a:t>
            </a:r>
            <a:r>
              <a:rPr lang="en-US" sz="3600" b="1" u="sng" dirty="0" smtClean="0">
                <a:latin typeface="Times New Roman" pitchFamily="18" charset="0"/>
                <a:cs typeface="Times New Roman" pitchFamily="18" charset="0"/>
              </a:rPr>
              <a:t>on</a:t>
            </a:r>
            <a:r>
              <a:rPr lang="en-US" sz="3600" dirty="0" smtClean="0">
                <a:latin typeface="Times New Roman" pitchFamily="18" charset="0"/>
                <a:cs typeface="Times New Roman" pitchFamily="18" charset="0"/>
              </a:rPr>
              <a:t> the wave.</a:t>
            </a:r>
          </a:p>
          <a:p>
            <a:pPr marL="0" indent="0">
              <a:buNone/>
            </a:pPr>
            <a:r>
              <a:rPr lang="en-US" sz="3600" dirty="0">
                <a:latin typeface="Times New Roman" pitchFamily="18" charset="0"/>
                <a:cs typeface="Times New Roman" pitchFamily="18" charset="0"/>
              </a:rPr>
              <a:t>The dolphin swam </a:t>
            </a:r>
            <a:r>
              <a:rPr lang="en-US" sz="3600" b="1" u="sng" dirty="0" smtClean="0">
                <a:latin typeface="Times New Roman" pitchFamily="18" charset="0"/>
                <a:cs typeface="Times New Roman" pitchFamily="18" charset="0"/>
              </a:rPr>
              <a:t>at</a:t>
            </a:r>
            <a:r>
              <a:rPr lang="en-US" sz="3600" dirty="0" smtClean="0">
                <a:latin typeface="Times New Roman" pitchFamily="18" charset="0"/>
                <a:cs typeface="Times New Roman" pitchFamily="18" charset="0"/>
              </a:rPr>
              <a:t> </a:t>
            </a:r>
            <a:r>
              <a:rPr lang="en-US" sz="3600" dirty="0">
                <a:latin typeface="Times New Roman" pitchFamily="18" charset="0"/>
                <a:cs typeface="Times New Roman" pitchFamily="18" charset="0"/>
              </a:rPr>
              <a:t>the wave.</a:t>
            </a:r>
          </a:p>
          <a:p>
            <a:pPr marL="0" indent="0">
              <a:buNone/>
            </a:pPr>
            <a:r>
              <a:rPr lang="en-US" sz="3600" dirty="0">
                <a:latin typeface="Times New Roman" pitchFamily="18" charset="0"/>
                <a:cs typeface="Times New Roman" pitchFamily="18" charset="0"/>
              </a:rPr>
              <a:t>The dolphin swam </a:t>
            </a:r>
            <a:r>
              <a:rPr lang="en-US" sz="3600" b="1" u="sng" dirty="0" smtClean="0">
                <a:latin typeface="Times New Roman" pitchFamily="18" charset="0"/>
                <a:cs typeface="Times New Roman" pitchFamily="18" charset="0"/>
              </a:rPr>
              <a:t>under</a:t>
            </a:r>
            <a:r>
              <a:rPr lang="en-US" sz="3600" dirty="0" smtClean="0">
                <a:latin typeface="Times New Roman" pitchFamily="18" charset="0"/>
                <a:cs typeface="Times New Roman" pitchFamily="18" charset="0"/>
              </a:rPr>
              <a:t> </a:t>
            </a:r>
            <a:r>
              <a:rPr lang="en-US" sz="3600" dirty="0">
                <a:latin typeface="Times New Roman" pitchFamily="18" charset="0"/>
                <a:cs typeface="Times New Roman" pitchFamily="18" charset="0"/>
              </a:rPr>
              <a:t>the wave.</a:t>
            </a:r>
          </a:p>
          <a:p>
            <a:pPr marL="0" indent="0">
              <a:buNone/>
            </a:pPr>
            <a:r>
              <a:rPr lang="en-US" sz="3600" dirty="0">
                <a:latin typeface="Times New Roman" pitchFamily="18" charset="0"/>
                <a:cs typeface="Times New Roman" pitchFamily="18" charset="0"/>
              </a:rPr>
              <a:t>The dolphin swam </a:t>
            </a:r>
            <a:r>
              <a:rPr lang="en-US" sz="3600" b="1" u="sng" dirty="0" smtClean="0">
                <a:latin typeface="Times New Roman" pitchFamily="18" charset="0"/>
                <a:cs typeface="Times New Roman" pitchFamily="18" charset="0"/>
              </a:rPr>
              <a:t>around</a:t>
            </a:r>
            <a:r>
              <a:rPr lang="en-US" sz="3600" dirty="0" smtClean="0">
                <a:latin typeface="Times New Roman" pitchFamily="18" charset="0"/>
                <a:cs typeface="Times New Roman" pitchFamily="18" charset="0"/>
              </a:rPr>
              <a:t> </a:t>
            </a:r>
            <a:r>
              <a:rPr lang="en-US" sz="3600" dirty="0">
                <a:latin typeface="Times New Roman" pitchFamily="18" charset="0"/>
                <a:cs typeface="Times New Roman" pitchFamily="18" charset="0"/>
              </a:rPr>
              <a:t>the wave.</a:t>
            </a:r>
          </a:p>
          <a:p>
            <a:pPr marL="0" indent="0">
              <a:buNone/>
            </a:pPr>
            <a:r>
              <a:rPr lang="en-US" sz="3600" dirty="0">
                <a:latin typeface="Times New Roman" pitchFamily="18" charset="0"/>
                <a:cs typeface="Times New Roman" pitchFamily="18" charset="0"/>
              </a:rPr>
              <a:t>The dolphin swam </a:t>
            </a:r>
            <a:r>
              <a:rPr lang="en-US" sz="3600" b="1" u="sng" dirty="0" smtClean="0">
                <a:latin typeface="Times New Roman" pitchFamily="18" charset="0"/>
                <a:cs typeface="Times New Roman" pitchFamily="18" charset="0"/>
              </a:rPr>
              <a:t>amid</a:t>
            </a:r>
            <a:r>
              <a:rPr lang="en-US" sz="3600" dirty="0" smtClean="0">
                <a:latin typeface="Times New Roman" pitchFamily="18" charset="0"/>
                <a:cs typeface="Times New Roman" pitchFamily="18" charset="0"/>
              </a:rPr>
              <a:t> </a:t>
            </a:r>
            <a:r>
              <a:rPr lang="en-US" sz="3600" dirty="0">
                <a:latin typeface="Times New Roman" pitchFamily="18" charset="0"/>
                <a:cs typeface="Times New Roman" pitchFamily="18" charset="0"/>
              </a:rPr>
              <a:t>the wave.</a:t>
            </a:r>
          </a:p>
          <a:p>
            <a:pPr marL="0" indent="0">
              <a:buNone/>
            </a:pPr>
            <a:r>
              <a:rPr lang="en-US" sz="3600" dirty="0" smtClean="0">
                <a:latin typeface="Times New Roman" pitchFamily="18" charset="0"/>
                <a:cs typeface="Times New Roman" pitchFamily="18" charset="0"/>
              </a:rPr>
              <a:t>The dolphin swam </a:t>
            </a:r>
            <a:r>
              <a:rPr lang="en-US" sz="3600" b="1" u="sng" dirty="0" smtClean="0">
                <a:latin typeface="Times New Roman" pitchFamily="18" charset="0"/>
                <a:cs typeface="Times New Roman" pitchFamily="18" charset="0"/>
              </a:rPr>
              <a:t>through</a:t>
            </a:r>
            <a:r>
              <a:rPr lang="en-US" sz="3600" dirty="0" smtClean="0">
                <a:latin typeface="Times New Roman" pitchFamily="18" charset="0"/>
                <a:cs typeface="Times New Roman" pitchFamily="18" charset="0"/>
              </a:rPr>
              <a:t> the wave.</a:t>
            </a:r>
          </a:p>
          <a:p>
            <a:pPr marL="0" indent="0">
              <a:buNone/>
            </a:pPr>
            <a:r>
              <a:rPr lang="en-US" sz="3600" dirty="0">
                <a:latin typeface="Times New Roman" pitchFamily="18" charset="0"/>
                <a:cs typeface="Times New Roman" pitchFamily="18" charset="0"/>
              </a:rPr>
              <a:t>The dolphin swam </a:t>
            </a:r>
            <a:r>
              <a:rPr lang="en-US" sz="3600" b="1" u="sng" dirty="0" smtClean="0">
                <a:latin typeface="Times New Roman" pitchFamily="18" charset="0"/>
                <a:cs typeface="Times New Roman" pitchFamily="18" charset="0"/>
              </a:rPr>
              <a:t>from</a:t>
            </a:r>
            <a:r>
              <a:rPr lang="en-US" sz="3600" dirty="0" smtClean="0">
                <a:latin typeface="Times New Roman" pitchFamily="18" charset="0"/>
                <a:cs typeface="Times New Roman" pitchFamily="18" charset="0"/>
              </a:rPr>
              <a:t> </a:t>
            </a:r>
            <a:r>
              <a:rPr lang="en-US" sz="3600" dirty="0">
                <a:latin typeface="Times New Roman" pitchFamily="18" charset="0"/>
                <a:cs typeface="Times New Roman" pitchFamily="18" charset="0"/>
              </a:rPr>
              <a:t>the wave.</a:t>
            </a:r>
          </a:p>
          <a:p>
            <a:pPr marL="0" indent="0">
              <a:buNone/>
            </a:pPr>
            <a:endParaRPr lang="en-US" sz="3600" dirty="0">
              <a:latin typeface="Times New Roman" pitchFamily="18" charset="0"/>
              <a:cs typeface="Times New Roman" pitchFamily="18" charset="0"/>
            </a:endParaRPr>
          </a:p>
        </p:txBody>
      </p:sp>
      <p:sp>
        <p:nvSpPr>
          <p:cNvPr id="5" name="Title 1"/>
          <p:cNvSpPr>
            <a:spLocks noGrp="1"/>
          </p:cNvSpPr>
          <p:nvPr>
            <p:ph type="title"/>
          </p:nvPr>
        </p:nvSpPr>
        <p:spPr>
          <a:xfrm>
            <a:off x="228600" y="228600"/>
            <a:ext cx="8763000" cy="990600"/>
          </a:xfrm>
        </p:spPr>
        <p:txBody>
          <a:bodyPr>
            <a:noAutofit/>
          </a:bodyPr>
          <a:lstStyle/>
          <a:p>
            <a:r>
              <a:rPr lang="en-US" sz="3200" b="1" dirty="0" smtClean="0"/>
              <a:t>The Preposition</a:t>
            </a:r>
            <a:endParaRPr lang="en-US" sz="3200" b="1" dirty="0"/>
          </a:p>
        </p:txBody>
      </p:sp>
    </p:spTree>
    <p:extLst>
      <p:ext uri="{BB962C8B-B14F-4D97-AF65-F5344CB8AC3E}">
        <p14:creationId xmlns:p14="http://schemas.microsoft.com/office/powerpoint/2010/main" val="769271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839200" cy="5334000"/>
          </a:xfrm>
          <a:solidFill>
            <a:schemeClr val="accent5">
              <a:lumMod val="40000"/>
              <a:lumOff val="60000"/>
            </a:schemeClr>
          </a:solidFill>
        </p:spPr>
        <p:txBody>
          <a:bodyPr numCol="4">
            <a:normAutofit/>
          </a:bodyPr>
          <a:lstStyle/>
          <a:p>
            <a:pPr marL="0" indent="0">
              <a:buNone/>
            </a:pPr>
            <a:r>
              <a:rPr lang="en-US" sz="3600" dirty="0">
                <a:latin typeface="Times New Roman" pitchFamily="18" charset="0"/>
                <a:cs typeface="Times New Roman" pitchFamily="18" charset="0"/>
              </a:rPr>
              <a:t>a</a:t>
            </a:r>
            <a:r>
              <a:rPr lang="en-US" sz="3600" dirty="0" smtClean="0">
                <a:latin typeface="Times New Roman" pitchFamily="18" charset="0"/>
                <a:cs typeface="Times New Roman" pitchFamily="18" charset="0"/>
              </a:rPr>
              <a:t>board</a:t>
            </a:r>
          </a:p>
          <a:p>
            <a:pPr marL="0" indent="0">
              <a:buNone/>
            </a:pPr>
            <a:r>
              <a:rPr lang="en-US" sz="3600" dirty="0">
                <a:latin typeface="Times New Roman" pitchFamily="18" charset="0"/>
                <a:cs typeface="Times New Roman" pitchFamily="18" charset="0"/>
              </a:rPr>
              <a:t>a</a:t>
            </a:r>
            <a:r>
              <a:rPr lang="en-US" sz="3600" dirty="0" smtClean="0">
                <a:latin typeface="Times New Roman" pitchFamily="18" charset="0"/>
                <a:cs typeface="Times New Roman" pitchFamily="18" charset="0"/>
              </a:rPr>
              <a:t>bout</a:t>
            </a:r>
          </a:p>
          <a:p>
            <a:pPr marL="0" indent="0">
              <a:buNone/>
            </a:pPr>
            <a:r>
              <a:rPr lang="en-US" sz="3600" dirty="0">
                <a:latin typeface="Times New Roman" pitchFamily="18" charset="0"/>
                <a:cs typeface="Times New Roman" pitchFamily="18" charset="0"/>
              </a:rPr>
              <a:t>a</a:t>
            </a:r>
            <a:r>
              <a:rPr lang="en-US" sz="3600" dirty="0" smtClean="0">
                <a:latin typeface="Times New Roman" pitchFamily="18" charset="0"/>
                <a:cs typeface="Times New Roman" pitchFamily="18" charset="0"/>
              </a:rPr>
              <a:t>bove</a:t>
            </a:r>
          </a:p>
          <a:p>
            <a:pPr marL="0" indent="0">
              <a:buNone/>
            </a:pPr>
            <a:r>
              <a:rPr lang="en-US" sz="3600" dirty="0">
                <a:latin typeface="Times New Roman" pitchFamily="18" charset="0"/>
                <a:cs typeface="Times New Roman" pitchFamily="18" charset="0"/>
              </a:rPr>
              <a:t>a</a:t>
            </a:r>
            <a:r>
              <a:rPr lang="en-US" sz="3600" dirty="0" smtClean="0">
                <a:latin typeface="Times New Roman" pitchFamily="18" charset="0"/>
                <a:cs typeface="Times New Roman" pitchFamily="18" charset="0"/>
              </a:rPr>
              <a:t>cross</a:t>
            </a:r>
          </a:p>
          <a:p>
            <a:pPr marL="0" indent="0">
              <a:buNone/>
            </a:pPr>
            <a:r>
              <a:rPr lang="en-US" sz="3600" dirty="0">
                <a:latin typeface="Times New Roman" pitchFamily="18" charset="0"/>
                <a:cs typeface="Times New Roman" pitchFamily="18" charset="0"/>
              </a:rPr>
              <a:t>a</a:t>
            </a:r>
            <a:r>
              <a:rPr lang="en-US" sz="3600" dirty="0" smtClean="0">
                <a:latin typeface="Times New Roman" pitchFamily="18" charset="0"/>
                <a:cs typeface="Times New Roman" pitchFamily="18" charset="0"/>
              </a:rPr>
              <a:t>fter </a:t>
            </a:r>
          </a:p>
          <a:p>
            <a:pPr marL="0" indent="0">
              <a:buNone/>
            </a:pPr>
            <a:r>
              <a:rPr lang="en-US" sz="3600" dirty="0">
                <a:latin typeface="Times New Roman" pitchFamily="18" charset="0"/>
                <a:cs typeface="Times New Roman" pitchFamily="18" charset="0"/>
              </a:rPr>
              <a:t>a</a:t>
            </a:r>
            <a:r>
              <a:rPr lang="en-US" sz="3600" dirty="0" smtClean="0">
                <a:latin typeface="Times New Roman" pitchFamily="18" charset="0"/>
                <a:cs typeface="Times New Roman" pitchFamily="18" charset="0"/>
              </a:rPr>
              <a:t>gainst</a:t>
            </a:r>
          </a:p>
          <a:p>
            <a:pPr marL="0" indent="0">
              <a:buNone/>
            </a:pPr>
            <a:r>
              <a:rPr lang="en-US" sz="3600" dirty="0">
                <a:latin typeface="Times New Roman" pitchFamily="18" charset="0"/>
                <a:cs typeface="Times New Roman" pitchFamily="18" charset="0"/>
              </a:rPr>
              <a:t>a</a:t>
            </a:r>
            <a:r>
              <a:rPr lang="en-US" sz="3600" dirty="0" smtClean="0">
                <a:latin typeface="Times New Roman" pitchFamily="18" charset="0"/>
                <a:cs typeface="Times New Roman" pitchFamily="18" charset="0"/>
              </a:rPr>
              <a:t>long</a:t>
            </a:r>
          </a:p>
          <a:p>
            <a:pPr marL="0" indent="0">
              <a:buNone/>
            </a:pPr>
            <a:r>
              <a:rPr lang="en-US" sz="3600" dirty="0">
                <a:latin typeface="Times New Roman" pitchFamily="18" charset="0"/>
                <a:cs typeface="Times New Roman" pitchFamily="18" charset="0"/>
              </a:rPr>
              <a:t>a</a:t>
            </a:r>
            <a:r>
              <a:rPr lang="en-US" sz="3600" dirty="0" smtClean="0">
                <a:latin typeface="Times New Roman" pitchFamily="18" charset="0"/>
                <a:cs typeface="Times New Roman" pitchFamily="18" charset="0"/>
              </a:rPr>
              <a:t>mong 	</a:t>
            </a:r>
          </a:p>
          <a:p>
            <a:pPr marL="0" indent="0">
              <a:buNone/>
            </a:pPr>
            <a:r>
              <a:rPr lang="en-US" sz="3600" dirty="0">
                <a:latin typeface="Times New Roman" pitchFamily="18" charset="0"/>
                <a:cs typeface="Times New Roman" pitchFamily="18" charset="0"/>
              </a:rPr>
              <a:t>a</a:t>
            </a:r>
            <a:r>
              <a:rPr lang="en-US" sz="3600" dirty="0" smtClean="0">
                <a:latin typeface="Times New Roman" pitchFamily="18" charset="0"/>
                <a:cs typeface="Times New Roman" pitchFamily="18" charset="0"/>
              </a:rPr>
              <a:t>round</a:t>
            </a:r>
          </a:p>
          <a:p>
            <a:pPr marL="0" indent="0">
              <a:buNone/>
            </a:pPr>
            <a:r>
              <a:rPr lang="en-US" sz="3600" dirty="0">
                <a:latin typeface="Times New Roman" pitchFamily="18" charset="0"/>
                <a:cs typeface="Times New Roman" pitchFamily="18" charset="0"/>
              </a:rPr>
              <a:t>a</a:t>
            </a:r>
            <a:r>
              <a:rPr lang="en-US" sz="3600" dirty="0" smtClean="0">
                <a:latin typeface="Times New Roman" pitchFamily="18" charset="0"/>
                <a:cs typeface="Times New Roman" pitchFamily="18" charset="0"/>
              </a:rPr>
              <a:t>s</a:t>
            </a:r>
          </a:p>
          <a:p>
            <a:pPr marL="0" indent="0">
              <a:buNone/>
            </a:pPr>
            <a:r>
              <a:rPr lang="en-US" sz="3600" dirty="0">
                <a:latin typeface="Times New Roman" pitchFamily="18" charset="0"/>
                <a:cs typeface="Times New Roman" pitchFamily="18" charset="0"/>
              </a:rPr>
              <a:t>a</a:t>
            </a:r>
            <a:r>
              <a:rPr lang="en-US" sz="3600" dirty="0" smtClean="0">
                <a:latin typeface="Times New Roman" pitchFamily="18" charset="0"/>
                <a:cs typeface="Times New Roman" pitchFamily="18" charset="0"/>
              </a:rPr>
              <a:t>t</a:t>
            </a:r>
          </a:p>
          <a:p>
            <a:pPr marL="0" indent="0">
              <a:buNone/>
            </a:pPr>
            <a:r>
              <a:rPr lang="en-US" sz="3600" dirty="0">
                <a:latin typeface="Times New Roman" pitchFamily="18" charset="0"/>
                <a:cs typeface="Times New Roman" pitchFamily="18" charset="0"/>
              </a:rPr>
              <a:t>b</a:t>
            </a:r>
            <a:r>
              <a:rPr lang="en-US" sz="3600" dirty="0" smtClean="0">
                <a:latin typeface="Times New Roman" pitchFamily="18" charset="0"/>
                <a:cs typeface="Times New Roman" pitchFamily="18" charset="0"/>
              </a:rPr>
              <a:t>efore</a:t>
            </a:r>
          </a:p>
          <a:p>
            <a:pPr marL="0" indent="0">
              <a:buNone/>
            </a:pPr>
            <a:r>
              <a:rPr lang="en-US" sz="3600" dirty="0">
                <a:latin typeface="Times New Roman" pitchFamily="18" charset="0"/>
                <a:cs typeface="Times New Roman" pitchFamily="18" charset="0"/>
              </a:rPr>
              <a:t>b</a:t>
            </a:r>
            <a:r>
              <a:rPr lang="en-US" sz="3600" dirty="0" smtClean="0">
                <a:latin typeface="Times New Roman" pitchFamily="18" charset="0"/>
                <a:cs typeface="Times New Roman" pitchFamily="18" charset="0"/>
              </a:rPr>
              <a:t>ehind</a:t>
            </a:r>
          </a:p>
          <a:p>
            <a:pPr marL="0" indent="0">
              <a:buNone/>
            </a:pPr>
            <a:r>
              <a:rPr lang="en-US" sz="3600" dirty="0">
                <a:latin typeface="Times New Roman" pitchFamily="18" charset="0"/>
                <a:cs typeface="Times New Roman" pitchFamily="18" charset="0"/>
              </a:rPr>
              <a:t>b</a:t>
            </a:r>
            <a:r>
              <a:rPr lang="en-US" sz="3600" dirty="0" smtClean="0">
                <a:latin typeface="Times New Roman" pitchFamily="18" charset="0"/>
                <a:cs typeface="Times New Roman" pitchFamily="18" charset="0"/>
              </a:rPr>
              <a:t>elow</a:t>
            </a:r>
          </a:p>
          <a:p>
            <a:pPr marL="0" indent="0">
              <a:buNone/>
            </a:pPr>
            <a:r>
              <a:rPr lang="en-US" sz="3600" dirty="0">
                <a:latin typeface="Times New Roman" pitchFamily="18" charset="0"/>
                <a:cs typeface="Times New Roman" pitchFamily="18" charset="0"/>
              </a:rPr>
              <a:t>b</a:t>
            </a:r>
            <a:r>
              <a:rPr lang="en-US" sz="3600" dirty="0" smtClean="0">
                <a:latin typeface="Times New Roman" pitchFamily="18" charset="0"/>
                <a:cs typeface="Times New Roman" pitchFamily="18" charset="0"/>
              </a:rPr>
              <a:t>eneath </a:t>
            </a:r>
          </a:p>
          <a:p>
            <a:pPr marL="0" indent="0">
              <a:buNone/>
            </a:pPr>
            <a:r>
              <a:rPr lang="en-US" sz="3600" dirty="0">
                <a:latin typeface="Times New Roman" pitchFamily="18" charset="0"/>
                <a:cs typeface="Times New Roman" pitchFamily="18" charset="0"/>
              </a:rPr>
              <a:t>b</a:t>
            </a:r>
            <a:r>
              <a:rPr lang="en-US" sz="3600" dirty="0" smtClean="0">
                <a:latin typeface="Times New Roman" pitchFamily="18" charset="0"/>
                <a:cs typeface="Times New Roman" pitchFamily="18" charset="0"/>
              </a:rPr>
              <a:t>eside</a:t>
            </a:r>
          </a:p>
          <a:p>
            <a:pPr marL="0" indent="0">
              <a:buNone/>
            </a:pPr>
            <a:r>
              <a:rPr lang="en-US" sz="3600" dirty="0">
                <a:latin typeface="Times New Roman" pitchFamily="18" charset="0"/>
                <a:cs typeface="Times New Roman" pitchFamily="18" charset="0"/>
              </a:rPr>
              <a:t>b</a:t>
            </a:r>
            <a:r>
              <a:rPr lang="en-US" sz="3600" dirty="0" smtClean="0">
                <a:latin typeface="Times New Roman" pitchFamily="18" charset="0"/>
                <a:cs typeface="Times New Roman" pitchFamily="18" charset="0"/>
              </a:rPr>
              <a:t>esides</a:t>
            </a:r>
          </a:p>
          <a:p>
            <a:pPr marL="0" indent="0">
              <a:buNone/>
            </a:pPr>
            <a:r>
              <a:rPr lang="en-US" sz="3600" dirty="0" smtClean="0">
                <a:latin typeface="Times New Roman" pitchFamily="18" charset="0"/>
                <a:cs typeface="Times New Roman" pitchFamily="18" charset="0"/>
              </a:rPr>
              <a:t>between</a:t>
            </a:r>
          </a:p>
          <a:p>
            <a:pPr marL="0" indent="0">
              <a:buNone/>
            </a:pPr>
            <a:r>
              <a:rPr lang="en-US" sz="3600" dirty="0">
                <a:latin typeface="Times New Roman" pitchFamily="18" charset="0"/>
                <a:cs typeface="Times New Roman" pitchFamily="18" charset="0"/>
              </a:rPr>
              <a:t>b</a:t>
            </a:r>
            <a:r>
              <a:rPr lang="en-US" sz="3600" dirty="0" smtClean="0">
                <a:latin typeface="Times New Roman" pitchFamily="18" charset="0"/>
                <a:cs typeface="Times New Roman" pitchFamily="18" charset="0"/>
              </a:rPr>
              <a:t>eyond</a:t>
            </a:r>
          </a:p>
          <a:p>
            <a:pPr marL="0" indent="0">
              <a:buNone/>
            </a:pPr>
            <a:r>
              <a:rPr lang="en-US" sz="3600" dirty="0">
                <a:latin typeface="Times New Roman" pitchFamily="18" charset="0"/>
                <a:cs typeface="Times New Roman" pitchFamily="18" charset="0"/>
              </a:rPr>
              <a:t>b</a:t>
            </a:r>
            <a:r>
              <a:rPr lang="en-US" sz="3600" dirty="0" smtClean="0">
                <a:latin typeface="Times New Roman" pitchFamily="18" charset="0"/>
                <a:cs typeface="Times New Roman" pitchFamily="18" charset="0"/>
              </a:rPr>
              <a:t>ut (meaning except) </a:t>
            </a:r>
          </a:p>
          <a:p>
            <a:pPr marL="0" indent="0">
              <a:buNone/>
            </a:pPr>
            <a:r>
              <a:rPr lang="en-US" sz="3600" dirty="0">
                <a:latin typeface="Times New Roman" pitchFamily="18" charset="0"/>
                <a:cs typeface="Times New Roman" pitchFamily="18" charset="0"/>
              </a:rPr>
              <a:t>b</a:t>
            </a:r>
            <a:r>
              <a:rPr lang="en-US" sz="3600" dirty="0" smtClean="0">
                <a:latin typeface="Times New Roman" pitchFamily="18" charset="0"/>
                <a:cs typeface="Times New Roman" pitchFamily="18" charset="0"/>
              </a:rPr>
              <a:t>y </a:t>
            </a:r>
          </a:p>
          <a:p>
            <a:pPr marL="0" indent="0">
              <a:buNone/>
            </a:pPr>
            <a:r>
              <a:rPr lang="en-US" sz="3600" dirty="0">
                <a:latin typeface="Times New Roman" pitchFamily="18" charset="0"/>
                <a:cs typeface="Times New Roman" pitchFamily="18" charset="0"/>
              </a:rPr>
              <a:t>c</a:t>
            </a:r>
            <a:r>
              <a:rPr lang="en-US" sz="3600" dirty="0" smtClean="0">
                <a:latin typeface="Times New Roman" pitchFamily="18" charset="0"/>
                <a:cs typeface="Times New Roman" pitchFamily="18" charset="0"/>
              </a:rPr>
              <a:t>oncerning</a:t>
            </a:r>
          </a:p>
          <a:p>
            <a:pPr marL="0" indent="0">
              <a:buNone/>
            </a:pPr>
            <a:r>
              <a:rPr lang="en-US" sz="3600" dirty="0">
                <a:latin typeface="Times New Roman" pitchFamily="18" charset="0"/>
                <a:cs typeface="Times New Roman" pitchFamily="18" charset="0"/>
              </a:rPr>
              <a:t>d</a:t>
            </a:r>
            <a:r>
              <a:rPr lang="en-US" sz="3600" dirty="0" smtClean="0">
                <a:latin typeface="Times New Roman" pitchFamily="18" charset="0"/>
                <a:cs typeface="Times New Roman" pitchFamily="18" charset="0"/>
              </a:rPr>
              <a:t>own</a:t>
            </a:r>
          </a:p>
          <a:p>
            <a:pPr marL="0" indent="0">
              <a:buNone/>
            </a:pPr>
            <a:r>
              <a:rPr lang="en-US" sz="3600" dirty="0">
                <a:latin typeface="Times New Roman" pitchFamily="18" charset="0"/>
                <a:cs typeface="Times New Roman" pitchFamily="18" charset="0"/>
              </a:rPr>
              <a:t>d</a:t>
            </a:r>
            <a:r>
              <a:rPr lang="en-US" sz="3600" dirty="0" smtClean="0">
                <a:latin typeface="Times New Roman" pitchFamily="18" charset="0"/>
                <a:cs typeface="Times New Roman" pitchFamily="18" charset="0"/>
              </a:rPr>
              <a:t>uring</a:t>
            </a:r>
          </a:p>
          <a:p>
            <a:pPr marL="0" indent="0">
              <a:buNone/>
            </a:pPr>
            <a:r>
              <a:rPr lang="en-US" sz="3600" dirty="0">
                <a:latin typeface="Times New Roman" pitchFamily="18" charset="0"/>
                <a:cs typeface="Times New Roman" pitchFamily="18" charset="0"/>
              </a:rPr>
              <a:t>e</a:t>
            </a:r>
            <a:r>
              <a:rPr lang="en-US" sz="3600" dirty="0" smtClean="0">
                <a:latin typeface="Times New Roman" pitchFamily="18" charset="0"/>
                <a:cs typeface="Times New Roman" pitchFamily="18" charset="0"/>
              </a:rPr>
              <a:t>xcept</a:t>
            </a:r>
          </a:p>
          <a:p>
            <a:pPr marL="0" indent="0">
              <a:buNone/>
            </a:pPr>
            <a:r>
              <a:rPr lang="en-US" sz="3600" dirty="0">
                <a:latin typeface="Times New Roman" pitchFamily="18" charset="0"/>
                <a:cs typeface="Times New Roman" pitchFamily="18" charset="0"/>
              </a:rPr>
              <a:t>f</a:t>
            </a:r>
            <a:r>
              <a:rPr lang="en-US" sz="3600" dirty="0" smtClean="0">
                <a:latin typeface="Times New Roman" pitchFamily="18" charset="0"/>
                <a:cs typeface="Times New Roman" pitchFamily="18" charset="0"/>
              </a:rPr>
              <a:t>or </a:t>
            </a:r>
          </a:p>
          <a:p>
            <a:pPr marL="0" indent="0">
              <a:buNone/>
            </a:pPr>
            <a:r>
              <a:rPr lang="en-US" sz="3600" dirty="0">
                <a:latin typeface="Times New Roman" pitchFamily="18" charset="0"/>
                <a:cs typeface="Times New Roman" pitchFamily="18" charset="0"/>
              </a:rPr>
              <a:t>f</a:t>
            </a:r>
            <a:r>
              <a:rPr lang="en-US" sz="3600" dirty="0" smtClean="0">
                <a:latin typeface="Times New Roman" pitchFamily="18" charset="0"/>
                <a:cs typeface="Times New Roman" pitchFamily="18" charset="0"/>
              </a:rPr>
              <a:t>rom</a:t>
            </a:r>
          </a:p>
          <a:p>
            <a:pPr marL="0" indent="0">
              <a:buNone/>
            </a:pPr>
            <a:r>
              <a:rPr lang="en-US" sz="3600" dirty="0">
                <a:latin typeface="Times New Roman" pitchFamily="18" charset="0"/>
                <a:cs typeface="Times New Roman" pitchFamily="18" charset="0"/>
              </a:rPr>
              <a:t>i</a:t>
            </a:r>
            <a:r>
              <a:rPr lang="en-US" sz="3600" dirty="0" smtClean="0">
                <a:latin typeface="Times New Roman" pitchFamily="18" charset="0"/>
                <a:cs typeface="Times New Roman" pitchFamily="18" charset="0"/>
              </a:rPr>
              <a:t>n</a:t>
            </a:r>
          </a:p>
          <a:p>
            <a:pPr marL="0" indent="0">
              <a:buNone/>
            </a:pPr>
            <a:r>
              <a:rPr lang="en-US" sz="3600" dirty="0">
                <a:latin typeface="Times New Roman" pitchFamily="18" charset="0"/>
                <a:cs typeface="Times New Roman" pitchFamily="18" charset="0"/>
              </a:rPr>
              <a:t>i</a:t>
            </a:r>
            <a:r>
              <a:rPr lang="en-US" sz="3600" dirty="0" smtClean="0">
                <a:latin typeface="Times New Roman" pitchFamily="18" charset="0"/>
                <a:cs typeface="Times New Roman" pitchFamily="18" charset="0"/>
              </a:rPr>
              <a:t>nside</a:t>
            </a:r>
          </a:p>
          <a:p>
            <a:pPr marL="0" indent="0">
              <a:buNone/>
            </a:pPr>
            <a:r>
              <a:rPr lang="en-US" sz="3600" dirty="0" smtClean="0">
                <a:latin typeface="Times New Roman" pitchFamily="18" charset="0"/>
                <a:cs typeface="Times New Roman" pitchFamily="18" charset="0"/>
              </a:rPr>
              <a:t>into</a:t>
            </a:r>
          </a:p>
        </p:txBody>
      </p:sp>
      <p:sp>
        <p:nvSpPr>
          <p:cNvPr id="5" name="Title 1"/>
          <p:cNvSpPr>
            <a:spLocks noGrp="1"/>
          </p:cNvSpPr>
          <p:nvPr>
            <p:ph type="title"/>
          </p:nvPr>
        </p:nvSpPr>
        <p:spPr>
          <a:xfrm>
            <a:off x="152400" y="228600"/>
            <a:ext cx="8763000" cy="990600"/>
          </a:xfrm>
        </p:spPr>
        <p:txBody>
          <a:bodyPr>
            <a:noAutofit/>
          </a:bodyPr>
          <a:lstStyle/>
          <a:p>
            <a:pPr algn="ctr"/>
            <a:r>
              <a:rPr lang="en-US" sz="3600" b="1" dirty="0" smtClean="0">
                <a:solidFill>
                  <a:srgbClr val="7030A0"/>
                </a:solidFill>
              </a:rPr>
              <a:t>Commonly Used Prepositions pages 491-2</a:t>
            </a:r>
            <a:endParaRPr lang="en-US" sz="3600" b="1" dirty="0">
              <a:solidFill>
                <a:srgbClr val="7030A0"/>
              </a:solidFill>
            </a:endParaRPr>
          </a:p>
        </p:txBody>
      </p:sp>
    </p:spTree>
    <p:extLst>
      <p:ext uri="{BB962C8B-B14F-4D97-AF65-F5344CB8AC3E}">
        <p14:creationId xmlns:p14="http://schemas.microsoft.com/office/powerpoint/2010/main" val="2505473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685800"/>
          </a:xfrm>
        </p:spPr>
        <p:txBody>
          <a:bodyPr>
            <a:normAutofit/>
          </a:bodyPr>
          <a:lstStyle/>
          <a:p>
            <a:r>
              <a:rPr lang="en-US" sz="2600" b="1" dirty="0" smtClean="0">
                <a:latin typeface="Times New Roman" pitchFamily="18" charset="0"/>
                <a:cs typeface="Times New Roman" pitchFamily="18" charset="0"/>
              </a:rPr>
              <a:t>Diagnostic Pretest: Identifying Parts of Speech, page 464-5</a:t>
            </a:r>
            <a:endParaRPr lang="en-US" sz="2600" b="1" dirty="0">
              <a:latin typeface="Times New Roman" pitchFamily="18" charset="0"/>
              <a:cs typeface="Times New Roman" pitchFamily="18" charset="0"/>
            </a:endParaRPr>
          </a:p>
        </p:txBody>
      </p:sp>
      <p:sp>
        <p:nvSpPr>
          <p:cNvPr id="5" name="Content Placeholder 4"/>
          <p:cNvSpPr>
            <a:spLocks noGrp="1"/>
          </p:cNvSpPr>
          <p:nvPr>
            <p:ph idx="1"/>
          </p:nvPr>
        </p:nvSpPr>
        <p:spPr>
          <a:xfrm>
            <a:off x="381000" y="1295400"/>
            <a:ext cx="8305800" cy="5059363"/>
          </a:xfrm>
        </p:spPr>
        <p:txBody>
          <a:bodyPr/>
          <a:lstStyle/>
          <a:p>
            <a:pPr marL="0" indent="0">
              <a:buNone/>
            </a:pPr>
            <a:r>
              <a:rPr lang="en-US" dirty="0" smtClean="0">
                <a:latin typeface="Times New Roman" pitchFamily="18" charset="0"/>
                <a:cs typeface="Times New Roman" pitchFamily="18" charset="0"/>
              </a:rPr>
              <a:t>DIRECTIONS:  Identify the part of speech of each underlined word in the following paragraph.</a:t>
            </a:r>
          </a:p>
          <a:p>
            <a:pPr marL="0" indent="0">
              <a:buNone/>
            </a:pPr>
            <a:r>
              <a:rPr lang="en-US" dirty="0" smtClean="0">
                <a:latin typeface="Times New Roman" pitchFamily="18" charset="0"/>
                <a:cs typeface="Times New Roman" pitchFamily="18" charset="0"/>
              </a:rPr>
              <a:t>	Example: Everyone (1) </a:t>
            </a:r>
            <a:r>
              <a:rPr lang="en-US" u="sng" dirty="0" smtClean="0">
                <a:latin typeface="Times New Roman" pitchFamily="18" charset="0"/>
                <a:cs typeface="Times New Roman" pitchFamily="18" charset="0"/>
              </a:rPr>
              <a:t>has</a:t>
            </a:r>
            <a:r>
              <a:rPr lang="en-US" dirty="0" smtClean="0">
                <a:latin typeface="Times New Roman" pitchFamily="18" charset="0"/>
                <a:cs typeface="Times New Roman" pitchFamily="18" charset="0"/>
              </a:rPr>
              <a:t> favorite 	summer (2) </a:t>
            </a:r>
            <a:r>
              <a:rPr lang="en-US" u="sng" dirty="0" smtClean="0">
                <a:latin typeface="Times New Roman" pitchFamily="18" charset="0"/>
                <a:cs typeface="Times New Roman" pitchFamily="18" charset="0"/>
              </a:rPr>
              <a:t>places</a:t>
            </a:r>
            <a:r>
              <a:rPr lang="en-US" dirty="0" smtClean="0">
                <a:latin typeface="Times New Roman" pitchFamily="18" charset="0"/>
                <a:cs typeface="Times New Roman" pitchFamily="18" charset="0"/>
              </a:rPr>
              <a:t>.</a:t>
            </a:r>
          </a:p>
          <a:p>
            <a:pPr marL="0" indent="0">
              <a:buNone/>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1. verb</a:t>
            </a:r>
          </a:p>
          <a:p>
            <a:pPr marL="0" indent="0">
              <a:buNone/>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2. noun</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90664537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500" y="1066800"/>
            <a:ext cx="7990100" cy="2474524"/>
          </a:xfrm>
          <a:prstGeom prst="rect">
            <a:avLst/>
          </a:prstGeom>
          <a:noFill/>
        </p:spPr>
        <p:txBody>
          <a:bodyPr wrap="square" rtlCol="0">
            <a:normAutofit/>
          </a:bodyPr>
          <a:lstStyle/>
          <a:p>
            <a:pPr>
              <a:lnSpc>
                <a:spcPct val="114000"/>
              </a:lnSpc>
            </a:pPr>
            <a:r>
              <a:rPr lang="en-US" sz="8000" dirty="0" smtClean="0">
                <a:solidFill>
                  <a:prstClr val="black">
                    <a:lumMod val="85000"/>
                    <a:lumOff val="15000"/>
                  </a:prstClr>
                </a:solidFill>
                <a:latin typeface="Times New Roman" pitchFamily="18" charset="0"/>
                <a:cs typeface="Times New Roman" pitchFamily="18" charset="0"/>
              </a:rPr>
              <a:t>5. </a:t>
            </a:r>
            <a:r>
              <a:rPr lang="en-US" sz="8000" dirty="0" err="1" smtClean="0">
                <a:solidFill>
                  <a:prstClr val="black">
                    <a:lumMod val="85000"/>
                    <a:lumOff val="15000"/>
                  </a:prstClr>
                </a:solidFill>
                <a:latin typeface="Times New Roman" pitchFamily="18" charset="0"/>
                <a:cs typeface="Times New Roman" pitchFamily="18" charset="0"/>
              </a:rPr>
              <a:t>athena</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642271" y="2819400"/>
            <a:ext cx="7990100" cy="2474524"/>
          </a:xfrm>
          <a:prstGeom prst="rect">
            <a:avLst/>
          </a:prstGeom>
          <a:noFill/>
        </p:spPr>
        <p:txBody>
          <a:bodyPr wrap="square" rtlCol="0">
            <a:normAutofit/>
          </a:bodyPr>
          <a:lstStyle/>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5. </a:t>
            </a:r>
            <a:r>
              <a:rPr lang="en-US" sz="6000" u="sng" dirty="0" smtClean="0">
                <a:solidFill>
                  <a:schemeClr val="accent5">
                    <a:lumMod val="50000"/>
                  </a:schemeClr>
                </a:solidFill>
                <a:latin typeface="Times New Roman" pitchFamily="18" charset="0"/>
                <a:cs typeface="Times New Roman" pitchFamily="18" charset="0"/>
              </a:rPr>
              <a:t>A</a:t>
            </a:r>
            <a:r>
              <a:rPr lang="en-US" sz="6000" dirty="0" smtClean="0">
                <a:latin typeface="Times New Roman" pitchFamily="18" charset="0"/>
                <a:cs typeface="Times New Roman" pitchFamily="18" charset="0"/>
              </a:rPr>
              <a:t>thena</a:t>
            </a:r>
          </a:p>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	proper noun</a:t>
            </a:r>
          </a:p>
        </p:txBody>
      </p:sp>
    </p:spTree>
    <p:extLst>
      <p:ext uri="{BB962C8B-B14F-4D97-AF65-F5344CB8AC3E}">
        <p14:creationId xmlns:p14="http://schemas.microsoft.com/office/powerpoint/2010/main" val="2751732076"/>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839200" cy="5257800"/>
          </a:xfrm>
          <a:solidFill>
            <a:schemeClr val="accent5">
              <a:lumMod val="40000"/>
              <a:lumOff val="60000"/>
            </a:schemeClr>
          </a:solidFill>
        </p:spPr>
        <p:txBody>
          <a:bodyPr numCol="3">
            <a:normAutofit/>
          </a:bodyPr>
          <a:lstStyle/>
          <a:p>
            <a:pPr marL="0" indent="0">
              <a:buNone/>
            </a:pPr>
            <a:r>
              <a:rPr lang="en-US" sz="3600" dirty="0">
                <a:latin typeface="Times New Roman" pitchFamily="18" charset="0"/>
                <a:cs typeface="Times New Roman" pitchFamily="18" charset="0"/>
              </a:rPr>
              <a:t>l</a:t>
            </a:r>
            <a:r>
              <a:rPr lang="en-US" sz="3600" dirty="0" smtClean="0">
                <a:latin typeface="Times New Roman" pitchFamily="18" charset="0"/>
                <a:cs typeface="Times New Roman" pitchFamily="18" charset="0"/>
              </a:rPr>
              <a:t>ike</a:t>
            </a:r>
          </a:p>
          <a:p>
            <a:pPr marL="0" indent="0">
              <a:buNone/>
            </a:pPr>
            <a:r>
              <a:rPr lang="en-US" sz="3600" dirty="0">
                <a:latin typeface="Times New Roman" pitchFamily="18" charset="0"/>
                <a:cs typeface="Times New Roman" pitchFamily="18" charset="0"/>
              </a:rPr>
              <a:t>n</a:t>
            </a:r>
            <a:r>
              <a:rPr lang="en-US" sz="3600" dirty="0" smtClean="0">
                <a:latin typeface="Times New Roman" pitchFamily="18" charset="0"/>
                <a:cs typeface="Times New Roman" pitchFamily="18" charset="0"/>
              </a:rPr>
              <a:t>ear</a:t>
            </a:r>
          </a:p>
          <a:p>
            <a:pPr marL="0" indent="0">
              <a:buNone/>
            </a:pPr>
            <a:r>
              <a:rPr lang="en-US" sz="3600" dirty="0">
                <a:latin typeface="Times New Roman" pitchFamily="18" charset="0"/>
                <a:cs typeface="Times New Roman" pitchFamily="18" charset="0"/>
              </a:rPr>
              <a:t>o</a:t>
            </a:r>
            <a:r>
              <a:rPr lang="en-US" sz="3600" dirty="0" smtClean="0">
                <a:latin typeface="Times New Roman" pitchFamily="18" charset="0"/>
                <a:cs typeface="Times New Roman" pitchFamily="18" charset="0"/>
              </a:rPr>
              <a:t>f</a:t>
            </a:r>
          </a:p>
          <a:p>
            <a:pPr marL="0" indent="0">
              <a:buNone/>
            </a:pPr>
            <a:r>
              <a:rPr lang="en-US" sz="3600" dirty="0">
                <a:latin typeface="Times New Roman" pitchFamily="18" charset="0"/>
                <a:cs typeface="Times New Roman" pitchFamily="18" charset="0"/>
              </a:rPr>
              <a:t>o</a:t>
            </a:r>
            <a:r>
              <a:rPr lang="en-US" sz="3600" dirty="0" smtClean="0">
                <a:latin typeface="Times New Roman" pitchFamily="18" charset="0"/>
                <a:cs typeface="Times New Roman" pitchFamily="18" charset="0"/>
              </a:rPr>
              <a:t>ff</a:t>
            </a:r>
          </a:p>
          <a:p>
            <a:pPr marL="0" indent="0">
              <a:buNone/>
            </a:pPr>
            <a:r>
              <a:rPr lang="en-US" sz="3600" dirty="0">
                <a:latin typeface="Times New Roman" pitchFamily="18" charset="0"/>
                <a:cs typeface="Times New Roman" pitchFamily="18" charset="0"/>
              </a:rPr>
              <a:t>o</a:t>
            </a:r>
            <a:r>
              <a:rPr lang="en-US" sz="3600" dirty="0" smtClean="0">
                <a:latin typeface="Times New Roman" pitchFamily="18" charset="0"/>
                <a:cs typeface="Times New Roman" pitchFamily="18" charset="0"/>
              </a:rPr>
              <a:t>n</a:t>
            </a:r>
          </a:p>
          <a:p>
            <a:pPr marL="0" indent="0">
              <a:buNone/>
            </a:pPr>
            <a:r>
              <a:rPr lang="en-US" sz="3600" dirty="0">
                <a:latin typeface="Times New Roman" pitchFamily="18" charset="0"/>
                <a:cs typeface="Times New Roman" pitchFamily="18" charset="0"/>
              </a:rPr>
              <a:t>o</a:t>
            </a:r>
            <a:r>
              <a:rPr lang="en-US" sz="3600" dirty="0" smtClean="0">
                <a:latin typeface="Times New Roman" pitchFamily="18" charset="0"/>
                <a:cs typeface="Times New Roman" pitchFamily="18" charset="0"/>
              </a:rPr>
              <a:t>ut</a:t>
            </a:r>
          </a:p>
          <a:p>
            <a:pPr marL="0" indent="0">
              <a:buNone/>
            </a:pPr>
            <a:r>
              <a:rPr lang="en-US" sz="3600" dirty="0">
                <a:latin typeface="Times New Roman" pitchFamily="18" charset="0"/>
                <a:cs typeface="Times New Roman" pitchFamily="18" charset="0"/>
              </a:rPr>
              <a:t>o</a:t>
            </a:r>
            <a:r>
              <a:rPr lang="en-US" sz="3600" dirty="0" smtClean="0">
                <a:latin typeface="Times New Roman" pitchFamily="18" charset="0"/>
                <a:cs typeface="Times New Roman" pitchFamily="18" charset="0"/>
              </a:rPr>
              <a:t>ver</a:t>
            </a:r>
          </a:p>
          <a:p>
            <a:pPr marL="0" indent="0">
              <a:buNone/>
            </a:pPr>
            <a:r>
              <a:rPr lang="en-US" sz="3600" dirty="0">
                <a:latin typeface="Times New Roman" pitchFamily="18" charset="0"/>
                <a:cs typeface="Times New Roman" pitchFamily="18" charset="0"/>
              </a:rPr>
              <a:t>p</a:t>
            </a:r>
            <a:r>
              <a:rPr lang="en-US" sz="3600" dirty="0" smtClean="0">
                <a:latin typeface="Times New Roman" pitchFamily="18" charset="0"/>
                <a:cs typeface="Times New Roman" pitchFamily="18" charset="0"/>
              </a:rPr>
              <a:t>ast</a:t>
            </a:r>
          </a:p>
          <a:p>
            <a:pPr marL="0" indent="0">
              <a:buNone/>
            </a:pPr>
            <a:r>
              <a:rPr lang="en-US" sz="3600" dirty="0">
                <a:latin typeface="Times New Roman" pitchFamily="18" charset="0"/>
                <a:cs typeface="Times New Roman" pitchFamily="18" charset="0"/>
              </a:rPr>
              <a:t>s</a:t>
            </a:r>
            <a:r>
              <a:rPr lang="en-US" sz="3600" dirty="0" smtClean="0">
                <a:latin typeface="Times New Roman" pitchFamily="18" charset="0"/>
                <a:cs typeface="Times New Roman" pitchFamily="18" charset="0"/>
              </a:rPr>
              <a:t>ince</a:t>
            </a:r>
          </a:p>
          <a:p>
            <a:pPr marL="0" indent="0">
              <a:buNone/>
            </a:pPr>
            <a:r>
              <a:rPr lang="en-US" sz="3600" dirty="0">
                <a:latin typeface="Times New Roman" pitchFamily="18" charset="0"/>
                <a:cs typeface="Times New Roman" pitchFamily="18" charset="0"/>
              </a:rPr>
              <a:t>t</a:t>
            </a:r>
            <a:r>
              <a:rPr lang="en-US" sz="3600" dirty="0" smtClean="0">
                <a:latin typeface="Times New Roman" pitchFamily="18" charset="0"/>
                <a:cs typeface="Times New Roman" pitchFamily="18" charset="0"/>
              </a:rPr>
              <a:t>hrough</a:t>
            </a:r>
          </a:p>
          <a:p>
            <a:pPr marL="0" indent="0">
              <a:buNone/>
            </a:pPr>
            <a:r>
              <a:rPr lang="en-US" sz="3600" dirty="0">
                <a:latin typeface="Times New Roman" pitchFamily="18" charset="0"/>
                <a:cs typeface="Times New Roman" pitchFamily="18" charset="0"/>
              </a:rPr>
              <a:t>t</a:t>
            </a:r>
            <a:r>
              <a:rPr lang="en-US" sz="3600" dirty="0" smtClean="0">
                <a:latin typeface="Times New Roman" pitchFamily="18" charset="0"/>
                <a:cs typeface="Times New Roman" pitchFamily="18" charset="0"/>
              </a:rPr>
              <a:t>hroughout</a:t>
            </a:r>
          </a:p>
          <a:p>
            <a:pPr marL="0" indent="0">
              <a:buNone/>
            </a:pPr>
            <a:r>
              <a:rPr lang="en-US" sz="3600" dirty="0">
                <a:latin typeface="Times New Roman" pitchFamily="18" charset="0"/>
                <a:cs typeface="Times New Roman" pitchFamily="18" charset="0"/>
              </a:rPr>
              <a:t>t</a:t>
            </a:r>
            <a:r>
              <a:rPr lang="en-US" sz="3600" dirty="0" smtClean="0">
                <a:latin typeface="Times New Roman" pitchFamily="18" charset="0"/>
                <a:cs typeface="Times New Roman" pitchFamily="18" charset="0"/>
              </a:rPr>
              <a:t>ill</a:t>
            </a:r>
          </a:p>
          <a:p>
            <a:pPr marL="0" indent="0">
              <a:buNone/>
            </a:pPr>
            <a:r>
              <a:rPr lang="en-US" sz="3600" dirty="0">
                <a:latin typeface="Times New Roman" pitchFamily="18" charset="0"/>
                <a:cs typeface="Times New Roman" pitchFamily="18" charset="0"/>
              </a:rPr>
              <a:t>t</a:t>
            </a:r>
            <a:r>
              <a:rPr lang="en-US" sz="3600" dirty="0" smtClean="0">
                <a:latin typeface="Times New Roman" pitchFamily="18" charset="0"/>
                <a:cs typeface="Times New Roman" pitchFamily="18" charset="0"/>
              </a:rPr>
              <a:t>o </a:t>
            </a:r>
          </a:p>
          <a:p>
            <a:pPr marL="0" indent="0">
              <a:buNone/>
            </a:pPr>
            <a:r>
              <a:rPr lang="en-US" sz="3600" dirty="0">
                <a:latin typeface="Times New Roman" pitchFamily="18" charset="0"/>
                <a:cs typeface="Times New Roman" pitchFamily="18" charset="0"/>
              </a:rPr>
              <a:t>t</a:t>
            </a:r>
            <a:r>
              <a:rPr lang="en-US" sz="3600" dirty="0" smtClean="0">
                <a:latin typeface="Times New Roman" pitchFamily="18" charset="0"/>
                <a:cs typeface="Times New Roman" pitchFamily="18" charset="0"/>
              </a:rPr>
              <a:t>oward</a:t>
            </a:r>
          </a:p>
          <a:p>
            <a:pPr marL="0" indent="0">
              <a:buNone/>
            </a:pPr>
            <a:r>
              <a:rPr lang="en-US" sz="3600" dirty="0">
                <a:latin typeface="Times New Roman" pitchFamily="18" charset="0"/>
                <a:cs typeface="Times New Roman" pitchFamily="18" charset="0"/>
              </a:rPr>
              <a:t>u</a:t>
            </a:r>
            <a:r>
              <a:rPr lang="en-US" sz="3600" dirty="0" smtClean="0">
                <a:latin typeface="Times New Roman" pitchFamily="18" charset="0"/>
                <a:cs typeface="Times New Roman" pitchFamily="18" charset="0"/>
              </a:rPr>
              <a:t>nder </a:t>
            </a:r>
          </a:p>
          <a:p>
            <a:pPr marL="0" indent="0">
              <a:buNone/>
            </a:pPr>
            <a:r>
              <a:rPr lang="en-US" sz="3600" dirty="0">
                <a:latin typeface="Times New Roman" pitchFamily="18" charset="0"/>
                <a:cs typeface="Times New Roman" pitchFamily="18" charset="0"/>
              </a:rPr>
              <a:t>u</a:t>
            </a:r>
            <a:r>
              <a:rPr lang="en-US" sz="3600" dirty="0" smtClean="0">
                <a:latin typeface="Times New Roman" pitchFamily="18" charset="0"/>
                <a:cs typeface="Times New Roman" pitchFamily="18" charset="0"/>
              </a:rPr>
              <a:t>nderneath</a:t>
            </a:r>
          </a:p>
          <a:p>
            <a:pPr marL="0" indent="0">
              <a:buNone/>
            </a:pPr>
            <a:r>
              <a:rPr lang="en-US" sz="3600" dirty="0">
                <a:latin typeface="Times New Roman" pitchFamily="18" charset="0"/>
                <a:cs typeface="Times New Roman" pitchFamily="18" charset="0"/>
              </a:rPr>
              <a:t>u</a:t>
            </a:r>
            <a:r>
              <a:rPr lang="en-US" sz="3600" dirty="0" smtClean="0">
                <a:latin typeface="Times New Roman" pitchFamily="18" charset="0"/>
                <a:cs typeface="Times New Roman" pitchFamily="18" charset="0"/>
              </a:rPr>
              <a:t>ntil </a:t>
            </a:r>
          </a:p>
          <a:p>
            <a:pPr marL="0" indent="0">
              <a:buNone/>
            </a:pPr>
            <a:r>
              <a:rPr lang="en-US" sz="3600" dirty="0">
                <a:latin typeface="Times New Roman" pitchFamily="18" charset="0"/>
                <a:cs typeface="Times New Roman" pitchFamily="18" charset="0"/>
              </a:rPr>
              <a:t>u</a:t>
            </a:r>
            <a:r>
              <a:rPr lang="en-US" sz="3600" dirty="0" smtClean="0">
                <a:latin typeface="Times New Roman" pitchFamily="18" charset="0"/>
                <a:cs typeface="Times New Roman" pitchFamily="18" charset="0"/>
              </a:rPr>
              <a:t>p</a:t>
            </a:r>
          </a:p>
          <a:p>
            <a:pPr marL="0" indent="0">
              <a:buNone/>
            </a:pPr>
            <a:r>
              <a:rPr lang="en-US" sz="3600" dirty="0" smtClean="0">
                <a:latin typeface="Times New Roman" pitchFamily="18" charset="0"/>
                <a:cs typeface="Times New Roman" pitchFamily="18" charset="0"/>
              </a:rPr>
              <a:t>upon</a:t>
            </a:r>
          </a:p>
          <a:p>
            <a:pPr marL="0" indent="0">
              <a:buNone/>
            </a:pPr>
            <a:r>
              <a:rPr lang="en-US" sz="3600" dirty="0">
                <a:latin typeface="Times New Roman" pitchFamily="18" charset="0"/>
                <a:cs typeface="Times New Roman" pitchFamily="18" charset="0"/>
              </a:rPr>
              <a:t>w</a:t>
            </a:r>
            <a:r>
              <a:rPr lang="en-US" sz="3600" dirty="0" smtClean="0">
                <a:latin typeface="Times New Roman" pitchFamily="18" charset="0"/>
                <a:cs typeface="Times New Roman" pitchFamily="18" charset="0"/>
              </a:rPr>
              <a:t>ith</a:t>
            </a:r>
          </a:p>
          <a:p>
            <a:pPr marL="0" indent="0">
              <a:buNone/>
            </a:pPr>
            <a:r>
              <a:rPr lang="en-US" sz="3600" dirty="0">
                <a:latin typeface="Times New Roman" pitchFamily="18" charset="0"/>
                <a:cs typeface="Times New Roman" pitchFamily="18" charset="0"/>
              </a:rPr>
              <a:t>w</a:t>
            </a:r>
            <a:r>
              <a:rPr lang="en-US" sz="3600" dirty="0" smtClean="0">
                <a:latin typeface="Times New Roman" pitchFamily="18" charset="0"/>
                <a:cs typeface="Times New Roman" pitchFamily="18" charset="0"/>
              </a:rPr>
              <a:t>ithin</a:t>
            </a:r>
          </a:p>
          <a:p>
            <a:pPr marL="0" indent="0">
              <a:buNone/>
            </a:pPr>
            <a:r>
              <a:rPr lang="en-US" sz="3600" dirty="0" smtClean="0">
                <a:latin typeface="Times New Roman" pitchFamily="18" charset="0"/>
                <a:cs typeface="Times New Roman" pitchFamily="18" charset="0"/>
              </a:rPr>
              <a:t>without</a:t>
            </a:r>
          </a:p>
        </p:txBody>
      </p:sp>
      <p:sp>
        <p:nvSpPr>
          <p:cNvPr id="5" name="Title 1"/>
          <p:cNvSpPr>
            <a:spLocks noGrp="1"/>
          </p:cNvSpPr>
          <p:nvPr>
            <p:ph type="title"/>
          </p:nvPr>
        </p:nvSpPr>
        <p:spPr>
          <a:xfrm>
            <a:off x="228600" y="228600"/>
            <a:ext cx="8763000" cy="990600"/>
          </a:xfrm>
        </p:spPr>
        <p:txBody>
          <a:bodyPr>
            <a:noAutofit/>
          </a:bodyPr>
          <a:lstStyle/>
          <a:p>
            <a:pPr algn="ctr"/>
            <a:r>
              <a:rPr lang="en-US" sz="3600" b="1" dirty="0" smtClean="0">
                <a:solidFill>
                  <a:srgbClr val="7030A0"/>
                </a:solidFill>
              </a:rPr>
              <a:t>Commonly Used Preposition (continued)</a:t>
            </a:r>
            <a:endParaRPr lang="en-US" sz="3600" b="1" dirty="0">
              <a:solidFill>
                <a:srgbClr val="7030A0"/>
              </a:solidFill>
            </a:endParaRPr>
          </a:p>
        </p:txBody>
      </p:sp>
    </p:spTree>
    <p:extLst>
      <p:ext uri="{BB962C8B-B14F-4D97-AF65-F5344CB8AC3E}">
        <p14:creationId xmlns:p14="http://schemas.microsoft.com/office/powerpoint/2010/main" val="269385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839200" cy="5334000"/>
          </a:xfrm>
        </p:spPr>
        <p:txBody>
          <a:bodyPr>
            <a:normAutofit/>
          </a:bodyPr>
          <a:lstStyle/>
          <a:p>
            <a:pPr marL="0" indent="0">
              <a:buNone/>
            </a:pPr>
            <a:r>
              <a:rPr lang="en-US" sz="3600" b="1" u="sng" dirty="0" smtClean="0">
                <a:latin typeface="Times New Roman" pitchFamily="18" charset="0"/>
                <a:cs typeface="Times New Roman" pitchFamily="18" charset="0"/>
              </a:rPr>
              <a:t>Note</a:t>
            </a:r>
            <a:r>
              <a:rPr lang="en-US" sz="3600" b="1"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Many words in the preceding list can also be adverbs.  To be sure that a word is a preposition, ask whether the word relates a noun or a pronoun following it to a word that comes before it.  Compare the following sentences:</a:t>
            </a:r>
          </a:p>
          <a:p>
            <a:pPr marL="0" indent="0">
              <a:buNone/>
            </a:pPr>
            <a:r>
              <a:rPr lang="en-US" sz="3600" dirty="0" smtClean="0">
                <a:latin typeface="Times New Roman" pitchFamily="18" charset="0"/>
                <a:cs typeface="Times New Roman" pitchFamily="18" charset="0"/>
              </a:rPr>
              <a:t>Welcome </a:t>
            </a:r>
            <a:r>
              <a:rPr lang="en-US" sz="3600" u="sng" dirty="0" smtClean="0">
                <a:latin typeface="Times New Roman" pitchFamily="18" charset="0"/>
                <a:cs typeface="Times New Roman" pitchFamily="18" charset="0"/>
              </a:rPr>
              <a:t>aboard</a:t>
            </a:r>
            <a:r>
              <a:rPr lang="en-US" sz="3600" dirty="0" smtClean="0">
                <a:latin typeface="Times New Roman" pitchFamily="18" charset="0"/>
                <a:cs typeface="Times New Roman" pitchFamily="18" charset="0"/>
              </a:rPr>
              <a:t>. </a:t>
            </a:r>
            <a:r>
              <a:rPr lang="en-US" sz="3600" b="1" dirty="0" smtClean="0">
                <a:solidFill>
                  <a:srgbClr val="7030A0"/>
                </a:solidFill>
                <a:latin typeface="Times New Roman" pitchFamily="18" charset="0"/>
                <a:cs typeface="Times New Roman" pitchFamily="18" charset="0"/>
              </a:rPr>
              <a:t>(adverb)</a:t>
            </a:r>
          </a:p>
          <a:p>
            <a:pPr marL="0" indent="0">
              <a:buNone/>
            </a:pPr>
            <a:r>
              <a:rPr lang="en-US" sz="3600" dirty="0" smtClean="0">
                <a:latin typeface="Times New Roman" pitchFamily="18" charset="0"/>
                <a:cs typeface="Times New Roman" pitchFamily="18" charset="0"/>
              </a:rPr>
              <a:t>Welcome </a:t>
            </a:r>
            <a:r>
              <a:rPr lang="en-US" sz="3600" u="sng" dirty="0" smtClean="0">
                <a:latin typeface="Times New Roman" pitchFamily="18" charset="0"/>
                <a:cs typeface="Times New Roman" pitchFamily="18" charset="0"/>
              </a:rPr>
              <a:t>aboard</a:t>
            </a:r>
            <a:r>
              <a:rPr lang="en-US" sz="3600" dirty="0" smtClean="0">
                <a:latin typeface="Times New Roman" pitchFamily="18" charset="0"/>
                <a:cs typeface="Times New Roman" pitchFamily="18" charset="0"/>
              </a:rPr>
              <a:t> our boat. </a:t>
            </a:r>
            <a:r>
              <a:rPr lang="en-US" sz="3600" b="1" dirty="0" smtClean="0">
                <a:solidFill>
                  <a:srgbClr val="7030A0"/>
                </a:solidFill>
                <a:latin typeface="Times New Roman" pitchFamily="18" charset="0"/>
                <a:cs typeface="Times New Roman" pitchFamily="18" charset="0"/>
              </a:rPr>
              <a:t>(preposition)</a:t>
            </a:r>
            <a:endParaRPr lang="en-US" sz="3600" b="1" dirty="0">
              <a:solidFill>
                <a:srgbClr val="7030A0"/>
              </a:solidFill>
              <a:latin typeface="Times New Roman" pitchFamily="18" charset="0"/>
              <a:cs typeface="Times New Roman" pitchFamily="18" charset="0"/>
            </a:endParaRPr>
          </a:p>
          <a:p>
            <a:pPr marL="0" indent="0">
              <a:buNone/>
            </a:pPr>
            <a:endParaRPr lang="en-US" sz="3600" dirty="0">
              <a:latin typeface="Times New Roman" pitchFamily="18" charset="0"/>
              <a:cs typeface="Times New Roman" pitchFamily="18" charset="0"/>
            </a:endParaRPr>
          </a:p>
        </p:txBody>
      </p:sp>
      <p:sp>
        <p:nvSpPr>
          <p:cNvPr id="5" name="Title 1"/>
          <p:cNvSpPr>
            <a:spLocks noGrp="1"/>
          </p:cNvSpPr>
          <p:nvPr>
            <p:ph type="title"/>
          </p:nvPr>
        </p:nvSpPr>
        <p:spPr>
          <a:xfrm>
            <a:off x="228600" y="228600"/>
            <a:ext cx="8763000" cy="990600"/>
          </a:xfrm>
        </p:spPr>
        <p:txBody>
          <a:bodyPr>
            <a:noAutofit/>
          </a:bodyPr>
          <a:lstStyle/>
          <a:p>
            <a:r>
              <a:rPr lang="en-US" sz="7200" b="1" dirty="0" smtClean="0">
                <a:solidFill>
                  <a:srgbClr val="7030A0"/>
                </a:solidFill>
              </a:rPr>
              <a:t>The Preposition</a:t>
            </a:r>
            <a:endParaRPr lang="en-US" sz="7200" b="1" dirty="0">
              <a:solidFill>
                <a:srgbClr val="7030A0"/>
              </a:solidFill>
            </a:endParaRPr>
          </a:p>
        </p:txBody>
      </p:sp>
    </p:spTree>
    <p:extLst>
      <p:ext uri="{BB962C8B-B14F-4D97-AF65-F5344CB8AC3E}">
        <p14:creationId xmlns:p14="http://schemas.microsoft.com/office/powerpoint/2010/main" val="4256051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0"/>
            <a:ext cx="8839200" cy="4419600"/>
          </a:xfrm>
          <a:solidFill>
            <a:schemeClr val="accent5">
              <a:lumMod val="40000"/>
              <a:lumOff val="60000"/>
            </a:schemeClr>
          </a:solidFill>
        </p:spPr>
        <p:txBody>
          <a:bodyPr numCol="3">
            <a:normAutofit lnSpcReduction="10000"/>
          </a:bodyPr>
          <a:lstStyle/>
          <a:p>
            <a:pPr marL="0" indent="0">
              <a:buNone/>
            </a:pPr>
            <a:r>
              <a:rPr lang="en-US" sz="3600" dirty="0">
                <a:latin typeface="Times New Roman" pitchFamily="18" charset="0"/>
                <a:cs typeface="Times New Roman" pitchFamily="18" charset="0"/>
              </a:rPr>
              <a:t>a</a:t>
            </a:r>
            <a:r>
              <a:rPr lang="en-US" sz="3600" dirty="0" smtClean="0">
                <a:latin typeface="Times New Roman" pitchFamily="18" charset="0"/>
                <a:cs typeface="Times New Roman" pitchFamily="18" charset="0"/>
              </a:rPr>
              <a:t>ccording to</a:t>
            </a:r>
          </a:p>
          <a:p>
            <a:pPr marL="0" indent="0">
              <a:buNone/>
            </a:pPr>
            <a:r>
              <a:rPr lang="en-US" sz="3600" dirty="0">
                <a:latin typeface="Times New Roman" pitchFamily="18" charset="0"/>
                <a:cs typeface="Times New Roman" pitchFamily="18" charset="0"/>
              </a:rPr>
              <a:t>a</a:t>
            </a:r>
            <a:r>
              <a:rPr lang="en-US" sz="3600" dirty="0" smtClean="0">
                <a:latin typeface="Times New Roman" pitchFamily="18" charset="0"/>
                <a:cs typeface="Times New Roman" pitchFamily="18" charset="0"/>
              </a:rPr>
              <a:t>s of</a:t>
            </a:r>
          </a:p>
          <a:p>
            <a:pPr marL="0" indent="0">
              <a:buNone/>
            </a:pPr>
            <a:r>
              <a:rPr lang="en-US" sz="3600" dirty="0">
                <a:latin typeface="Times New Roman" pitchFamily="18" charset="0"/>
                <a:cs typeface="Times New Roman" pitchFamily="18" charset="0"/>
              </a:rPr>
              <a:t>a</a:t>
            </a:r>
            <a:r>
              <a:rPr lang="en-US" sz="3600" dirty="0" smtClean="0">
                <a:latin typeface="Times New Roman" pitchFamily="18" charset="0"/>
                <a:cs typeface="Times New Roman" pitchFamily="18" charset="0"/>
              </a:rPr>
              <a:t>side from</a:t>
            </a:r>
          </a:p>
          <a:p>
            <a:pPr marL="0" indent="0">
              <a:buNone/>
            </a:pPr>
            <a:r>
              <a:rPr lang="en-US" sz="3600" dirty="0">
                <a:latin typeface="Times New Roman" pitchFamily="18" charset="0"/>
                <a:cs typeface="Times New Roman" pitchFamily="18" charset="0"/>
              </a:rPr>
              <a:t>b</a:t>
            </a:r>
            <a:r>
              <a:rPr lang="en-US" sz="3600" dirty="0" smtClean="0">
                <a:latin typeface="Times New Roman" pitchFamily="18" charset="0"/>
                <a:cs typeface="Times New Roman" pitchFamily="18" charset="0"/>
              </a:rPr>
              <a:t>ecause of</a:t>
            </a:r>
          </a:p>
          <a:p>
            <a:pPr marL="0" indent="0">
              <a:buNone/>
            </a:pPr>
            <a:r>
              <a:rPr lang="en-US" sz="3600" dirty="0">
                <a:latin typeface="Times New Roman" pitchFamily="18" charset="0"/>
                <a:cs typeface="Times New Roman" pitchFamily="18" charset="0"/>
              </a:rPr>
              <a:t>b</a:t>
            </a:r>
            <a:r>
              <a:rPr lang="en-US" sz="3600" dirty="0" smtClean="0">
                <a:latin typeface="Times New Roman" pitchFamily="18" charset="0"/>
                <a:cs typeface="Times New Roman" pitchFamily="18" charset="0"/>
              </a:rPr>
              <a:t>y means of </a:t>
            </a:r>
          </a:p>
          <a:p>
            <a:pPr marL="0" indent="0">
              <a:buNone/>
            </a:pPr>
            <a:endParaRPr lang="en-US" sz="3600" dirty="0" smtClean="0">
              <a:latin typeface="Times New Roman" pitchFamily="18" charset="0"/>
              <a:cs typeface="Times New Roman" pitchFamily="18" charset="0"/>
            </a:endParaRPr>
          </a:p>
          <a:p>
            <a:pPr marL="0" indent="0">
              <a:buNone/>
            </a:pPr>
            <a:endParaRPr lang="en-US" sz="3600" dirty="0" smtClean="0">
              <a:latin typeface="Times New Roman" pitchFamily="18" charset="0"/>
              <a:cs typeface="Times New Roman" pitchFamily="18" charset="0"/>
            </a:endParaRPr>
          </a:p>
          <a:p>
            <a:pPr marL="0" indent="0">
              <a:buNone/>
            </a:pPr>
            <a:r>
              <a:rPr lang="en-US" sz="3600" dirty="0">
                <a:latin typeface="Times New Roman" pitchFamily="18" charset="0"/>
                <a:cs typeface="Times New Roman" pitchFamily="18" charset="0"/>
              </a:rPr>
              <a:t>i</a:t>
            </a:r>
            <a:r>
              <a:rPr lang="en-US" sz="3600" dirty="0" smtClean="0">
                <a:latin typeface="Times New Roman" pitchFamily="18" charset="0"/>
                <a:cs typeface="Times New Roman" pitchFamily="18" charset="0"/>
              </a:rPr>
              <a:t>n addition to</a:t>
            </a:r>
          </a:p>
          <a:p>
            <a:pPr marL="0" indent="0">
              <a:buNone/>
            </a:pPr>
            <a:r>
              <a:rPr lang="en-US" sz="3600" dirty="0">
                <a:latin typeface="Times New Roman" pitchFamily="18" charset="0"/>
                <a:cs typeface="Times New Roman" pitchFamily="18" charset="0"/>
              </a:rPr>
              <a:t>i</a:t>
            </a:r>
            <a:r>
              <a:rPr lang="en-US" sz="3600" dirty="0" smtClean="0">
                <a:latin typeface="Times New Roman" pitchFamily="18" charset="0"/>
                <a:cs typeface="Times New Roman" pitchFamily="18" charset="0"/>
              </a:rPr>
              <a:t>n front of </a:t>
            </a:r>
          </a:p>
          <a:p>
            <a:pPr marL="0" indent="0">
              <a:buNone/>
            </a:pPr>
            <a:r>
              <a:rPr lang="en-US" sz="3600" dirty="0">
                <a:latin typeface="Times New Roman" pitchFamily="18" charset="0"/>
                <a:cs typeface="Times New Roman" pitchFamily="18" charset="0"/>
              </a:rPr>
              <a:t>i</a:t>
            </a:r>
            <a:r>
              <a:rPr lang="en-US" sz="3600" dirty="0" smtClean="0">
                <a:latin typeface="Times New Roman" pitchFamily="18" charset="0"/>
                <a:cs typeface="Times New Roman" pitchFamily="18" charset="0"/>
              </a:rPr>
              <a:t>n place of</a:t>
            </a:r>
          </a:p>
          <a:p>
            <a:pPr marL="0" indent="0">
              <a:buNone/>
            </a:pPr>
            <a:r>
              <a:rPr lang="en-US" sz="3600" dirty="0">
                <a:latin typeface="Times New Roman" pitchFamily="18" charset="0"/>
                <a:cs typeface="Times New Roman" pitchFamily="18" charset="0"/>
              </a:rPr>
              <a:t>i</a:t>
            </a:r>
            <a:r>
              <a:rPr lang="en-US" sz="3600" dirty="0" smtClean="0">
                <a:latin typeface="Times New Roman" pitchFamily="18" charset="0"/>
                <a:cs typeface="Times New Roman" pitchFamily="18" charset="0"/>
              </a:rPr>
              <a:t>n spite of</a:t>
            </a:r>
          </a:p>
          <a:p>
            <a:pPr marL="0" indent="0">
              <a:buNone/>
            </a:pPr>
            <a:r>
              <a:rPr lang="en-US" sz="3600" dirty="0">
                <a:latin typeface="Times New Roman" pitchFamily="18" charset="0"/>
                <a:cs typeface="Times New Roman" pitchFamily="18" charset="0"/>
              </a:rPr>
              <a:t>i</a:t>
            </a:r>
            <a:r>
              <a:rPr lang="en-US" sz="3600" dirty="0" smtClean="0">
                <a:latin typeface="Times New Roman" pitchFamily="18" charset="0"/>
                <a:cs typeface="Times New Roman" pitchFamily="18" charset="0"/>
              </a:rPr>
              <a:t>nstead of</a:t>
            </a:r>
          </a:p>
          <a:p>
            <a:pPr marL="0" indent="0">
              <a:buNone/>
            </a:pPr>
            <a:endParaRPr lang="en-US" sz="3600" dirty="0">
              <a:latin typeface="Times New Roman" pitchFamily="18" charset="0"/>
              <a:cs typeface="Times New Roman" pitchFamily="18" charset="0"/>
            </a:endParaRPr>
          </a:p>
          <a:p>
            <a:pPr marL="0" indent="0">
              <a:buNone/>
            </a:pPr>
            <a:endParaRPr lang="en-US" sz="3600" dirty="0" smtClean="0">
              <a:latin typeface="Times New Roman" pitchFamily="18" charset="0"/>
              <a:cs typeface="Times New Roman" pitchFamily="18" charset="0"/>
            </a:endParaRPr>
          </a:p>
          <a:p>
            <a:pPr marL="0" indent="0">
              <a:buNone/>
            </a:pPr>
            <a:r>
              <a:rPr lang="en-US" sz="3600" dirty="0">
                <a:latin typeface="Times New Roman" pitchFamily="18" charset="0"/>
                <a:cs typeface="Times New Roman" pitchFamily="18" charset="0"/>
              </a:rPr>
              <a:t>n</a:t>
            </a:r>
            <a:r>
              <a:rPr lang="en-US" sz="3600" dirty="0" smtClean="0">
                <a:latin typeface="Times New Roman" pitchFamily="18" charset="0"/>
                <a:cs typeface="Times New Roman" pitchFamily="18" charset="0"/>
              </a:rPr>
              <a:t>ext to</a:t>
            </a:r>
          </a:p>
          <a:p>
            <a:pPr marL="0" indent="0">
              <a:buNone/>
            </a:pPr>
            <a:r>
              <a:rPr lang="en-US" sz="3600" dirty="0">
                <a:latin typeface="Times New Roman" pitchFamily="18" charset="0"/>
                <a:cs typeface="Times New Roman" pitchFamily="18" charset="0"/>
              </a:rPr>
              <a:t>o</a:t>
            </a:r>
            <a:r>
              <a:rPr lang="en-US" sz="3600" dirty="0" smtClean="0">
                <a:latin typeface="Times New Roman" pitchFamily="18" charset="0"/>
                <a:cs typeface="Times New Roman" pitchFamily="18" charset="0"/>
              </a:rPr>
              <a:t>n account of </a:t>
            </a:r>
          </a:p>
          <a:p>
            <a:pPr marL="0" indent="0">
              <a:buNone/>
            </a:pPr>
            <a:r>
              <a:rPr lang="en-US" sz="3600" dirty="0">
                <a:latin typeface="Times New Roman" pitchFamily="18" charset="0"/>
                <a:cs typeface="Times New Roman" pitchFamily="18" charset="0"/>
              </a:rPr>
              <a:t>o</a:t>
            </a:r>
            <a:r>
              <a:rPr lang="en-US" sz="3600" dirty="0" smtClean="0">
                <a:latin typeface="Times New Roman" pitchFamily="18" charset="0"/>
                <a:cs typeface="Times New Roman" pitchFamily="18" charset="0"/>
              </a:rPr>
              <a:t>ut of </a:t>
            </a:r>
          </a:p>
          <a:p>
            <a:pPr marL="0" indent="0">
              <a:buNone/>
            </a:pPr>
            <a:r>
              <a:rPr lang="en-US" sz="3600" dirty="0">
                <a:latin typeface="Times New Roman" pitchFamily="18" charset="0"/>
                <a:cs typeface="Times New Roman" pitchFamily="18" charset="0"/>
              </a:rPr>
              <a:t>o</a:t>
            </a:r>
            <a:r>
              <a:rPr lang="en-US" sz="3600" dirty="0" smtClean="0">
                <a:latin typeface="Times New Roman" pitchFamily="18" charset="0"/>
                <a:cs typeface="Times New Roman" pitchFamily="18" charset="0"/>
              </a:rPr>
              <a:t>wing to</a:t>
            </a:r>
          </a:p>
          <a:p>
            <a:pPr marL="0" indent="0">
              <a:buNone/>
            </a:pPr>
            <a:r>
              <a:rPr lang="en-US" sz="3600" dirty="0">
                <a:latin typeface="Times New Roman" pitchFamily="18" charset="0"/>
                <a:cs typeface="Times New Roman" pitchFamily="18" charset="0"/>
              </a:rPr>
              <a:t>p</a:t>
            </a:r>
            <a:r>
              <a:rPr lang="en-US" sz="3600" dirty="0" smtClean="0">
                <a:latin typeface="Times New Roman" pitchFamily="18" charset="0"/>
                <a:cs typeface="Times New Roman" pitchFamily="18" charset="0"/>
              </a:rPr>
              <a:t>rior to</a:t>
            </a:r>
          </a:p>
        </p:txBody>
      </p:sp>
      <p:sp>
        <p:nvSpPr>
          <p:cNvPr id="5" name="Title 1"/>
          <p:cNvSpPr>
            <a:spLocks noGrp="1"/>
          </p:cNvSpPr>
          <p:nvPr>
            <p:ph type="title"/>
          </p:nvPr>
        </p:nvSpPr>
        <p:spPr>
          <a:xfrm>
            <a:off x="228600" y="228600"/>
            <a:ext cx="8763000" cy="990600"/>
          </a:xfrm>
        </p:spPr>
        <p:txBody>
          <a:bodyPr>
            <a:noAutofit/>
          </a:bodyPr>
          <a:lstStyle/>
          <a:p>
            <a:r>
              <a:rPr lang="en-US" sz="4800" b="1" dirty="0" smtClean="0">
                <a:solidFill>
                  <a:srgbClr val="7030A0"/>
                </a:solidFill>
              </a:rPr>
              <a:t>Compound Prepositions </a:t>
            </a:r>
            <a:r>
              <a:rPr lang="en-US" sz="3200" b="1" dirty="0" smtClean="0">
                <a:solidFill>
                  <a:srgbClr val="7030A0"/>
                </a:solidFill>
              </a:rPr>
              <a:t>page 492</a:t>
            </a:r>
            <a:endParaRPr lang="en-US" sz="3200" b="1" dirty="0">
              <a:solidFill>
                <a:srgbClr val="7030A0"/>
              </a:solidFill>
            </a:endParaRPr>
          </a:p>
        </p:txBody>
      </p:sp>
    </p:spTree>
    <p:extLst>
      <p:ext uri="{BB962C8B-B14F-4D97-AF65-F5344CB8AC3E}">
        <p14:creationId xmlns:p14="http://schemas.microsoft.com/office/powerpoint/2010/main" val="2658789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0"/>
            <a:ext cx="8839200" cy="5486400"/>
          </a:xfrm>
        </p:spPr>
        <p:txBody>
          <a:bodyPr>
            <a:normAutofit/>
          </a:bodyPr>
          <a:lstStyle/>
          <a:p>
            <a:pPr marL="0" indent="0">
              <a:buNone/>
            </a:pPr>
            <a:r>
              <a:rPr lang="en-US" sz="3600" dirty="0" smtClean="0">
                <a:latin typeface="Times New Roman" pitchFamily="18" charset="0"/>
                <a:cs typeface="Times New Roman" pitchFamily="18" charset="0"/>
              </a:rPr>
              <a:t>(1) Lobsters are large shellfish that live ____ the sea.  (2)  The people who fish ____ these creatures are hardy and independent.  (3)  Using small, specially built boats and a number ____ </a:t>
            </a:r>
            <a:r>
              <a:rPr lang="en-US" sz="3600" dirty="0" err="1" smtClean="0">
                <a:latin typeface="Times New Roman" pitchFamily="18" charset="0"/>
                <a:cs typeface="Times New Roman" pitchFamily="18" charset="0"/>
              </a:rPr>
              <a:t>cratelike</a:t>
            </a:r>
            <a:r>
              <a:rPr lang="en-US" sz="3600" dirty="0" smtClean="0">
                <a:latin typeface="Times New Roman" pitchFamily="18" charset="0"/>
                <a:cs typeface="Times New Roman" pitchFamily="18" charset="0"/>
              </a:rPr>
              <a:t> traps made ____ wood, they go to work.  (4)  Lobster fishing ____ the United States has been practiced only ____ the last century; before that time people thought lobster was not good to eat.</a:t>
            </a:r>
            <a:endParaRPr lang="en-US" sz="3600" dirty="0">
              <a:latin typeface="Times New Roman" pitchFamily="18" charset="0"/>
              <a:cs typeface="Times New Roman" pitchFamily="18" charset="0"/>
            </a:endParaRPr>
          </a:p>
        </p:txBody>
      </p:sp>
      <p:sp>
        <p:nvSpPr>
          <p:cNvPr id="5" name="Title 1"/>
          <p:cNvSpPr>
            <a:spLocks noGrp="1"/>
          </p:cNvSpPr>
          <p:nvPr>
            <p:ph type="title"/>
          </p:nvPr>
        </p:nvSpPr>
        <p:spPr>
          <a:xfrm>
            <a:off x="228600" y="228600"/>
            <a:ext cx="8763000" cy="990600"/>
          </a:xfrm>
        </p:spPr>
        <p:txBody>
          <a:bodyPr>
            <a:noAutofit/>
          </a:bodyPr>
          <a:lstStyle/>
          <a:p>
            <a:r>
              <a:rPr lang="en-US" sz="3200" b="1" dirty="0" smtClean="0"/>
              <a:t>Exercise 25, page 492</a:t>
            </a:r>
            <a:endParaRPr lang="en-US" sz="3200" b="1" dirty="0"/>
          </a:p>
        </p:txBody>
      </p:sp>
    </p:spTree>
    <p:extLst>
      <p:ext uri="{BB962C8B-B14F-4D97-AF65-F5344CB8AC3E}">
        <p14:creationId xmlns:p14="http://schemas.microsoft.com/office/powerpoint/2010/main" val="2457971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0"/>
            <a:ext cx="8839200" cy="5486400"/>
          </a:xfrm>
        </p:spPr>
        <p:txBody>
          <a:bodyPr>
            <a:normAutofit lnSpcReduction="10000"/>
          </a:bodyPr>
          <a:lstStyle/>
          <a:p>
            <a:pPr marL="0" indent="0">
              <a:buNone/>
            </a:pPr>
            <a:r>
              <a:rPr lang="en-US" sz="3600" dirty="0" smtClean="0">
                <a:latin typeface="Times New Roman" pitchFamily="18" charset="0"/>
                <a:cs typeface="Times New Roman" pitchFamily="18" charset="0"/>
              </a:rPr>
              <a:t>(1) Lobsters are large shellfish that live </a:t>
            </a:r>
            <a:r>
              <a:rPr lang="en-US" sz="3600" b="1" u="sng" dirty="0" smtClean="0">
                <a:solidFill>
                  <a:srgbClr val="7030A0"/>
                </a:solidFill>
                <a:latin typeface="Times New Roman" pitchFamily="18" charset="0"/>
                <a:cs typeface="Times New Roman" pitchFamily="18" charset="0"/>
              </a:rPr>
              <a:t>under</a:t>
            </a:r>
            <a:r>
              <a:rPr lang="en-US" sz="3600" dirty="0" smtClean="0">
                <a:latin typeface="Times New Roman" pitchFamily="18" charset="0"/>
                <a:cs typeface="Times New Roman" pitchFamily="18" charset="0"/>
              </a:rPr>
              <a:t> the sea.  (2)  The people who fish </a:t>
            </a:r>
            <a:r>
              <a:rPr lang="en-US" sz="3600" b="1" u="sng" dirty="0" smtClean="0">
                <a:solidFill>
                  <a:srgbClr val="7030A0"/>
                </a:solidFill>
                <a:latin typeface="Times New Roman" pitchFamily="18" charset="0"/>
                <a:cs typeface="Times New Roman" pitchFamily="18" charset="0"/>
              </a:rPr>
              <a:t>for</a:t>
            </a:r>
            <a:r>
              <a:rPr lang="en-US" sz="3600" dirty="0" smtClean="0">
                <a:latin typeface="Times New Roman" pitchFamily="18" charset="0"/>
                <a:cs typeface="Times New Roman" pitchFamily="18" charset="0"/>
              </a:rPr>
              <a:t> these creatures are hardy and independent.  (3)  Using small, specially built boats and a number </a:t>
            </a:r>
            <a:r>
              <a:rPr lang="en-US" sz="3600" b="1" u="sng" dirty="0" smtClean="0">
                <a:solidFill>
                  <a:srgbClr val="7030A0"/>
                </a:solidFill>
                <a:latin typeface="Times New Roman" pitchFamily="18" charset="0"/>
                <a:cs typeface="Times New Roman" pitchFamily="18" charset="0"/>
              </a:rPr>
              <a:t>of</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cratelike</a:t>
            </a:r>
            <a:r>
              <a:rPr lang="en-US" sz="3600" dirty="0" smtClean="0">
                <a:latin typeface="Times New Roman" pitchFamily="18" charset="0"/>
                <a:cs typeface="Times New Roman" pitchFamily="18" charset="0"/>
              </a:rPr>
              <a:t> traps made </a:t>
            </a:r>
            <a:r>
              <a:rPr lang="en-US" sz="3600" b="1" u="sng" dirty="0" smtClean="0">
                <a:solidFill>
                  <a:srgbClr val="7030A0"/>
                </a:solidFill>
                <a:latin typeface="Times New Roman" pitchFamily="18" charset="0"/>
                <a:cs typeface="Times New Roman" pitchFamily="18" charset="0"/>
              </a:rPr>
              <a:t>from</a:t>
            </a:r>
            <a:r>
              <a:rPr lang="en-US" sz="3600" dirty="0" smtClean="0">
                <a:latin typeface="Times New Roman" pitchFamily="18" charset="0"/>
                <a:cs typeface="Times New Roman" pitchFamily="18" charset="0"/>
              </a:rPr>
              <a:t> wood, they go to work.  (4)  Lobster fishing </a:t>
            </a:r>
            <a:r>
              <a:rPr lang="en-US" sz="3600" b="1" u="sng" dirty="0" smtClean="0">
                <a:solidFill>
                  <a:srgbClr val="7030A0"/>
                </a:solidFill>
                <a:latin typeface="Times New Roman" pitchFamily="18" charset="0"/>
                <a:cs typeface="Times New Roman" pitchFamily="18" charset="0"/>
              </a:rPr>
              <a:t>throughout</a:t>
            </a:r>
            <a:r>
              <a:rPr lang="en-US" sz="3600" dirty="0" smtClean="0">
                <a:solidFill>
                  <a:srgbClr val="7030A0"/>
                </a:solidFill>
                <a:latin typeface="Times New Roman" pitchFamily="18" charset="0"/>
                <a:cs typeface="Times New Roman" pitchFamily="18" charset="0"/>
              </a:rPr>
              <a:t> </a:t>
            </a:r>
            <a:r>
              <a:rPr lang="en-US" sz="3600" dirty="0" smtClean="0">
                <a:latin typeface="Times New Roman" pitchFamily="18" charset="0"/>
                <a:cs typeface="Times New Roman" pitchFamily="18" charset="0"/>
              </a:rPr>
              <a:t>the United States has been practiced only </a:t>
            </a:r>
            <a:r>
              <a:rPr lang="en-US" sz="3600" b="1" u="sng" dirty="0" smtClean="0">
                <a:solidFill>
                  <a:srgbClr val="7030A0"/>
                </a:solidFill>
                <a:latin typeface="Times New Roman" pitchFamily="18" charset="0"/>
                <a:cs typeface="Times New Roman" pitchFamily="18" charset="0"/>
              </a:rPr>
              <a:t>within</a:t>
            </a:r>
            <a:r>
              <a:rPr lang="en-US" sz="3600" dirty="0" smtClean="0">
                <a:latin typeface="Times New Roman" pitchFamily="18" charset="0"/>
                <a:cs typeface="Times New Roman" pitchFamily="18" charset="0"/>
              </a:rPr>
              <a:t> the last century; before that time people thought lobster was not good to eat.</a:t>
            </a:r>
            <a:endParaRPr lang="en-US" sz="3600" dirty="0">
              <a:latin typeface="Times New Roman" pitchFamily="18" charset="0"/>
              <a:cs typeface="Times New Roman" pitchFamily="18" charset="0"/>
            </a:endParaRPr>
          </a:p>
        </p:txBody>
      </p:sp>
      <p:sp>
        <p:nvSpPr>
          <p:cNvPr id="5" name="Title 1"/>
          <p:cNvSpPr>
            <a:spLocks noGrp="1"/>
          </p:cNvSpPr>
          <p:nvPr>
            <p:ph type="title"/>
          </p:nvPr>
        </p:nvSpPr>
        <p:spPr>
          <a:xfrm>
            <a:off x="228600" y="228600"/>
            <a:ext cx="8763000" cy="990600"/>
          </a:xfrm>
        </p:spPr>
        <p:txBody>
          <a:bodyPr>
            <a:noAutofit/>
          </a:bodyPr>
          <a:lstStyle/>
          <a:p>
            <a:r>
              <a:rPr lang="en-US" sz="3200" b="1" dirty="0" smtClean="0"/>
              <a:t>Exercise 25, page 492</a:t>
            </a:r>
            <a:endParaRPr lang="en-US" sz="3200" b="1" dirty="0"/>
          </a:p>
        </p:txBody>
      </p:sp>
    </p:spTree>
    <p:extLst>
      <p:ext uri="{BB962C8B-B14F-4D97-AF65-F5344CB8AC3E}">
        <p14:creationId xmlns:p14="http://schemas.microsoft.com/office/powerpoint/2010/main" val="1159583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0"/>
            <a:ext cx="8839200" cy="5486400"/>
          </a:xfrm>
        </p:spPr>
        <p:txBody>
          <a:bodyPr>
            <a:normAutofit/>
          </a:bodyPr>
          <a:lstStyle/>
          <a:p>
            <a:pPr marL="0" indent="0">
              <a:buNone/>
            </a:pPr>
            <a:r>
              <a:rPr lang="en-US" sz="3600" dirty="0" smtClean="0">
                <a:latin typeface="Times New Roman" pitchFamily="18" charset="0"/>
                <a:cs typeface="Times New Roman" pitchFamily="18" charset="0"/>
              </a:rPr>
              <a:t>(5)  For centuries, farmers used the plentiful lobsters as fertilizer ___ their gardens. </a:t>
            </a:r>
          </a:p>
        </p:txBody>
      </p:sp>
      <p:sp>
        <p:nvSpPr>
          <p:cNvPr id="5" name="Title 1"/>
          <p:cNvSpPr>
            <a:spLocks noGrp="1"/>
          </p:cNvSpPr>
          <p:nvPr>
            <p:ph type="title"/>
          </p:nvPr>
        </p:nvSpPr>
        <p:spPr>
          <a:xfrm>
            <a:off x="228600" y="228600"/>
            <a:ext cx="8763000" cy="990600"/>
          </a:xfrm>
        </p:spPr>
        <p:txBody>
          <a:bodyPr>
            <a:noAutofit/>
          </a:bodyPr>
          <a:lstStyle/>
          <a:p>
            <a:r>
              <a:rPr lang="en-US" sz="3200" b="1" dirty="0" smtClean="0"/>
              <a:t>Exercise 25, page 492</a:t>
            </a:r>
            <a:endParaRPr lang="en-US" sz="3200" b="1" dirty="0"/>
          </a:p>
        </p:txBody>
      </p:sp>
    </p:spTree>
    <p:extLst>
      <p:ext uri="{BB962C8B-B14F-4D97-AF65-F5344CB8AC3E}">
        <p14:creationId xmlns:p14="http://schemas.microsoft.com/office/powerpoint/2010/main" val="1024662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0"/>
            <a:ext cx="8839200" cy="5486400"/>
          </a:xfrm>
        </p:spPr>
        <p:txBody>
          <a:bodyPr>
            <a:normAutofit/>
          </a:bodyPr>
          <a:lstStyle/>
          <a:p>
            <a:pPr marL="0" indent="0">
              <a:buNone/>
            </a:pPr>
            <a:r>
              <a:rPr lang="en-US" sz="3600" dirty="0" smtClean="0">
                <a:latin typeface="Times New Roman" pitchFamily="18" charset="0"/>
                <a:cs typeface="Times New Roman" pitchFamily="18" charset="0"/>
              </a:rPr>
              <a:t>(5)  For centuries, farmers used the plentiful lobsters as fertilizer </a:t>
            </a:r>
            <a:r>
              <a:rPr lang="en-US" sz="3600" b="1" u="sng" dirty="0" smtClean="0">
                <a:solidFill>
                  <a:srgbClr val="7030A0"/>
                </a:solidFill>
                <a:latin typeface="Times New Roman" pitchFamily="18" charset="0"/>
                <a:cs typeface="Times New Roman" pitchFamily="18" charset="0"/>
              </a:rPr>
              <a:t>for</a:t>
            </a:r>
            <a:r>
              <a:rPr lang="en-US" sz="3600" dirty="0" smtClean="0">
                <a:latin typeface="Times New Roman" pitchFamily="18" charset="0"/>
                <a:cs typeface="Times New Roman" pitchFamily="18" charset="0"/>
              </a:rPr>
              <a:t> their gardens. </a:t>
            </a:r>
          </a:p>
        </p:txBody>
      </p:sp>
      <p:sp>
        <p:nvSpPr>
          <p:cNvPr id="5" name="Title 1"/>
          <p:cNvSpPr>
            <a:spLocks noGrp="1"/>
          </p:cNvSpPr>
          <p:nvPr>
            <p:ph type="title"/>
          </p:nvPr>
        </p:nvSpPr>
        <p:spPr>
          <a:xfrm>
            <a:off x="228600" y="228600"/>
            <a:ext cx="8763000" cy="990600"/>
          </a:xfrm>
        </p:spPr>
        <p:txBody>
          <a:bodyPr>
            <a:noAutofit/>
          </a:bodyPr>
          <a:lstStyle/>
          <a:p>
            <a:r>
              <a:rPr lang="en-US" sz="3200" b="1" dirty="0" smtClean="0"/>
              <a:t>Exercise 25, page 492</a:t>
            </a:r>
            <a:endParaRPr lang="en-US" sz="3200" b="1" dirty="0"/>
          </a:p>
        </p:txBody>
      </p:sp>
    </p:spTree>
    <p:extLst>
      <p:ext uri="{BB962C8B-B14F-4D97-AF65-F5344CB8AC3E}">
        <p14:creationId xmlns:p14="http://schemas.microsoft.com/office/powerpoint/2010/main" val="3120512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77000"/>
          </a:xfrm>
        </p:spPr>
        <p:txBody>
          <a:bodyPr>
            <a:noAutofit/>
          </a:bodyPr>
          <a:lstStyle/>
          <a:p>
            <a:pPr marL="0" indent="0">
              <a:buNone/>
            </a:pPr>
            <a:r>
              <a:rPr lang="en-US" sz="3400" dirty="0" smtClean="0">
                <a:latin typeface="Times New Roman" pitchFamily="18" charset="0"/>
                <a:cs typeface="Times New Roman" pitchFamily="18" charset="0"/>
              </a:rPr>
              <a:t>(6)  To catch lobsters, the fishers first lower traps ____ chucks ____ bait  ____  the sea.  (7)  Then the fishers mark the location ____ colorful floats that identify the owners.  (8)  If the fishers are lucky, the lobster enters the trap ____  the part called the </a:t>
            </a:r>
            <a:r>
              <a:rPr lang="en-US" sz="3400" i="1" dirty="0" smtClean="0">
                <a:latin typeface="Times New Roman" pitchFamily="18" charset="0"/>
                <a:cs typeface="Times New Roman" pitchFamily="18" charset="0"/>
              </a:rPr>
              <a:t>kitchen</a:t>
            </a:r>
            <a:r>
              <a:rPr lang="en-US" sz="3400" dirty="0" smtClean="0">
                <a:latin typeface="Times New Roman" pitchFamily="18" charset="0"/>
                <a:cs typeface="Times New Roman" pitchFamily="18" charset="0"/>
              </a:rPr>
              <a:t>, tries to escape ____ another opening called the </a:t>
            </a:r>
            <a:r>
              <a:rPr lang="en-US" sz="3400" i="1" dirty="0" smtClean="0">
                <a:latin typeface="Times New Roman" pitchFamily="18" charset="0"/>
                <a:cs typeface="Times New Roman" pitchFamily="18" charset="0"/>
              </a:rPr>
              <a:t>shark’s mouth</a:t>
            </a:r>
            <a:r>
              <a:rPr lang="en-US" sz="3400" dirty="0" smtClean="0">
                <a:latin typeface="Times New Roman" pitchFamily="18" charset="0"/>
                <a:cs typeface="Times New Roman" pitchFamily="18" charset="0"/>
              </a:rPr>
              <a:t>, and then is trapped ____ the section called the </a:t>
            </a:r>
            <a:r>
              <a:rPr lang="en-US" sz="3400" i="1" dirty="0" smtClean="0">
                <a:latin typeface="Times New Roman" pitchFamily="18" charset="0"/>
                <a:cs typeface="Times New Roman" pitchFamily="18" charset="0"/>
              </a:rPr>
              <a:t>parlor</a:t>
            </a:r>
            <a:r>
              <a:rPr lang="en-US" sz="3400" dirty="0" smtClean="0">
                <a:latin typeface="Times New Roman" pitchFamily="18" charset="0"/>
                <a:cs typeface="Times New Roman" pitchFamily="18" charset="0"/>
              </a:rPr>
              <a:t>. (9)  Fishers call a lobster ____ only one claw a </a:t>
            </a:r>
            <a:r>
              <a:rPr lang="en-US" sz="3400" i="1" dirty="0" smtClean="0">
                <a:latin typeface="Times New Roman" pitchFamily="18" charset="0"/>
                <a:cs typeface="Times New Roman" pitchFamily="18" charset="0"/>
              </a:rPr>
              <a:t>cull</a:t>
            </a:r>
            <a:r>
              <a:rPr lang="en-US" sz="3400" dirty="0" smtClean="0">
                <a:latin typeface="Times New Roman" pitchFamily="18" charset="0"/>
                <a:cs typeface="Times New Roman" pitchFamily="18" charset="0"/>
              </a:rPr>
              <a:t>; one ____ any claws is called a </a:t>
            </a:r>
            <a:r>
              <a:rPr lang="en-US" sz="3400" i="1" dirty="0" smtClean="0">
                <a:latin typeface="Times New Roman" pitchFamily="18" charset="0"/>
                <a:cs typeface="Times New Roman" pitchFamily="18" charset="0"/>
              </a:rPr>
              <a:t>pistol</a:t>
            </a:r>
            <a:r>
              <a:rPr lang="en-US" sz="3400" dirty="0" smtClean="0">
                <a:latin typeface="Times New Roman" pitchFamily="18" charset="0"/>
                <a:cs typeface="Times New Roman" pitchFamily="18" charset="0"/>
              </a:rPr>
              <a:t> or a </a:t>
            </a:r>
            <a:r>
              <a:rPr lang="en-US" sz="3400" i="1" dirty="0" smtClean="0">
                <a:latin typeface="Times New Roman" pitchFamily="18" charset="0"/>
                <a:cs typeface="Times New Roman" pitchFamily="18" charset="0"/>
              </a:rPr>
              <a:t>buffalo</a:t>
            </a:r>
            <a:r>
              <a:rPr lang="en-US" sz="3400" dirty="0" smtClean="0">
                <a:latin typeface="Times New Roman" pitchFamily="18" charset="0"/>
                <a:cs typeface="Times New Roman" pitchFamily="18" charset="0"/>
              </a:rPr>
              <a:t>.  (10)  By law, undersized lobsters must be returned ____ the sea.</a:t>
            </a:r>
          </a:p>
        </p:txBody>
      </p:sp>
    </p:spTree>
    <p:extLst>
      <p:ext uri="{BB962C8B-B14F-4D97-AF65-F5344CB8AC3E}">
        <p14:creationId xmlns:p14="http://schemas.microsoft.com/office/powerpoint/2010/main" val="693884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77000"/>
          </a:xfrm>
        </p:spPr>
        <p:txBody>
          <a:bodyPr>
            <a:noAutofit/>
          </a:bodyPr>
          <a:lstStyle/>
          <a:p>
            <a:pPr marL="0" indent="0">
              <a:buNone/>
            </a:pPr>
            <a:r>
              <a:rPr lang="en-US" sz="3400" dirty="0" smtClean="0">
                <a:latin typeface="Times New Roman" pitchFamily="18" charset="0"/>
                <a:cs typeface="Times New Roman" pitchFamily="18" charset="0"/>
              </a:rPr>
              <a:t>(6)  To catch lobsters, the fishers first lower traps </a:t>
            </a:r>
            <a:r>
              <a:rPr lang="en-US" sz="3400" b="1" u="sng" dirty="0" smtClean="0">
                <a:solidFill>
                  <a:srgbClr val="7030A0"/>
                </a:solidFill>
                <a:latin typeface="Times New Roman" pitchFamily="18" charset="0"/>
                <a:cs typeface="Times New Roman" pitchFamily="18" charset="0"/>
              </a:rPr>
              <a:t>with</a:t>
            </a:r>
            <a:r>
              <a:rPr lang="en-US" sz="3400" dirty="0" smtClean="0">
                <a:latin typeface="Times New Roman" pitchFamily="18" charset="0"/>
                <a:cs typeface="Times New Roman" pitchFamily="18" charset="0"/>
              </a:rPr>
              <a:t> chucks </a:t>
            </a:r>
            <a:r>
              <a:rPr lang="en-US" sz="3400" b="1" u="sng" dirty="0" smtClean="0">
                <a:solidFill>
                  <a:srgbClr val="7030A0"/>
                </a:solidFill>
                <a:latin typeface="Times New Roman" pitchFamily="18" charset="0"/>
                <a:cs typeface="Times New Roman" pitchFamily="18" charset="0"/>
              </a:rPr>
              <a:t>of</a:t>
            </a:r>
            <a:r>
              <a:rPr lang="en-US" sz="3400" dirty="0" smtClean="0">
                <a:latin typeface="Times New Roman" pitchFamily="18" charset="0"/>
                <a:cs typeface="Times New Roman" pitchFamily="18" charset="0"/>
              </a:rPr>
              <a:t> bait </a:t>
            </a:r>
            <a:r>
              <a:rPr lang="en-US" sz="3400" b="1" u="sng" dirty="0" smtClean="0">
                <a:solidFill>
                  <a:srgbClr val="7030A0"/>
                </a:solidFill>
                <a:latin typeface="Times New Roman" pitchFamily="18" charset="0"/>
                <a:cs typeface="Times New Roman" pitchFamily="18" charset="0"/>
              </a:rPr>
              <a:t>into</a:t>
            </a:r>
            <a:r>
              <a:rPr lang="en-US" sz="3400" dirty="0" smtClean="0">
                <a:latin typeface="Times New Roman" pitchFamily="18" charset="0"/>
                <a:cs typeface="Times New Roman" pitchFamily="18" charset="0"/>
              </a:rPr>
              <a:t> the sea.  (7)  Then the fishers mark the location </a:t>
            </a:r>
            <a:r>
              <a:rPr lang="en-US" sz="3400" b="1" u="sng" dirty="0" smtClean="0">
                <a:solidFill>
                  <a:srgbClr val="7030A0"/>
                </a:solidFill>
                <a:latin typeface="Times New Roman" pitchFamily="18" charset="0"/>
                <a:cs typeface="Times New Roman" pitchFamily="18" charset="0"/>
              </a:rPr>
              <a:t>with</a:t>
            </a:r>
            <a:r>
              <a:rPr lang="en-US" sz="3400" dirty="0" smtClean="0">
                <a:latin typeface="Times New Roman" pitchFamily="18" charset="0"/>
                <a:cs typeface="Times New Roman" pitchFamily="18" charset="0"/>
              </a:rPr>
              <a:t> colorful floats that identify the owners.  (8)  If the fishers are lucky, the lobster enters the trap </a:t>
            </a:r>
            <a:r>
              <a:rPr lang="en-US" sz="3400" b="1" u="sng" dirty="0" smtClean="0">
                <a:solidFill>
                  <a:srgbClr val="7030A0"/>
                </a:solidFill>
                <a:latin typeface="Times New Roman" pitchFamily="18" charset="0"/>
                <a:cs typeface="Times New Roman" pitchFamily="18" charset="0"/>
              </a:rPr>
              <a:t>through</a:t>
            </a:r>
            <a:r>
              <a:rPr lang="en-US" sz="3400" dirty="0" smtClean="0">
                <a:latin typeface="Times New Roman" pitchFamily="18" charset="0"/>
                <a:cs typeface="Times New Roman" pitchFamily="18" charset="0"/>
              </a:rPr>
              <a:t> the part called the </a:t>
            </a:r>
            <a:r>
              <a:rPr lang="en-US" sz="3400" i="1" dirty="0" smtClean="0">
                <a:latin typeface="Times New Roman" pitchFamily="18" charset="0"/>
                <a:cs typeface="Times New Roman" pitchFamily="18" charset="0"/>
              </a:rPr>
              <a:t>kitchen</a:t>
            </a:r>
            <a:r>
              <a:rPr lang="en-US" sz="3400" dirty="0" smtClean="0">
                <a:latin typeface="Times New Roman" pitchFamily="18" charset="0"/>
                <a:cs typeface="Times New Roman" pitchFamily="18" charset="0"/>
              </a:rPr>
              <a:t>, tries to escape </a:t>
            </a:r>
            <a:r>
              <a:rPr lang="en-US" sz="3400" b="1" u="sng" dirty="0" smtClean="0">
                <a:solidFill>
                  <a:srgbClr val="7030A0"/>
                </a:solidFill>
                <a:latin typeface="Times New Roman" pitchFamily="18" charset="0"/>
                <a:cs typeface="Times New Roman" pitchFamily="18" charset="0"/>
              </a:rPr>
              <a:t>by means of</a:t>
            </a:r>
            <a:r>
              <a:rPr lang="en-US" sz="3400" b="1" dirty="0" smtClean="0">
                <a:solidFill>
                  <a:srgbClr val="7030A0"/>
                </a:solidFill>
                <a:latin typeface="Times New Roman" pitchFamily="18" charset="0"/>
                <a:cs typeface="Times New Roman" pitchFamily="18" charset="0"/>
              </a:rPr>
              <a:t> </a:t>
            </a:r>
            <a:r>
              <a:rPr lang="en-US" sz="3400" dirty="0" smtClean="0">
                <a:latin typeface="Times New Roman" pitchFamily="18" charset="0"/>
                <a:cs typeface="Times New Roman" pitchFamily="18" charset="0"/>
              </a:rPr>
              <a:t>another opening called the </a:t>
            </a:r>
            <a:r>
              <a:rPr lang="en-US" sz="3400" i="1" dirty="0" smtClean="0">
                <a:latin typeface="Times New Roman" pitchFamily="18" charset="0"/>
                <a:cs typeface="Times New Roman" pitchFamily="18" charset="0"/>
              </a:rPr>
              <a:t>shark’s mouth</a:t>
            </a:r>
            <a:r>
              <a:rPr lang="en-US" sz="3400" dirty="0" smtClean="0">
                <a:latin typeface="Times New Roman" pitchFamily="18" charset="0"/>
                <a:cs typeface="Times New Roman" pitchFamily="18" charset="0"/>
              </a:rPr>
              <a:t>, and then is trapped </a:t>
            </a:r>
            <a:r>
              <a:rPr lang="en-US" sz="3400" b="1" u="sng" dirty="0" smtClean="0">
                <a:solidFill>
                  <a:srgbClr val="7030A0"/>
                </a:solidFill>
                <a:latin typeface="Times New Roman" pitchFamily="18" charset="0"/>
                <a:cs typeface="Times New Roman" pitchFamily="18" charset="0"/>
              </a:rPr>
              <a:t>inside</a:t>
            </a:r>
            <a:r>
              <a:rPr lang="en-US" sz="3400" dirty="0" smtClean="0">
                <a:latin typeface="Times New Roman" pitchFamily="18" charset="0"/>
                <a:cs typeface="Times New Roman" pitchFamily="18" charset="0"/>
              </a:rPr>
              <a:t> the section called the </a:t>
            </a:r>
            <a:r>
              <a:rPr lang="en-US" sz="3400" i="1" dirty="0" smtClean="0">
                <a:latin typeface="Times New Roman" pitchFamily="18" charset="0"/>
                <a:cs typeface="Times New Roman" pitchFamily="18" charset="0"/>
              </a:rPr>
              <a:t>parlor</a:t>
            </a:r>
            <a:r>
              <a:rPr lang="en-US" sz="3400" dirty="0" smtClean="0">
                <a:latin typeface="Times New Roman" pitchFamily="18" charset="0"/>
                <a:cs typeface="Times New Roman" pitchFamily="18" charset="0"/>
              </a:rPr>
              <a:t>. (9)  Fishers call a lobster </a:t>
            </a:r>
            <a:r>
              <a:rPr lang="en-US" sz="3400" b="1" u="sng" dirty="0" smtClean="0">
                <a:solidFill>
                  <a:srgbClr val="7030A0"/>
                </a:solidFill>
                <a:latin typeface="Times New Roman" pitchFamily="18" charset="0"/>
                <a:cs typeface="Times New Roman" pitchFamily="18" charset="0"/>
              </a:rPr>
              <a:t>with</a:t>
            </a:r>
            <a:r>
              <a:rPr lang="en-US" sz="3400" dirty="0" smtClean="0">
                <a:latin typeface="Times New Roman" pitchFamily="18" charset="0"/>
                <a:cs typeface="Times New Roman" pitchFamily="18" charset="0"/>
              </a:rPr>
              <a:t> only one claw a </a:t>
            </a:r>
            <a:r>
              <a:rPr lang="en-US" sz="3400" i="1" dirty="0" smtClean="0">
                <a:latin typeface="Times New Roman" pitchFamily="18" charset="0"/>
                <a:cs typeface="Times New Roman" pitchFamily="18" charset="0"/>
              </a:rPr>
              <a:t>cull</a:t>
            </a:r>
            <a:r>
              <a:rPr lang="en-US" sz="3400" dirty="0" smtClean="0">
                <a:latin typeface="Times New Roman" pitchFamily="18" charset="0"/>
                <a:cs typeface="Times New Roman" pitchFamily="18" charset="0"/>
              </a:rPr>
              <a:t>; one </a:t>
            </a:r>
            <a:r>
              <a:rPr lang="en-US" sz="3400" b="1" u="sng" dirty="0" smtClean="0">
                <a:solidFill>
                  <a:srgbClr val="7030A0"/>
                </a:solidFill>
                <a:latin typeface="Times New Roman" pitchFamily="18" charset="0"/>
                <a:cs typeface="Times New Roman" pitchFamily="18" charset="0"/>
              </a:rPr>
              <a:t>without</a:t>
            </a:r>
            <a:r>
              <a:rPr lang="en-US" sz="3400" dirty="0" smtClean="0">
                <a:latin typeface="Times New Roman" pitchFamily="18" charset="0"/>
                <a:cs typeface="Times New Roman" pitchFamily="18" charset="0"/>
              </a:rPr>
              <a:t> any claws is called a </a:t>
            </a:r>
            <a:r>
              <a:rPr lang="en-US" sz="3400" i="1" dirty="0" smtClean="0">
                <a:latin typeface="Times New Roman" pitchFamily="18" charset="0"/>
                <a:cs typeface="Times New Roman" pitchFamily="18" charset="0"/>
              </a:rPr>
              <a:t>pistol</a:t>
            </a:r>
            <a:r>
              <a:rPr lang="en-US" sz="3400" dirty="0" smtClean="0">
                <a:latin typeface="Times New Roman" pitchFamily="18" charset="0"/>
                <a:cs typeface="Times New Roman" pitchFamily="18" charset="0"/>
              </a:rPr>
              <a:t> or a </a:t>
            </a:r>
            <a:r>
              <a:rPr lang="en-US" sz="3400" i="1" dirty="0" smtClean="0">
                <a:latin typeface="Times New Roman" pitchFamily="18" charset="0"/>
                <a:cs typeface="Times New Roman" pitchFamily="18" charset="0"/>
              </a:rPr>
              <a:t>buffalo</a:t>
            </a:r>
            <a:r>
              <a:rPr lang="en-US" sz="3400" dirty="0" smtClean="0">
                <a:latin typeface="Times New Roman" pitchFamily="18" charset="0"/>
                <a:cs typeface="Times New Roman" pitchFamily="18" charset="0"/>
              </a:rPr>
              <a:t>.  (10)  By law, undersized lobsters must be returned </a:t>
            </a:r>
            <a:r>
              <a:rPr lang="en-US" sz="3400" b="1" u="sng" dirty="0" smtClean="0">
                <a:solidFill>
                  <a:srgbClr val="7030A0"/>
                </a:solidFill>
                <a:latin typeface="Times New Roman" pitchFamily="18" charset="0"/>
                <a:cs typeface="Times New Roman" pitchFamily="18" charset="0"/>
              </a:rPr>
              <a:t>to</a:t>
            </a:r>
            <a:r>
              <a:rPr lang="en-US" sz="3400" dirty="0" smtClean="0">
                <a:latin typeface="Times New Roman" pitchFamily="18" charset="0"/>
                <a:cs typeface="Times New Roman" pitchFamily="18" charset="0"/>
              </a:rPr>
              <a:t> the sea.</a:t>
            </a:r>
          </a:p>
        </p:txBody>
      </p:sp>
    </p:spTree>
    <p:extLst>
      <p:ext uri="{BB962C8B-B14F-4D97-AF65-F5344CB8AC3E}">
        <p14:creationId xmlns:p14="http://schemas.microsoft.com/office/powerpoint/2010/main" val="3705770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0"/>
            <a:ext cx="8839200" cy="5486400"/>
          </a:xfrm>
        </p:spPr>
        <p:txBody>
          <a:bodyPr>
            <a:normAutofit/>
          </a:bodyPr>
          <a:lstStyle/>
          <a:p>
            <a:pPr marL="0" indent="0">
              <a:buNone/>
            </a:pPr>
            <a:r>
              <a:rPr lang="en-US" sz="3600" dirty="0" smtClean="0">
                <a:latin typeface="Times New Roman" pitchFamily="18" charset="0"/>
                <a:cs typeface="Times New Roman" pitchFamily="18" charset="0"/>
              </a:rPr>
              <a:t>Create actions which illustrate the following:</a:t>
            </a:r>
          </a:p>
          <a:p>
            <a:pPr marL="742950" indent="-742950">
              <a:buAutoNum type="arabicPeriod"/>
            </a:pPr>
            <a:r>
              <a:rPr lang="en-US" sz="3600" dirty="0" smtClean="0">
                <a:latin typeface="Times New Roman" pitchFamily="18" charset="0"/>
                <a:cs typeface="Times New Roman" pitchFamily="18" charset="0"/>
              </a:rPr>
              <a:t>The Function of the Preposition:  That a preposition shows a relationship between a noun/pronoun to some other word in the sentence.</a:t>
            </a:r>
          </a:p>
          <a:p>
            <a:pPr marL="0" lvl="1" indent="0">
              <a:buNone/>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The </a:t>
            </a:r>
            <a:r>
              <a:rPr lang="en-US" u="sng" dirty="0">
                <a:latin typeface="Times New Roman" pitchFamily="18" charset="0"/>
                <a:cs typeface="Times New Roman" pitchFamily="18" charset="0"/>
              </a:rPr>
              <a:t>airplane</a:t>
            </a:r>
            <a:r>
              <a:rPr lang="en-US" dirty="0">
                <a:latin typeface="Times New Roman" pitchFamily="18" charset="0"/>
                <a:cs typeface="Times New Roman" pitchFamily="18" charset="0"/>
              </a:rPr>
              <a:t> flew through the </a:t>
            </a:r>
            <a:r>
              <a:rPr lang="en-US" u="sng" dirty="0" smtClean="0">
                <a:latin typeface="Times New Roman" pitchFamily="18" charset="0"/>
                <a:cs typeface="Times New Roman" pitchFamily="18" charset="0"/>
              </a:rPr>
              <a:t>cloud</a:t>
            </a:r>
            <a:r>
              <a:rPr lang="en-US" dirty="0" smtClean="0">
                <a:latin typeface="Times New Roman" pitchFamily="18" charset="0"/>
                <a:cs typeface="Times New Roman" pitchFamily="18" charset="0"/>
              </a:rPr>
              <a:t> (use your own 		example)</a:t>
            </a:r>
            <a:endParaRPr lang="en-US" dirty="0">
              <a:latin typeface="Times New Roman" pitchFamily="18" charset="0"/>
              <a:cs typeface="Times New Roman" pitchFamily="18" charset="0"/>
            </a:endParaRPr>
          </a:p>
          <a:p>
            <a:pPr marL="742950" indent="-742950">
              <a:buAutoNum type="arabicPeriod"/>
            </a:pPr>
            <a:endParaRPr lang="en-US" sz="800" dirty="0" smtClean="0">
              <a:latin typeface="Times New Roman" pitchFamily="18" charset="0"/>
              <a:cs typeface="Times New Roman" pitchFamily="18" charset="0"/>
            </a:endParaRPr>
          </a:p>
          <a:p>
            <a:pPr marL="742950" indent="-742950">
              <a:buAutoNum type="arabicPeriod"/>
            </a:pPr>
            <a:r>
              <a:rPr lang="en-US" sz="3600" dirty="0" smtClean="0">
                <a:latin typeface="Times New Roman" pitchFamily="18" charset="0"/>
                <a:cs typeface="Times New Roman" pitchFamily="18" charset="0"/>
              </a:rPr>
              <a:t>Act out several examples of prepositions.</a:t>
            </a:r>
          </a:p>
          <a:p>
            <a:pPr marL="742950" indent="-742950">
              <a:buAutoNum type="arabicPeriod"/>
            </a:pPr>
            <a:r>
              <a:rPr lang="en-US" sz="3600" dirty="0" smtClean="0">
                <a:latin typeface="Times New Roman" pitchFamily="18" charset="0"/>
                <a:cs typeface="Times New Roman" pitchFamily="18" charset="0"/>
              </a:rPr>
              <a:t>Be creative.</a:t>
            </a:r>
          </a:p>
        </p:txBody>
      </p:sp>
      <p:sp>
        <p:nvSpPr>
          <p:cNvPr id="5" name="Title 1"/>
          <p:cNvSpPr>
            <a:spLocks noGrp="1"/>
          </p:cNvSpPr>
          <p:nvPr>
            <p:ph type="title"/>
          </p:nvPr>
        </p:nvSpPr>
        <p:spPr>
          <a:xfrm>
            <a:off x="228600" y="228600"/>
            <a:ext cx="8763000" cy="990600"/>
          </a:xfrm>
        </p:spPr>
        <p:txBody>
          <a:bodyPr>
            <a:noAutofit/>
          </a:bodyPr>
          <a:lstStyle/>
          <a:p>
            <a:r>
              <a:rPr lang="en-US" sz="3200" b="1" dirty="0" smtClean="0"/>
              <a:t>Kinesthetic Learning with Prepositions</a:t>
            </a:r>
            <a:endParaRPr lang="en-US" sz="3200" b="1" dirty="0"/>
          </a:p>
        </p:txBody>
      </p:sp>
      <p:sp>
        <p:nvSpPr>
          <p:cNvPr id="2" name="Oval 1"/>
          <p:cNvSpPr/>
          <p:nvPr/>
        </p:nvSpPr>
        <p:spPr>
          <a:xfrm>
            <a:off x="3886200" y="3962400"/>
            <a:ext cx="11430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749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500" y="1066800"/>
            <a:ext cx="7990100" cy="2474524"/>
          </a:xfrm>
          <a:prstGeom prst="rect">
            <a:avLst/>
          </a:prstGeom>
          <a:noFill/>
        </p:spPr>
        <p:txBody>
          <a:bodyPr wrap="square" rtlCol="0">
            <a:normAutofit/>
          </a:bodyPr>
          <a:lstStyle/>
          <a:p>
            <a:pPr>
              <a:lnSpc>
                <a:spcPct val="114000"/>
              </a:lnSpc>
            </a:pPr>
            <a:r>
              <a:rPr lang="en-US" sz="8000" dirty="0">
                <a:solidFill>
                  <a:prstClr val="black">
                    <a:lumMod val="85000"/>
                    <a:lumOff val="15000"/>
                  </a:prstClr>
                </a:solidFill>
                <a:latin typeface="Times New Roman" pitchFamily="18" charset="0"/>
                <a:cs typeface="Times New Roman" pitchFamily="18" charset="0"/>
              </a:rPr>
              <a:t>6</a:t>
            </a:r>
            <a:r>
              <a:rPr lang="en-US" sz="8000" dirty="0" smtClean="0">
                <a:solidFill>
                  <a:prstClr val="black">
                    <a:lumMod val="85000"/>
                    <a:lumOff val="15000"/>
                  </a:prstClr>
                </a:solidFill>
                <a:latin typeface="Times New Roman" pitchFamily="18" charset="0"/>
                <a:cs typeface="Times New Roman" pitchFamily="18" charset="0"/>
              </a:rPr>
              <a:t>. City</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642271" y="2895600"/>
            <a:ext cx="7990100" cy="2474524"/>
          </a:xfrm>
          <a:prstGeom prst="rect">
            <a:avLst/>
          </a:prstGeom>
          <a:noFill/>
        </p:spPr>
        <p:txBody>
          <a:bodyPr wrap="square" rtlCol="0">
            <a:normAutofit/>
          </a:bodyPr>
          <a:lstStyle/>
          <a:p>
            <a:pPr>
              <a:lnSpc>
                <a:spcPct val="114000"/>
              </a:lnSpc>
            </a:pPr>
            <a:r>
              <a:rPr lang="en-US" sz="6000" dirty="0">
                <a:solidFill>
                  <a:prstClr val="black">
                    <a:lumMod val="85000"/>
                    <a:lumOff val="15000"/>
                  </a:prstClr>
                </a:solidFill>
                <a:latin typeface="Times New Roman" pitchFamily="18" charset="0"/>
                <a:cs typeface="Times New Roman" pitchFamily="18" charset="0"/>
              </a:rPr>
              <a:t>6</a:t>
            </a:r>
            <a:r>
              <a:rPr lang="en-US" sz="6000" dirty="0" smtClean="0">
                <a:solidFill>
                  <a:prstClr val="black">
                    <a:lumMod val="85000"/>
                    <a:lumOff val="15000"/>
                  </a:prstClr>
                </a:solidFill>
                <a:latin typeface="Times New Roman" pitchFamily="18" charset="0"/>
                <a:cs typeface="Times New Roman" pitchFamily="18" charset="0"/>
              </a:rPr>
              <a:t>. </a:t>
            </a:r>
            <a:r>
              <a:rPr lang="en-US" sz="6000" u="sng" dirty="0" smtClean="0">
                <a:solidFill>
                  <a:schemeClr val="accent5">
                    <a:lumMod val="50000"/>
                  </a:schemeClr>
                </a:solidFill>
                <a:latin typeface="Times New Roman" pitchFamily="18" charset="0"/>
                <a:cs typeface="Times New Roman" pitchFamily="18" charset="0"/>
              </a:rPr>
              <a:t>c</a:t>
            </a:r>
            <a:r>
              <a:rPr lang="en-US" sz="6000" dirty="0" smtClean="0">
                <a:latin typeface="Times New Roman" pitchFamily="18" charset="0"/>
                <a:cs typeface="Times New Roman" pitchFamily="18" charset="0"/>
              </a:rPr>
              <a:t>ity</a:t>
            </a:r>
          </a:p>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	common noun</a:t>
            </a:r>
          </a:p>
        </p:txBody>
      </p:sp>
    </p:spTree>
    <p:extLst>
      <p:ext uri="{BB962C8B-B14F-4D97-AF65-F5344CB8AC3E}">
        <p14:creationId xmlns:p14="http://schemas.microsoft.com/office/powerpoint/2010/main" val="1905980965"/>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403020" cy="685800"/>
          </a:xfrm>
          <a:solidFill>
            <a:schemeClr val="accent5">
              <a:lumMod val="60000"/>
              <a:lumOff val="40000"/>
            </a:schemeClr>
          </a:solidFill>
        </p:spPr>
        <p:txBody>
          <a:bodyPr>
            <a:normAutofit fontScale="90000"/>
          </a:bodyPr>
          <a:lstStyle/>
          <a:p>
            <a:r>
              <a:rPr lang="en-US" b="1" dirty="0" smtClean="0">
                <a:latin typeface="Times New Roman" pitchFamily="18" charset="0"/>
                <a:cs typeface="Times New Roman" pitchFamily="18" charset="0"/>
              </a:rPr>
              <a:t>Acting with Prepositions:  Use any of the following…</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Use charades</a:t>
            </a:r>
          </a:p>
          <a:p>
            <a:r>
              <a:rPr lang="en-US" dirty="0" smtClean="0">
                <a:latin typeface="Times New Roman" pitchFamily="18" charset="0"/>
                <a:cs typeface="Times New Roman" pitchFamily="18" charset="0"/>
              </a:rPr>
              <a:t>Pictionary</a:t>
            </a:r>
          </a:p>
          <a:p>
            <a:r>
              <a:rPr lang="en-US" dirty="0" smtClean="0">
                <a:latin typeface="Times New Roman" pitchFamily="18" charset="0"/>
                <a:cs typeface="Times New Roman" pitchFamily="18" charset="0"/>
              </a:rPr>
              <a:t>Create a skit with actors</a:t>
            </a:r>
          </a:p>
          <a:p>
            <a:r>
              <a:rPr lang="en-US" dirty="0" smtClean="0">
                <a:latin typeface="Times New Roman" pitchFamily="18" charset="0"/>
                <a:cs typeface="Times New Roman" pitchFamily="18" charset="0"/>
              </a:rPr>
              <a:t>Pantomime</a:t>
            </a:r>
          </a:p>
          <a:p>
            <a:r>
              <a:rPr lang="en-US" dirty="0" smtClean="0">
                <a:latin typeface="Times New Roman" pitchFamily="18" charset="0"/>
                <a:cs typeface="Times New Roman" pitchFamily="18" charset="0"/>
              </a:rPr>
              <a:t>Be creative! </a:t>
            </a:r>
          </a:p>
          <a:p>
            <a:endParaRPr lang="en-US" dirty="0" smtClean="0"/>
          </a:p>
          <a:p>
            <a:pPr marL="0" indent="0">
              <a:buNone/>
            </a:pPr>
            <a:endParaRPr lang="en-US" dirty="0" smtClean="0"/>
          </a:p>
          <a:p>
            <a:endParaRPr lang="en-US" dirty="0"/>
          </a:p>
        </p:txBody>
      </p:sp>
      <p:pic>
        <p:nvPicPr>
          <p:cNvPr id="1026" name="Picture 2" descr="C:\Users\hpurtell\AppData\Local\Microsoft\Windows\Temporary Internet Files\Content.IE5\2Y7IZ7VC\MC900089034[1].wm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29200" y="2362200"/>
            <a:ext cx="3163824" cy="2761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244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0"/>
            <a:ext cx="8839200" cy="5486400"/>
          </a:xfrm>
        </p:spPr>
        <p:txBody>
          <a:bodyPr>
            <a:normAutofit/>
          </a:bodyPr>
          <a:lstStyle/>
          <a:p>
            <a:pPr marL="0" indent="0">
              <a:buNone/>
            </a:pPr>
            <a:r>
              <a:rPr lang="en-US" sz="3600" dirty="0" smtClean="0">
                <a:latin typeface="Times New Roman" pitchFamily="18" charset="0"/>
                <a:cs typeface="Times New Roman" pitchFamily="18" charset="0"/>
              </a:rPr>
              <a:t>A </a:t>
            </a:r>
            <a:r>
              <a:rPr lang="en-US" sz="3600" i="1" dirty="0" smtClean="0">
                <a:latin typeface="Times New Roman" pitchFamily="18" charset="0"/>
                <a:cs typeface="Times New Roman" pitchFamily="18" charset="0"/>
              </a:rPr>
              <a:t>prepositional phrase </a:t>
            </a:r>
            <a:r>
              <a:rPr lang="en-US" sz="3600" dirty="0" smtClean="0">
                <a:latin typeface="Times New Roman" pitchFamily="18" charset="0"/>
                <a:cs typeface="Times New Roman" pitchFamily="18" charset="0"/>
              </a:rPr>
              <a:t>is a group of words beginning with a preposition and ending with a noun or a pronoun.</a:t>
            </a:r>
          </a:p>
          <a:p>
            <a:pPr marL="0" indent="0">
              <a:buNone/>
            </a:pPr>
            <a:endParaRPr lang="en-US" sz="3600" dirty="0" smtClean="0">
              <a:latin typeface="Times New Roman" pitchFamily="18" charset="0"/>
              <a:cs typeface="Times New Roman" pitchFamily="18" charset="0"/>
            </a:endParaRPr>
          </a:p>
          <a:p>
            <a:pPr marL="0" indent="0">
              <a:buNone/>
            </a:pPr>
            <a:r>
              <a:rPr lang="en-US" sz="3600" dirty="0" smtClean="0">
                <a:latin typeface="Times New Roman" pitchFamily="18" charset="0"/>
                <a:cs typeface="Times New Roman" pitchFamily="18" charset="0"/>
              </a:rPr>
              <a:t>EXAMPLES: </a:t>
            </a:r>
          </a:p>
          <a:p>
            <a:r>
              <a:rPr lang="en-US" sz="3600" b="1" dirty="0">
                <a:latin typeface="Times New Roman" pitchFamily="18" charset="0"/>
                <a:cs typeface="Times New Roman" pitchFamily="18" charset="0"/>
              </a:rPr>
              <a:t>t</a:t>
            </a:r>
            <a:r>
              <a:rPr lang="en-US" sz="3600" b="1" dirty="0" smtClean="0">
                <a:latin typeface="Times New Roman" pitchFamily="18" charset="0"/>
                <a:cs typeface="Times New Roman" pitchFamily="18" charset="0"/>
              </a:rPr>
              <a:t>o</a:t>
            </a:r>
            <a:r>
              <a:rPr lang="en-US" sz="3600" dirty="0" smtClean="0">
                <a:latin typeface="Times New Roman" pitchFamily="18" charset="0"/>
                <a:cs typeface="Times New Roman" pitchFamily="18" charset="0"/>
              </a:rPr>
              <a:t> the pool</a:t>
            </a:r>
          </a:p>
          <a:p>
            <a:r>
              <a:rPr lang="en-US" sz="3600" b="1" dirty="0" smtClean="0">
                <a:latin typeface="Times New Roman" pitchFamily="18" charset="0"/>
                <a:cs typeface="Times New Roman" pitchFamily="18" charset="0"/>
              </a:rPr>
              <a:t>at</a:t>
            </a:r>
            <a:r>
              <a:rPr lang="en-US" sz="3600" dirty="0" smtClean="0">
                <a:latin typeface="Times New Roman" pitchFamily="18" charset="0"/>
                <a:cs typeface="Times New Roman" pitchFamily="18" charset="0"/>
              </a:rPr>
              <a:t> the Jackson’s house</a:t>
            </a:r>
          </a:p>
          <a:p>
            <a:r>
              <a:rPr lang="en-US" sz="3600" b="1" dirty="0">
                <a:latin typeface="Times New Roman" pitchFamily="18" charset="0"/>
                <a:cs typeface="Times New Roman" pitchFamily="18" charset="0"/>
              </a:rPr>
              <a:t>i</a:t>
            </a:r>
            <a:r>
              <a:rPr lang="en-US" sz="3600" b="1" dirty="0" smtClean="0">
                <a:latin typeface="Times New Roman" pitchFamily="18" charset="0"/>
                <a:cs typeface="Times New Roman" pitchFamily="18" charset="0"/>
              </a:rPr>
              <a:t>nstead of </a:t>
            </a:r>
            <a:r>
              <a:rPr lang="en-US" sz="3600" dirty="0" smtClean="0">
                <a:latin typeface="Times New Roman" pitchFamily="18" charset="0"/>
                <a:cs typeface="Times New Roman" pitchFamily="18" charset="0"/>
              </a:rPr>
              <a:t>them</a:t>
            </a:r>
          </a:p>
        </p:txBody>
      </p:sp>
      <p:sp>
        <p:nvSpPr>
          <p:cNvPr id="5" name="Title 1"/>
          <p:cNvSpPr>
            <a:spLocks noGrp="1"/>
          </p:cNvSpPr>
          <p:nvPr>
            <p:ph type="title"/>
          </p:nvPr>
        </p:nvSpPr>
        <p:spPr>
          <a:xfrm>
            <a:off x="228600" y="228600"/>
            <a:ext cx="8763000" cy="990600"/>
          </a:xfrm>
        </p:spPr>
        <p:txBody>
          <a:bodyPr>
            <a:noAutofit/>
          </a:bodyPr>
          <a:lstStyle/>
          <a:p>
            <a:r>
              <a:rPr lang="en-US" sz="3200" b="1" dirty="0" smtClean="0"/>
              <a:t>The Prepositional Phrase, page 533</a:t>
            </a:r>
            <a:endParaRPr lang="en-US" sz="3200" b="1" dirty="0"/>
          </a:p>
        </p:txBody>
      </p:sp>
    </p:spTree>
    <p:extLst>
      <p:ext uri="{BB962C8B-B14F-4D97-AF65-F5344CB8AC3E}">
        <p14:creationId xmlns:p14="http://schemas.microsoft.com/office/powerpoint/2010/main" val="3566144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403020" cy="685800"/>
          </a:xfrm>
        </p:spPr>
        <p:txBody>
          <a:bodyPr>
            <a:noAutofit/>
          </a:bodyPr>
          <a:lstStyle/>
          <a:p>
            <a:r>
              <a:rPr lang="en-US" sz="4000" b="1" dirty="0" smtClean="0">
                <a:latin typeface="Times New Roman" pitchFamily="18" charset="0"/>
                <a:cs typeface="Times New Roman" pitchFamily="18" charset="0"/>
              </a:rPr>
              <a:t>Composing Sentences with Prepositions</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828800"/>
            <a:ext cx="8229600" cy="4525963"/>
          </a:xfrm>
        </p:spPr>
        <p:txBody>
          <a:bodyPr/>
          <a:lstStyle/>
          <a:p>
            <a:r>
              <a:rPr lang="en-US" dirty="0" smtClean="0">
                <a:latin typeface="Times New Roman" pitchFamily="18" charset="0"/>
                <a:cs typeface="Times New Roman" pitchFamily="18" charset="0"/>
              </a:rPr>
              <a:t>Compose five original sentences using prepositions.</a:t>
            </a:r>
          </a:p>
          <a:p>
            <a:endParaRPr lang="en-US" dirty="0">
              <a:latin typeface="Times New Roman" pitchFamily="18" charset="0"/>
              <a:cs typeface="Times New Roman" pitchFamily="18" charset="0"/>
            </a:endParaRPr>
          </a:p>
          <a:p>
            <a:pPr lvl="1"/>
            <a:r>
              <a:rPr lang="en-US" dirty="0" smtClean="0">
                <a:latin typeface="Times New Roman" pitchFamily="18" charset="0"/>
                <a:cs typeface="Times New Roman" pitchFamily="18" charset="0"/>
              </a:rPr>
              <a:t>Circle the prepositions</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386399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403020" cy="685800"/>
          </a:xfrm>
        </p:spPr>
        <p:txBody>
          <a:bodyPr>
            <a:noAutofit/>
          </a:bodyPr>
          <a:lstStyle/>
          <a:p>
            <a:r>
              <a:rPr lang="en-US" sz="4000" b="1" dirty="0" smtClean="0">
                <a:latin typeface="Times New Roman" pitchFamily="18" charset="0"/>
                <a:cs typeface="Times New Roman" pitchFamily="18" charset="0"/>
              </a:rPr>
              <a:t>Composing Sentences with Prepositions—Student Sample Sentences</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2057400"/>
            <a:ext cx="8686800" cy="4525963"/>
          </a:xfrm>
        </p:spPr>
        <p:txBody>
          <a:bodyPr>
            <a:normAutofit/>
          </a:bodyPr>
          <a:lstStyle/>
          <a:p>
            <a:pPr marL="514350" indent="-514350">
              <a:buAutoNum type="arabicPeriod"/>
            </a:pPr>
            <a:r>
              <a:rPr lang="en-US" dirty="0" smtClean="0">
                <a:latin typeface="Times New Roman" pitchFamily="18" charset="0"/>
                <a:cs typeface="Times New Roman" pitchFamily="18" charset="0"/>
              </a:rPr>
              <a:t>I like </a:t>
            </a:r>
            <a:r>
              <a:rPr lang="en-US" u="sng" dirty="0" smtClean="0">
                <a:latin typeface="Times New Roman" pitchFamily="18" charset="0"/>
                <a:cs typeface="Times New Roman" pitchFamily="18" charset="0"/>
              </a:rPr>
              <a:t>to go</a:t>
            </a:r>
            <a:r>
              <a:rPr lang="en-US" dirty="0" smtClean="0">
                <a:latin typeface="Times New Roman" pitchFamily="18" charset="0"/>
                <a:cs typeface="Times New Roman" pitchFamily="18" charset="0"/>
              </a:rPr>
              <a:t> to the mall.</a:t>
            </a:r>
          </a:p>
          <a:p>
            <a:pPr marL="0" indent="0">
              <a:buNone/>
            </a:pPr>
            <a:r>
              <a:rPr lang="en-US" dirty="0" smtClean="0">
                <a:latin typeface="Times New Roman" pitchFamily="18" charset="0"/>
                <a:cs typeface="Times New Roman" pitchFamily="18" charset="0"/>
              </a:rPr>
              <a:t>1.  I like </a:t>
            </a:r>
            <a:r>
              <a:rPr lang="en-US" u="sng" dirty="0" smtClean="0">
                <a:latin typeface="Times New Roman" pitchFamily="18" charset="0"/>
                <a:cs typeface="Times New Roman" pitchFamily="18" charset="0"/>
              </a:rPr>
              <a:t>to go</a:t>
            </a:r>
            <a:r>
              <a:rPr lang="en-US" dirty="0" smtClean="0">
                <a:latin typeface="Times New Roman" pitchFamily="18" charset="0"/>
                <a:cs typeface="Times New Roman" pitchFamily="18" charset="0"/>
              </a:rPr>
              <a:t> to the mall. (</a:t>
            </a:r>
            <a:r>
              <a:rPr lang="en-US" i="1" dirty="0" smtClean="0">
                <a:latin typeface="Times New Roman" pitchFamily="18" charset="0"/>
                <a:cs typeface="Times New Roman" pitchFamily="18" charset="0"/>
              </a:rPr>
              <a:t>to</a:t>
            </a:r>
            <a:r>
              <a:rPr lang="en-US" dirty="0" smtClean="0">
                <a:latin typeface="Times New Roman" pitchFamily="18" charset="0"/>
                <a:cs typeface="Times New Roman" pitchFamily="18" charset="0"/>
              </a:rPr>
              <a:t> is part of the verb)</a:t>
            </a:r>
          </a:p>
          <a:p>
            <a:pPr marL="514350" indent="-514350">
              <a:buAutoNum type="arabicPeriod" startAt="2"/>
            </a:pPr>
            <a:r>
              <a:rPr lang="en-US" dirty="0" smtClean="0">
                <a:latin typeface="Times New Roman" pitchFamily="18" charset="0"/>
                <a:cs typeface="Times New Roman" pitchFamily="18" charset="0"/>
              </a:rPr>
              <a:t>I like to go </a:t>
            </a:r>
            <a:r>
              <a:rPr lang="en-US" u="sng" dirty="0" smtClean="0">
                <a:latin typeface="Times New Roman" pitchFamily="18" charset="0"/>
                <a:cs typeface="Times New Roman" pitchFamily="18" charset="0"/>
              </a:rPr>
              <a:t>to the mall</a:t>
            </a:r>
            <a:r>
              <a:rPr lang="en-US" dirty="0" smtClean="0">
                <a:latin typeface="Times New Roman" pitchFamily="18" charset="0"/>
                <a:cs typeface="Times New Roman" pitchFamily="18" charset="0"/>
              </a:rPr>
              <a:t>.</a:t>
            </a:r>
          </a:p>
          <a:p>
            <a:pPr marL="0" indent="0">
              <a:buNone/>
            </a:pPr>
            <a:r>
              <a:rPr lang="en-US" dirty="0" smtClean="0">
                <a:latin typeface="Times New Roman" pitchFamily="18" charset="0"/>
                <a:cs typeface="Times New Roman" pitchFamily="18" charset="0"/>
              </a:rPr>
              <a:t>2. </a:t>
            </a:r>
            <a:r>
              <a:rPr lang="en-US" dirty="0">
                <a:latin typeface="Times New Roman" pitchFamily="18" charset="0"/>
                <a:cs typeface="Times New Roman" pitchFamily="18" charset="0"/>
              </a:rPr>
              <a:t>I like to go </a:t>
            </a:r>
            <a:r>
              <a:rPr lang="en-US" u="sng" dirty="0">
                <a:latin typeface="Times New Roman" pitchFamily="18" charset="0"/>
                <a:cs typeface="Times New Roman" pitchFamily="18" charset="0"/>
              </a:rPr>
              <a:t>to the </a:t>
            </a:r>
            <a:r>
              <a:rPr lang="en-US" u="sng" dirty="0" smtClean="0">
                <a:latin typeface="Times New Roman" pitchFamily="18" charset="0"/>
                <a:cs typeface="Times New Roman" pitchFamily="18" charset="0"/>
              </a:rPr>
              <a:t>mall</a:t>
            </a:r>
            <a:r>
              <a:rPr lang="en-US" dirty="0" smtClean="0">
                <a:latin typeface="Times New Roman" pitchFamily="18" charset="0"/>
                <a:cs typeface="Times New Roman" pitchFamily="18" charset="0"/>
              </a:rPr>
              <a:t>.  </a:t>
            </a:r>
            <a:r>
              <a:rPr lang="en-US" sz="2200" dirty="0" smtClean="0">
                <a:latin typeface="Times New Roman" pitchFamily="18" charset="0"/>
                <a:cs typeface="Times New Roman" pitchFamily="18" charset="0"/>
              </a:rPr>
              <a:t>(</a:t>
            </a:r>
            <a:r>
              <a:rPr lang="en-US" sz="2200" i="1" dirty="0" smtClean="0">
                <a:latin typeface="Times New Roman" pitchFamily="18" charset="0"/>
                <a:cs typeface="Times New Roman" pitchFamily="18" charset="0"/>
              </a:rPr>
              <a:t>to</a:t>
            </a:r>
            <a:r>
              <a:rPr lang="en-US" sz="2200" dirty="0" smtClean="0">
                <a:latin typeface="Times New Roman" pitchFamily="18" charset="0"/>
                <a:cs typeface="Times New Roman" pitchFamily="18" charset="0"/>
              </a:rPr>
              <a:t> is the preposition, </a:t>
            </a:r>
            <a:r>
              <a:rPr lang="en-US" sz="2200" i="1" dirty="0" smtClean="0">
                <a:latin typeface="Times New Roman" pitchFamily="18" charset="0"/>
                <a:cs typeface="Times New Roman" pitchFamily="18" charset="0"/>
              </a:rPr>
              <a:t>to the mall </a:t>
            </a:r>
            <a:r>
              <a:rPr lang="en-US" sz="2200" dirty="0" smtClean="0">
                <a:latin typeface="Times New Roman" pitchFamily="18" charset="0"/>
                <a:cs typeface="Times New Roman" pitchFamily="18" charset="0"/>
              </a:rPr>
              <a:t>is the prepositional phrase)</a:t>
            </a:r>
          </a:p>
          <a:p>
            <a:pPr marL="0" indent="0">
              <a:buNone/>
            </a:pPr>
            <a:r>
              <a:rPr lang="en-US" dirty="0" smtClean="0">
                <a:latin typeface="Times New Roman" pitchFamily="18" charset="0"/>
                <a:cs typeface="Times New Roman" pitchFamily="18" charset="0"/>
              </a:rPr>
              <a:t>3.  I can wait until the holiday.</a:t>
            </a:r>
          </a:p>
          <a:p>
            <a:pPr marL="0" indent="0">
              <a:buNone/>
            </a:pPr>
            <a:r>
              <a:rPr lang="en-US" dirty="0" smtClean="0">
                <a:latin typeface="Times New Roman" pitchFamily="18" charset="0"/>
                <a:cs typeface="Times New Roman" pitchFamily="18" charset="0"/>
              </a:rPr>
              <a:t>4.  The final exams are on the table.</a:t>
            </a:r>
          </a:p>
          <a:p>
            <a:pPr marL="514350" indent="-514350">
              <a:buAutoNum type="arabicPeriod"/>
            </a:pPr>
            <a:endParaRPr lang="en-US" dirty="0">
              <a:latin typeface="Times New Roman" pitchFamily="18" charset="0"/>
              <a:cs typeface="Times New Roman" pitchFamily="18" charset="0"/>
            </a:endParaRPr>
          </a:p>
        </p:txBody>
      </p:sp>
      <p:pic>
        <p:nvPicPr>
          <p:cNvPr id="4" name="MS900388512[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648200" y="2133600"/>
            <a:ext cx="609600" cy="609600"/>
          </a:xfrm>
          <a:prstGeom prst="rect">
            <a:avLst/>
          </a:prstGeom>
        </p:spPr>
      </p:pic>
      <p:pic>
        <p:nvPicPr>
          <p:cNvPr id="5" name="MS900388511[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673600" y="3276600"/>
            <a:ext cx="609600" cy="609600"/>
          </a:xfrm>
          <a:prstGeom prst="rect">
            <a:avLst/>
          </a:prstGeom>
        </p:spPr>
      </p:pic>
      <p:pic>
        <p:nvPicPr>
          <p:cNvPr id="6" name="MS900388416[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410200" y="4724400"/>
            <a:ext cx="609600" cy="609600"/>
          </a:xfrm>
          <a:prstGeom prst="rect">
            <a:avLst/>
          </a:prstGeom>
        </p:spPr>
      </p:pic>
      <p:pic>
        <p:nvPicPr>
          <p:cNvPr id="7" name="MS910218934[1].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6400800" y="5334000"/>
            <a:ext cx="609600" cy="609600"/>
          </a:xfrm>
          <a:prstGeom prst="rect">
            <a:avLst/>
          </a:prstGeom>
        </p:spPr>
      </p:pic>
    </p:spTree>
    <p:extLst>
      <p:ext uri="{BB962C8B-B14F-4D97-AF65-F5344CB8AC3E}">
        <p14:creationId xmlns:p14="http://schemas.microsoft.com/office/powerpoint/2010/main" val="4099757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168"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897" fill="hold"/>
                                        <p:tgtEl>
                                          <p:spTgt spid="5"/>
                                        </p:tgtEl>
                                      </p:cBhvr>
                                    </p:cmd>
                                  </p:childTnLst>
                                </p:cTn>
                              </p:par>
                            </p:childTnLst>
                          </p:cTn>
                        </p:par>
                      </p:childTnLst>
                    </p:cTn>
                  </p:par>
                </p:childTnLst>
              </p:cTn>
              <p:nextCondLst>
                <p:cond evt="onClick" delay="0">
                  <p:tgtEl>
                    <p:spTgt spid="5"/>
                  </p:tgtEl>
                </p:cond>
              </p:nextCondLst>
            </p:seq>
            <p:audio>
              <p:cMediaNode vol="80000">
                <p:cTn id="26" fill="hold" display="0">
                  <p:stCondLst>
                    <p:cond delay="indefinite"/>
                  </p:stCondLst>
                  <p:endCondLst>
                    <p:cond evt="onStopAudio" delay="0">
                      <p:tgtEl>
                        <p:sldTgt/>
                      </p:tgtEl>
                    </p:cond>
                  </p:endCondLst>
                </p:cTn>
                <p:tgtEl>
                  <p:spTgt spid="5"/>
                </p:tgtEl>
              </p:cMediaNode>
            </p:audio>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355" fill="hold"/>
                                        <p:tgtEl>
                                          <p:spTgt spid="6"/>
                                        </p:tgtEl>
                                      </p:cBhvr>
                                    </p:cmd>
                                  </p:childTnLst>
                                </p:cTn>
                              </p:par>
                            </p:childTnLst>
                          </p:cTn>
                        </p:par>
                      </p:childTnLst>
                    </p:cTn>
                  </p:par>
                </p:childTnLst>
              </p:cTn>
              <p:nextCondLst>
                <p:cond evt="onClick" delay="0">
                  <p:tgtEl>
                    <p:spTgt spid="6"/>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60000" fill="hold"/>
                                        <p:tgtEl>
                                          <p:spTgt spid="7"/>
                                        </p:tgtEl>
                                      </p:cBhvr>
                                    </p:cmd>
                                  </p:childTnLst>
                                </p:cTn>
                              </p:par>
                            </p:childTnLst>
                          </p:cTn>
                        </p:par>
                      </p:childTnLst>
                    </p:cTn>
                  </p:par>
                </p:childTnLst>
              </p:cTn>
              <p:nextCondLst>
                <p:cond evt="onClick" delay="0">
                  <p:tgtEl>
                    <p:spTgt spid="7"/>
                  </p:tgtEl>
                </p:cond>
              </p:nextCondLst>
            </p:seq>
            <p:audio>
              <p:cMediaNode vol="80000">
                <p:cTn id="38" fill="hold" display="0">
                  <p:stCondLst>
                    <p:cond delay="indefinite"/>
                  </p:stCondLst>
                  <p:endCondLst>
                    <p:cond evt="onStopAudio" delay="0">
                      <p:tgtEl>
                        <p:sldTgt/>
                      </p:tgtEl>
                    </p:cond>
                  </p:endCondLst>
                </p:cTn>
                <p:tgtEl>
                  <p:spTgt spid="7"/>
                </p:tgtEl>
              </p:cMediaNode>
            </p:audio>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0"/>
            <a:ext cx="8839200" cy="5486400"/>
          </a:xfrm>
        </p:spPr>
        <p:txBody>
          <a:bodyPr>
            <a:normAutofit/>
          </a:bodyPr>
          <a:lstStyle/>
          <a:p>
            <a:pPr marL="0" indent="0">
              <a:buNone/>
            </a:pPr>
            <a:r>
              <a:rPr lang="en-US" sz="3600" dirty="0" smtClean="0">
                <a:latin typeface="Times New Roman" pitchFamily="18" charset="0"/>
                <a:cs typeface="Times New Roman" pitchFamily="18" charset="0"/>
              </a:rPr>
              <a:t>The noun or pronoun that ends a prepositional phrase is the </a:t>
            </a:r>
            <a:r>
              <a:rPr lang="en-US" sz="3600" b="1" i="1" dirty="0" smtClean="0">
                <a:solidFill>
                  <a:srgbClr val="7030A0"/>
                </a:solidFill>
                <a:latin typeface="Times New Roman" pitchFamily="18" charset="0"/>
                <a:cs typeface="Times New Roman" pitchFamily="18" charset="0"/>
              </a:rPr>
              <a:t>object</a:t>
            </a:r>
            <a:r>
              <a:rPr lang="en-US" sz="3600" dirty="0" smtClean="0">
                <a:latin typeface="Times New Roman" pitchFamily="18" charset="0"/>
                <a:cs typeface="Times New Roman" pitchFamily="18" charset="0"/>
              </a:rPr>
              <a:t> of the preposition that begins the phrase.</a:t>
            </a:r>
          </a:p>
          <a:p>
            <a:pPr marL="0" indent="0">
              <a:buNone/>
            </a:pPr>
            <a:endParaRPr lang="en-US" sz="3600" dirty="0" smtClean="0">
              <a:latin typeface="Times New Roman" pitchFamily="18" charset="0"/>
              <a:cs typeface="Times New Roman" pitchFamily="18" charset="0"/>
            </a:endParaRPr>
          </a:p>
          <a:p>
            <a:pPr marL="0" indent="0">
              <a:buNone/>
            </a:pPr>
            <a:r>
              <a:rPr lang="en-US" sz="3600" dirty="0" smtClean="0">
                <a:latin typeface="Times New Roman" pitchFamily="18" charset="0"/>
                <a:cs typeface="Times New Roman" pitchFamily="18" charset="0"/>
              </a:rPr>
              <a:t>EXAMPLES: </a:t>
            </a:r>
          </a:p>
          <a:p>
            <a:r>
              <a:rPr lang="en-US" sz="3600" dirty="0" smtClean="0">
                <a:latin typeface="Times New Roman" pitchFamily="18" charset="0"/>
                <a:cs typeface="Times New Roman" pitchFamily="18" charset="0"/>
              </a:rPr>
              <a:t>Every weekend, Pedro works </a:t>
            </a:r>
            <a:r>
              <a:rPr lang="en-US" sz="3600" u="sng" dirty="0" smtClean="0">
                <a:latin typeface="Times New Roman" pitchFamily="18" charset="0"/>
                <a:cs typeface="Times New Roman" pitchFamily="18" charset="0"/>
              </a:rPr>
              <a:t>in his parents’ store</a:t>
            </a:r>
            <a:r>
              <a:rPr lang="en-US" sz="3600" dirty="0" smtClean="0">
                <a:latin typeface="Times New Roman" pitchFamily="18" charset="0"/>
                <a:cs typeface="Times New Roman" pitchFamily="18" charset="0"/>
              </a:rPr>
              <a:t> (</a:t>
            </a:r>
            <a:r>
              <a:rPr lang="en-US" sz="3600" i="1" dirty="0" smtClean="0">
                <a:latin typeface="Times New Roman" pitchFamily="18" charset="0"/>
                <a:cs typeface="Times New Roman" pitchFamily="18" charset="0"/>
              </a:rPr>
              <a:t>Store</a:t>
            </a:r>
            <a:r>
              <a:rPr lang="en-US" sz="3600" dirty="0" smtClean="0">
                <a:latin typeface="Times New Roman" pitchFamily="18" charset="0"/>
                <a:cs typeface="Times New Roman" pitchFamily="18" charset="0"/>
              </a:rPr>
              <a:t> is the object of the preposition </a:t>
            </a:r>
            <a:r>
              <a:rPr lang="en-US" sz="3600" i="1" dirty="0" smtClean="0">
                <a:latin typeface="Times New Roman" pitchFamily="18" charset="0"/>
                <a:cs typeface="Times New Roman" pitchFamily="18" charset="0"/>
              </a:rPr>
              <a:t>in</a:t>
            </a:r>
            <a:r>
              <a:rPr lang="en-US" sz="3600" dirty="0" smtClean="0">
                <a:latin typeface="Times New Roman" pitchFamily="18" charset="0"/>
                <a:cs typeface="Times New Roman" pitchFamily="18" charset="0"/>
              </a:rPr>
              <a:t>).</a:t>
            </a:r>
          </a:p>
        </p:txBody>
      </p:sp>
      <p:sp>
        <p:nvSpPr>
          <p:cNvPr id="5" name="Title 1"/>
          <p:cNvSpPr>
            <a:spLocks noGrp="1"/>
          </p:cNvSpPr>
          <p:nvPr>
            <p:ph type="title"/>
          </p:nvPr>
        </p:nvSpPr>
        <p:spPr>
          <a:xfrm>
            <a:off x="228600" y="228600"/>
            <a:ext cx="8763000" cy="990600"/>
          </a:xfrm>
        </p:spPr>
        <p:txBody>
          <a:bodyPr>
            <a:noAutofit/>
          </a:bodyPr>
          <a:lstStyle/>
          <a:p>
            <a:r>
              <a:rPr lang="en-US" sz="3200" b="1" dirty="0" smtClean="0"/>
              <a:t>The Prepositional Phrase, page 533</a:t>
            </a:r>
            <a:endParaRPr lang="en-US" sz="3200" b="1" dirty="0"/>
          </a:p>
        </p:txBody>
      </p:sp>
      <p:cxnSp>
        <p:nvCxnSpPr>
          <p:cNvPr id="4" name="Straight Arrow Connector 3"/>
          <p:cNvCxnSpPr/>
          <p:nvPr/>
        </p:nvCxnSpPr>
        <p:spPr>
          <a:xfrm flipH="1">
            <a:off x="1066800" y="2260600"/>
            <a:ext cx="2286000" cy="25908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5930900" y="4305300"/>
            <a:ext cx="6858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06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0"/>
            <a:ext cx="8839200" cy="5486400"/>
          </a:xfrm>
        </p:spPr>
        <p:txBody>
          <a:bodyPr>
            <a:normAutofit/>
          </a:bodyPr>
          <a:lstStyle/>
          <a:p>
            <a:pPr marL="0" indent="0">
              <a:buNone/>
            </a:pPr>
            <a:r>
              <a:rPr lang="en-US" sz="3600" dirty="0">
                <a:latin typeface="Times New Roman" pitchFamily="18" charset="0"/>
                <a:cs typeface="Times New Roman" pitchFamily="18" charset="0"/>
              </a:rPr>
              <a:t>The noun or pronoun that ends a prepositional phrase is the </a:t>
            </a:r>
            <a:r>
              <a:rPr lang="en-US" sz="3600" b="1" i="1" dirty="0">
                <a:solidFill>
                  <a:srgbClr val="7030A0"/>
                </a:solidFill>
                <a:latin typeface="Times New Roman" pitchFamily="18" charset="0"/>
                <a:cs typeface="Times New Roman" pitchFamily="18" charset="0"/>
              </a:rPr>
              <a:t>object</a:t>
            </a:r>
            <a:r>
              <a:rPr lang="en-US" sz="3600" dirty="0">
                <a:latin typeface="Times New Roman" pitchFamily="18" charset="0"/>
                <a:cs typeface="Times New Roman" pitchFamily="18" charset="0"/>
              </a:rPr>
              <a:t> of the preposition that begins the phrase</a:t>
            </a:r>
            <a:r>
              <a:rPr lang="en-US" sz="3600" dirty="0" smtClean="0">
                <a:latin typeface="Times New Roman" pitchFamily="18" charset="0"/>
                <a:cs typeface="Times New Roman" pitchFamily="18" charset="0"/>
              </a:rPr>
              <a:t>.</a:t>
            </a:r>
          </a:p>
          <a:p>
            <a:pPr marL="0" indent="0">
              <a:buNone/>
            </a:pPr>
            <a:r>
              <a:rPr lang="en-US" sz="3600" dirty="0" smtClean="0">
                <a:latin typeface="Times New Roman" pitchFamily="18" charset="0"/>
                <a:cs typeface="Times New Roman" pitchFamily="18" charset="0"/>
              </a:rPr>
              <a:t>EXAMPLES: </a:t>
            </a:r>
          </a:p>
          <a:p>
            <a:r>
              <a:rPr lang="en-US" sz="3600" dirty="0" smtClean="0">
                <a:latin typeface="Times New Roman" pitchFamily="18" charset="0"/>
                <a:cs typeface="Times New Roman" pitchFamily="18" charset="0"/>
              </a:rPr>
              <a:t>Are you going </a:t>
            </a:r>
            <a:r>
              <a:rPr lang="en-US" sz="3600" u="sng" dirty="0" smtClean="0">
                <a:latin typeface="Times New Roman" pitchFamily="18" charset="0"/>
                <a:cs typeface="Times New Roman" pitchFamily="18" charset="0"/>
              </a:rPr>
              <a:t>with them</a:t>
            </a:r>
            <a:r>
              <a:rPr lang="en-US" sz="3600" dirty="0" smtClean="0">
                <a:latin typeface="Times New Roman" pitchFamily="18" charset="0"/>
                <a:cs typeface="Times New Roman" pitchFamily="18" charset="0"/>
              </a:rPr>
              <a:t>? (</a:t>
            </a:r>
            <a:r>
              <a:rPr lang="en-US" sz="3600" i="1" dirty="0" smtClean="0">
                <a:latin typeface="Times New Roman" pitchFamily="18" charset="0"/>
                <a:cs typeface="Times New Roman" pitchFamily="18" charset="0"/>
              </a:rPr>
              <a:t>Them</a:t>
            </a:r>
            <a:r>
              <a:rPr lang="en-US" sz="3600" dirty="0" smtClean="0">
                <a:latin typeface="Times New Roman" pitchFamily="18" charset="0"/>
                <a:cs typeface="Times New Roman" pitchFamily="18" charset="0"/>
              </a:rPr>
              <a:t> is the object of the preposition </a:t>
            </a:r>
            <a:r>
              <a:rPr lang="en-US" sz="3600" i="1" dirty="0" smtClean="0">
                <a:latin typeface="Times New Roman" pitchFamily="18" charset="0"/>
                <a:cs typeface="Times New Roman" pitchFamily="18" charset="0"/>
              </a:rPr>
              <a:t>with</a:t>
            </a:r>
            <a:r>
              <a:rPr lang="en-US" sz="3600" dirty="0" smtClean="0">
                <a:latin typeface="Times New Roman" pitchFamily="18" charset="0"/>
                <a:cs typeface="Times New Roman" pitchFamily="18" charset="0"/>
              </a:rPr>
              <a:t>.)</a:t>
            </a:r>
          </a:p>
          <a:p>
            <a:r>
              <a:rPr lang="en-US" sz="3600" dirty="0" smtClean="0">
                <a:latin typeface="Times New Roman" pitchFamily="18" charset="0"/>
                <a:cs typeface="Times New Roman" pitchFamily="18" charset="0"/>
              </a:rPr>
              <a:t>Kyoko called </a:t>
            </a:r>
            <a:r>
              <a:rPr lang="en-US" sz="3600" u="sng" dirty="0" smtClean="0">
                <a:latin typeface="Times New Roman" pitchFamily="18" charset="0"/>
                <a:cs typeface="Times New Roman" pitchFamily="18" charset="0"/>
              </a:rPr>
              <a:t>to Nancy and me</a:t>
            </a:r>
            <a:r>
              <a:rPr lang="en-US" sz="3600" dirty="0" smtClean="0">
                <a:latin typeface="Times New Roman" pitchFamily="18" charset="0"/>
                <a:cs typeface="Times New Roman" pitchFamily="18" charset="0"/>
              </a:rPr>
              <a:t>.  (Both </a:t>
            </a:r>
            <a:r>
              <a:rPr lang="en-US" sz="3600" i="1" dirty="0" smtClean="0">
                <a:latin typeface="Times New Roman" pitchFamily="18" charset="0"/>
                <a:cs typeface="Times New Roman" pitchFamily="18" charset="0"/>
              </a:rPr>
              <a:t>Nancy</a:t>
            </a:r>
            <a:r>
              <a:rPr lang="en-US" sz="3600" dirty="0" smtClean="0">
                <a:latin typeface="Times New Roman" pitchFamily="18" charset="0"/>
                <a:cs typeface="Times New Roman" pitchFamily="18" charset="0"/>
              </a:rPr>
              <a:t> and </a:t>
            </a:r>
            <a:r>
              <a:rPr lang="en-US" sz="3600" i="1" dirty="0" smtClean="0">
                <a:latin typeface="Times New Roman" pitchFamily="18" charset="0"/>
                <a:cs typeface="Times New Roman" pitchFamily="18" charset="0"/>
              </a:rPr>
              <a:t>me</a:t>
            </a:r>
            <a:r>
              <a:rPr lang="en-US" sz="3600" dirty="0" smtClean="0">
                <a:latin typeface="Times New Roman" pitchFamily="18" charset="0"/>
                <a:cs typeface="Times New Roman" pitchFamily="18" charset="0"/>
              </a:rPr>
              <a:t> are objects of the preposition </a:t>
            </a:r>
            <a:r>
              <a:rPr lang="en-US" sz="3600" i="1" dirty="0" smtClean="0">
                <a:latin typeface="Times New Roman" pitchFamily="18" charset="0"/>
                <a:cs typeface="Times New Roman" pitchFamily="18" charset="0"/>
              </a:rPr>
              <a:t>to</a:t>
            </a:r>
            <a:r>
              <a:rPr lang="en-US" sz="3600" dirty="0" smtClean="0">
                <a:latin typeface="Times New Roman" pitchFamily="18" charset="0"/>
                <a:cs typeface="Times New Roman" pitchFamily="18" charset="0"/>
              </a:rPr>
              <a:t>.)</a:t>
            </a:r>
          </a:p>
        </p:txBody>
      </p:sp>
      <p:sp>
        <p:nvSpPr>
          <p:cNvPr id="5" name="Title 1"/>
          <p:cNvSpPr>
            <a:spLocks noGrp="1"/>
          </p:cNvSpPr>
          <p:nvPr>
            <p:ph type="title"/>
          </p:nvPr>
        </p:nvSpPr>
        <p:spPr>
          <a:xfrm>
            <a:off x="228600" y="228600"/>
            <a:ext cx="8763000" cy="990600"/>
          </a:xfrm>
        </p:spPr>
        <p:txBody>
          <a:bodyPr>
            <a:noAutofit/>
          </a:bodyPr>
          <a:lstStyle/>
          <a:p>
            <a:r>
              <a:rPr lang="en-US" sz="3200" b="1" dirty="0" smtClean="0"/>
              <a:t>The Prepositional Phrase, page 533</a:t>
            </a:r>
            <a:endParaRPr lang="en-US" sz="3200" b="1" dirty="0"/>
          </a:p>
        </p:txBody>
      </p:sp>
    </p:spTree>
    <p:extLst>
      <p:ext uri="{BB962C8B-B14F-4D97-AF65-F5344CB8AC3E}">
        <p14:creationId xmlns:p14="http://schemas.microsoft.com/office/powerpoint/2010/main" val="3208127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71600"/>
            <a:ext cx="8839200" cy="5257800"/>
          </a:xfrm>
        </p:spPr>
        <p:txBody>
          <a:bodyPr>
            <a:normAutofit fontScale="85000" lnSpcReduction="20000"/>
          </a:bodyPr>
          <a:lstStyle/>
          <a:p>
            <a:pPr marL="0" indent="0">
              <a:buNone/>
            </a:pPr>
            <a:r>
              <a:rPr lang="en-US" sz="4100" dirty="0" smtClean="0">
                <a:latin typeface="Times New Roman" pitchFamily="18" charset="0"/>
                <a:cs typeface="Times New Roman" pitchFamily="18" charset="0"/>
              </a:rPr>
              <a:t>(1) Last Tuesday, My Spanish class went on a field trip to Juarez, Mexico, across the Rio Grande from El Paso, Texas, where we live.  (2)  Senora Ayala, our teacher, wanted us to practice speaking and reading Spanish outside the classroom.  (3)  Everyone was supposed to speak only Spanish during the trip.  (4)  We first went to the </a:t>
            </a:r>
            <a:r>
              <a:rPr lang="en-US" sz="4100" i="1" dirty="0" err="1" smtClean="0">
                <a:latin typeface="Times New Roman" pitchFamily="18" charset="0"/>
                <a:cs typeface="Times New Roman" pitchFamily="18" charset="0"/>
              </a:rPr>
              <a:t>Museo</a:t>
            </a:r>
            <a:r>
              <a:rPr lang="en-US" sz="4100" i="1" dirty="0" smtClean="0">
                <a:latin typeface="Times New Roman" pitchFamily="18" charset="0"/>
                <a:cs typeface="Times New Roman" pitchFamily="18" charset="0"/>
              </a:rPr>
              <a:t> de Arte e </a:t>
            </a:r>
            <a:r>
              <a:rPr lang="en-US" sz="4100" i="1" dirty="0" err="1" smtClean="0">
                <a:latin typeface="Times New Roman" pitchFamily="18" charset="0"/>
                <a:cs typeface="Times New Roman" pitchFamily="18" charset="0"/>
              </a:rPr>
              <a:t>Historia</a:t>
            </a:r>
            <a:r>
              <a:rPr lang="en-US" sz="4100" i="1" dirty="0" smtClean="0">
                <a:latin typeface="Times New Roman" pitchFamily="18" charset="0"/>
                <a:cs typeface="Times New Roman" pitchFamily="18" charset="0"/>
              </a:rPr>
              <a:t> </a:t>
            </a:r>
            <a:r>
              <a:rPr lang="en-US" sz="4100" dirty="0" smtClean="0">
                <a:latin typeface="Times New Roman" pitchFamily="18" charset="0"/>
                <a:cs typeface="Times New Roman" pitchFamily="18" charset="0"/>
              </a:rPr>
              <a:t>and saw colorful displays of art and crafts as well as many archaeological exhibits.  (5)  J.D., Leo, Yolanda, and I looked around the museum and read the information about each exhibit.</a:t>
            </a:r>
          </a:p>
          <a:p>
            <a:pPr marL="0" indent="0">
              <a:buNone/>
            </a:pPr>
            <a:endParaRPr lang="en-US" sz="3600" dirty="0" smtClean="0">
              <a:latin typeface="Times New Roman" pitchFamily="18" charset="0"/>
              <a:cs typeface="Times New Roman" pitchFamily="18" charset="0"/>
            </a:endParaRPr>
          </a:p>
        </p:txBody>
      </p:sp>
      <p:sp>
        <p:nvSpPr>
          <p:cNvPr id="5" name="Title 1"/>
          <p:cNvSpPr>
            <a:spLocks noGrp="1"/>
          </p:cNvSpPr>
          <p:nvPr>
            <p:ph type="title"/>
          </p:nvPr>
        </p:nvSpPr>
        <p:spPr>
          <a:xfrm>
            <a:off x="228600" y="152400"/>
            <a:ext cx="8763000" cy="1066800"/>
          </a:xfrm>
        </p:spPr>
        <p:txBody>
          <a:bodyPr>
            <a:noAutofit/>
          </a:bodyPr>
          <a:lstStyle/>
          <a:p>
            <a:r>
              <a:rPr lang="en-US" sz="3200" b="1" dirty="0" smtClean="0"/>
              <a:t>Exercise 2, page 534--Identifying prepositions and their </a:t>
            </a:r>
            <a:r>
              <a:rPr lang="en-US" sz="3200" b="1" u="sng" dirty="0" smtClean="0"/>
              <a:t>objects</a:t>
            </a:r>
            <a:r>
              <a:rPr lang="en-US" sz="3200" b="1" dirty="0" smtClean="0"/>
              <a:t>.</a:t>
            </a:r>
            <a:endParaRPr lang="en-US" sz="3200" b="1" dirty="0"/>
          </a:p>
        </p:txBody>
      </p:sp>
      <p:sp>
        <p:nvSpPr>
          <p:cNvPr id="2" name="Oval 1"/>
          <p:cNvSpPr/>
          <p:nvPr/>
        </p:nvSpPr>
        <p:spPr>
          <a:xfrm>
            <a:off x="5715000" y="228600"/>
            <a:ext cx="22860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17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71600"/>
            <a:ext cx="8839200" cy="5257800"/>
          </a:xfrm>
        </p:spPr>
        <p:txBody>
          <a:bodyPr>
            <a:normAutofit fontScale="85000" lnSpcReduction="20000"/>
          </a:bodyPr>
          <a:lstStyle/>
          <a:p>
            <a:pPr marL="0" indent="0">
              <a:buNone/>
            </a:pPr>
            <a:r>
              <a:rPr lang="en-US" sz="4100" dirty="0" smtClean="0">
                <a:latin typeface="Times New Roman" pitchFamily="18" charset="0"/>
                <a:cs typeface="Times New Roman" pitchFamily="18" charset="0"/>
              </a:rPr>
              <a:t>(1) Last Tuesday, My Spanish class went on a </a:t>
            </a:r>
            <a:r>
              <a:rPr lang="en-US" sz="4100" u="sng" dirty="0" smtClean="0">
                <a:latin typeface="Times New Roman" pitchFamily="18" charset="0"/>
                <a:cs typeface="Times New Roman" pitchFamily="18" charset="0"/>
              </a:rPr>
              <a:t>field trip</a:t>
            </a:r>
            <a:r>
              <a:rPr lang="en-US" sz="4100" dirty="0" smtClean="0">
                <a:latin typeface="Times New Roman" pitchFamily="18" charset="0"/>
                <a:cs typeface="Times New Roman" pitchFamily="18" charset="0"/>
              </a:rPr>
              <a:t> to </a:t>
            </a:r>
            <a:r>
              <a:rPr lang="en-US" sz="4100" u="sng" dirty="0" smtClean="0">
                <a:latin typeface="Times New Roman" pitchFamily="18" charset="0"/>
                <a:cs typeface="Times New Roman" pitchFamily="18" charset="0"/>
              </a:rPr>
              <a:t>Juarez, Mexico</a:t>
            </a:r>
            <a:r>
              <a:rPr lang="en-US" sz="4100" dirty="0" smtClean="0">
                <a:latin typeface="Times New Roman" pitchFamily="18" charset="0"/>
                <a:cs typeface="Times New Roman" pitchFamily="18" charset="0"/>
              </a:rPr>
              <a:t>, across the </a:t>
            </a:r>
            <a:r>
              <a:rPr lang="en-US" sz="4100" u="sng" dirty="0" smtClean="0">
                <a:latin typeface="Times New Roman" pitchFamily="18" charset="0"/>
                <a:cs typeface="Times New Roman" pitchFamily="18" charset="0"/>
              </a:rPr>
              <a:t>Rio Grande</a:t>
            </a:r>
            <a:r>
              <a:rPr lang="en-US" sz="4100" dirty="0" smtClean="0">
                <a:latin typeface="Times New Roman" pitchFamily="18" charset="0"/>
                <a:cs typeface="Times New Roman" pitchFamily="18" charset="0"/>
              </a:rPr>
              <a:t> from </a:t>
            </a:r>
            <a:r>
              <a:rPr lang="en-US" sz="4100" u="sng" dirty="0" smtClean="0">
                <a:latin typeface="Times New Roman" pitchFamily="18" charset="0"/>
                <a:cs typeface="Times New Roman" pitchFamily="18" charset="0"/>
              </a:rPr>
              <a:t>El Paso, Texas</a:t>
            </a:r>
            <a:r>
              <a:rPr lang="en-US" sz="4100" dirty="0" smtClean="0">
                <a:latin typeface="Times New Roman" pitchFamily="18" charset="0"/>
                <a:cs typeface="Times New Roman" pitchFamily="18" charset="0"/>
              </a:rPr>
              <a:t>, where we live.  (2)  Senora Ayala, our teacher, wanted us to practice speaking and reading Spanish outside the </a:t>
            </a:r>
            <a:r>
              <a:rPr lang="en-US" sz="4100" u="sng" dirty="0" smtClean="0">
                <a:latin typeface="Times New Roman" pitchFamily="18" charset="0"/>
                <a:cs typeface="Times New Roman" pitchFamily="18" charset="0"/>
              </a:rPr>
              <a:t>classroom</a:t>
            </a:r>
            <a:r>
              <a:rPr lang="en-US" sz="4100" dirty="0" smtClean="0">
                <a:latin typeface="Times New Roman" pitchFamily="18" charset="0"/>
                <a:cs typeface="Times New Roman" pitchFamily="18" charset="0"/>
              </a:rPr>
              <a:t>.  (3)  Everyone was supposed to speak only Spanish during the </a:t>
            </a:r>
            <a:r>
              <a:rPr lang="en-US" sz="4100" u="sng" dirty="0" smtClean="0">
                <a:latin typeface="Times New Roman" pitchFamily="18" charset="0"/>
                <a:cs typeface="Times New Roman" pitchFamily="18" charset="0"/>
              </a:rPr>
              <a:t>trip</a:t>
            </a:r>
            <a:r>
              <a:rPr lang="en-US" sz="4100" dirty="0" smtClean="0">
                <a:latin typeface="Times New Roman" pitchFamily="18" charset="0"/>
                <a:cs typeface="Times New Roman" pitchFamily="18" charset="0"/>
              </a:rPr>
              <a:t>.  (4)  We first went to the </a:t>
            </a:r>
            <a:r>
              <a:rPr lang="en-US" sz="4100" i="1" u="sng" dirty="0" err="1" smtClean="0">
                <a:latin typeface="Times New Roman" pitchFamily="18" charset="0"/>
                <a:cs typeface="Times New Roman" pitchFamily="18" charset="0"/>
              </a:rPr>
              <a:t>Museo</a:t>
            </a:r>
            <a:r>
              <a:rPr lang="en-US" sz="4100" i="1" u="sng" dirty="0" smtClean="0">
                <a:latin typeface="Times New Roman" pitchFamily="18" charset="0"/>
                <a:cs typeface="Times New Roman" pitchFamily="18" charset="0"/>
              </a:rPr>
              <a:t> de Arte e </a:t>
            </a:r>
            <a:r>
              <a:rPr lang="en-US" sz="4100" i="1" u="sng" dirty="0" err="1" smtClean="0">
                <a:latin typeface="Times New Roman" pitchFamily="18" charset="0"/>
                <a:cs typeface="Times New Roman" pitchFamily="18" charset="0"/>
              </a:rPr>
              <a:t>Historia</a:t>
            </a:r>
            <a:r>
              <a:rPr lang="en-US" sz="4100" i="1" dirty="0" smtClean="0">
                <a:latin typeface="Times New Roman" pitchFamily="18" charset="0"/>
                <a:cs typeface="Times New Roman" pitchFamily="18" charset="0"/>
              </a:rPr>
              <a:t> </a:t>
            </a:r>
            <a:r>
              <a:rPr lang="en-US" sz="4100" dirty="0" smtClean="0">
                <a:latin typeface="Times New Roman" pitchFamily="18" charset="0"/>
                <a:cs typeface="Times New Roman" pitchFamily="18" charset="0"/>
              </a:rPr>
              <a:t>and saw colorful displays of </a:t>
            </a:r>
            <a:r>
              <a:rPr lang="en-US" sz="4100" u="sng" dirty="0" smtClean="0">
                <a:latin typeface="Times New Roman" pitchFamily="18" charset="0"/>
                <a:cs typeface="Times New Roman" pitchFamily="18" charset="0"/>
              </a:rPr>
              <a:t>art</a:t>
            </a:r>
            <a:r>
              <a:rPr lang="en-US" sz="4100" dirty="0" smtClean="0">
                <a:latin typeface="Times New Roman" pitchFamily="18" charset="0"/>
                <a:cs typeface="Times New Roman" pitchFamily="18" charset="0"/>
              </a:rPr>
              <a:t> and </a:t>
            </a:r>
            <a:r>
              <a:rPr lang="en-US" sz="4100" u="sng" dirty="0" smtClean="0">
                <a:latin typeface="Times New Roman" pitchFamily="18" charset="0"/>
                <a:cs typeface="Times New Roman" pitchFamily="18" charset="0"/>
              </a:rPr>
              <a:t>crafts</a:t>
            </a:r>
            <a:r>
              <a:rPr lang="en-US" sz="4100" dirty="0" smtClean="0">
                <a:latin typeface="Times New Roman" pitchFamily="18" charset="0"/>
                <a:cs typeface="Times New Roman" pitchFamily="18" charset="0"/>
              </a:rPr>
              <a:t> as well as many archaeological exhibits.  (5)  J.D., Leo, Yolanda, and I looked around the </a:t>
            </a:r>
            <a:r>
              <a:rPr lang="en-US" sz="4100" u="sng" dirty="0" smtClean="0">
                <a:latin typeface="Times New Roman" pitchFamily="18" charset="0"/>
                <a:cs typeface="Times New Roman" pitchFamily="18" charset="0"/>
              </a:rPr>
              <a:t>museum</a:t>
            </a:r>
            <a:r>
              <a:rPr lang="en-US" sz="4100" dirty="0" smtClean="0">
                <a:latin typeface="Times New Roman" pitchFamily="18" charset="0"/>
                <a:cs typeface="Times New Roman" pitchFamily="18" charset="0"/>
              </a:rPr>
              <a:t> and read the information about each </a:t>
            </a:r>
            <a:r>
              <a:rPr lang="en-US" sz="4100" u="sng" dirty="0" smtClean="0">
                <a:latin typeface="Times New Roman" pitchFamily="18" charset="0"/>
                <a:cs typeface="Times New Roman" pitchFamily="18" charset="0"/>
              </a:rPr>
              <a:t>exhibit</a:t>
            </a:r>
            <a:r>
              <a:rPr lang="en-US" sz="4100" dirty="0" smtClean="0">
                <a:latin typeface="Times New Roman" pitchFamily="18" charset="0"/>
                <a:cs typeface="Times New Roman" pitchFamily="18" charset="0"/>
              </a:rPr>
              <a:t>.</a:t>
            </a:r>
          </a:p>
          <a:p>
            <a:pPr marL="0" indent="0">
              <a:buNone/>
            </a:pPr>
            <a:endParaRPr lang="en-US" sz="3600" dirty="0" smtClean="0">
              <a:latin typeface="Times New Roman" pitchFamily="18" charset="0"/>
              <a:cs typeface="Times New Roman" pitchFamily="18" charset="0"/>
            </a:endParaRPr>
          </a:p>
        </p:txBody>
      </p:sp>
      <p:sp>
        <p:nvSpPr>
          <p:cNvPr id="5" name="Title 1"/>
          <p:cNvSpPr>
            <a:spLocks noGrp="1"/>
          </p:cNvSpPr>
          <p:nvPr>
            <p:ph type="title"/>
          </p:nvPr>
        </p:nvSpPr>
        <p:spPr>
          <a:xfrm>
            <a:off x="228600" y="152400"/>
            <a:ext cx="8763000" cy="1066800"/>
          </a:xfrm>
        </p:spPr>
        <p:txBody>
          <a:bodyPr>
            <a:noAutofit/>
          </a:bodyPr>
          <a:lstStyle/>
          <a:p>
            <a:r>
              <a:rPr lang="en-US" sz="3200" b="1" dirty="0" smtClean="0"/>
              <a:t>Exercise 2, page 534--Identifying prepositions and their </a:t>
            </a:r>
            <a:r>
              <a:rPr lang="en-US" sz="3200" b="1" u="sng" dirty="0" smtClean="0"/>
              <a:t>objects</a:t>
            </a:r>
            <a:r>
              <a:rPr lang="en-US" sz="3200" b="1" dirty="0" smtClean="0"/>
              <a:t>.</a:t>
            </a:r>
            <a:endParaRPr lang="en-US" sz="3200" b="1" dirty="0"/>
          </a:p>
        </p:txBody>
      </p:sp>
      <p:sp>
        <p:nvSpPr>
          <p:cNvPr id="2" name="Oval 1"/>
          <p:cNvSpPr/>
          <p:nvPr/>
        </p:nvSpPr>
        <p:spPr>
          <a:xfrm>
            <a:off x="5715000" y="228600"/>
            <a:ext cx="22860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543800" y="1371600"/>
            <a:ext cx="6096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828800" y="1854200"/>
            <a:ext cx="5334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81600" y="1854200"/>
            <a:ext cx="12954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600200" y="2209800"/>
            <a:ext cx="9906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524500" y="3124200"/>
            <a:ext cx="14859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733800" y="3962400"/>
            <a:ext cx="12954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66800" y="4419600"/>
            <a:ext cx="6858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76600" y="4800600"/>
            <a:ext cx="4826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191000" y="5638800"/>
            <a:ext cx="13589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962400" y="6083300"/>
            <a:ext cx="10668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6194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403020" cy="685800"/>
          </a:xfrm>
        </p:spPr>
        <p:txBody>
          <a:bodyPr>
            <a:noAutofit/>
          </a:bodyPr>
          <a:lstStyle/>
          <a:p>
            <a:r>
              <a:rPr lang="en-US" sz="4400" b="1" dirty="0" smtClean="0"/>
              <a:t>Composing Sentences using Prepositions</a:t>
            </a:r>
            <a:endParaRPr lang="en-US" sz="4400" b="1" dirty="0"/>
          </a:p>
        </p:txBody>
      </p:sp>
      <p:sp>
        <p:nvSpPr>
          <p:cNvPr id="3" name="Content Placeholder 2"/>
          <p:cNvSpPr>
            <a:spLocks noGrp="1"/>
          </p:cNvSpPr>
          <p:nvPr>
            <p:ph idx="1"/>
          </p:nvPr>
        </p:nvSpPr>
        <p:spPr>
          <a:xfrm>
            <a:off x="457200" y="1928018"/>
            <a:ext cx="8382000" cy="4525963"/>
          </a:xfrm>
        </p:spPr>
        <p:txBody>
          <a:bodyPr/>
          <a:lstStyle/>
          <a:p>
            <a:r>
              <a:rPr lang="en-US" dirty="0" smtClean="0">
                <a:latin typeface="Times New Roman" pitchFamily="18" charset="0"/>
                <a:cs typeface="Times New Roman" pitchFamily="18" charset="0"/>
              </a:rPr>
              <a:t>Compose five original sentences properly using different prepositions.</a:t>
            </a:r>
          </a:p>
          <a:p>
            <a:r>
              <a:rPr lang="en-US" dirty="0" smtClean="0">
                <a:latin typeface="Times New Roman" pitchFamily="18" charset="0"/>
                <a:cs typeface="Times New Roman" pitchFamily="18" charset="0"/>
              </a:rPr>
              <a:t>Circle the preposition.</a:t>
            </a:r>
          </a:p>
          <a:p>
            <a:r>
              <a:rPr lang="en-US" dirty="0" smtClean="0">
                <a:latin typeface="Times New Roman" pitchFamily="18" charset="0"/>
                <a:cs typeface="Times New Roman" pitchFamily="18" charset="0"/>
              </a:rPr>
              <a:t>Draw an arrow to the object of the preposition.</a:t>
            </a:r>
          </a:p>
          <a:p>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The dolphin swam out of the wave.</a:t>
            </a:r>
            <a:endParaRPr lang="en-US" dirty="0">
              <a:latin typeface="Times New Roman" pitchFamily="18" charset="0"/>
              <a:cs typeface="Times New Roman" pitchFamily="18" charset="0"/>
            </a:endParaRPr>
          </a:p>
        </p:txBody>
      </p:sp>
      <p:sp>
        <p:nvSpPr>
          <p:cNvPr id="4" name="Oval 3"/>
          <p:cNvSpPr/>
          <p:nvPr/>
        </p:nvSpPr>
        <p:spPr>
          <a:xfrm>
            <a:off x="3962400" y="4749800"/>
            <a:ext cx="10795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5207000" y="4165600"/>
            <a:ext cx="914400" cy="7620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223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364163"/>
          </a:xfrm>
        </p:spPr>
        <p:txBody>
          <a:bodyPr>
            <a:normAutofit lnSpcReduction="10000"/>
          </a:bodyPr>
          <a:lstStyle/>
          <a:p>
            <a:r>
              <a:rPr lang="en-US" b="1" dirty="0" smtClean="0">
                <a:latin typeface="Times New Roman" pitchFamily="18" charset="0"/>
                <a:cs typeface="Times New Roman" pitchFamily="18" charset="0"/>
              </a:rPr>
              <a:t>Watch out for infinitive forms of verbs using </a:t>
            </a:r>
            <a:r>
              <a:rPr lang="en-US" sz="4000" b="1" i="1" dirty="0" smtClean="0">
                <a:latin typeface="Times New Roman" pitchFamily="18" charset="0"/>
                <a:cs typeface="Times New Roman" pitchFamily="18" charset="0"/>
              </a:rPr>
              <a:t>to</a:t>
            </a:r>
            <a:r>
              <a:rPr lang="en-US" sz="4000" b="1" dirty="0" smtClean="0">
                <a:latin typeface="Times New Roman" pitchFamily="18" charset="0"/>
                <a:cs typeface="Times New Roman" pitchFamily="18" charset="0"/>
              </a:rPr>
              <a:t>:</a:t>
            </a:r>
          </a:p>
          <a:p>
            <a:pPr lvl="1"/>
            <a:r>
              <a:rPr lang="en-US" sz="4000" dirty="0" smtClean="0">
                <a:latin typeface="Times New Roman" pitchFamily="18" charset="0"/>
                <a:cs typeface="Times New Roman" pitchFamily="18" charset="0"/>
              </a:rPr>
              <a:t>To watch</a:t>
            </a:r>
          </a:p>
          <a:p>
            <a:pPr lvl="1"/>
            <a:r>
              <a:rPr lang="en-US" sz="4000" dirty="0" smtClean="0">
                <a:latin typeface="Times New Roman" pitchFamily="18" charset="0"/>
                <a:cs typeface="Times New Roman" pitchFamily="18" charset="0"/>
              </a:rPr>
              <a:t>To bake</a:t>
            </a:r>
          </a:p>
          <a:p>
            <a:pPr lvl="1"/>
            <a:r>
              <a:rPr lang="en-US" sz="4000" dirty="0" smtClean="0">
                <a:latin typeface="Times New Roman" pitchFamily="18" charset="0"/>
                <a:cs typeface="Times New Roman" pitchFamily="18" charset="0"/>
              </a:rPr>
              <a:t>To run</a:t>
            </a:r>
          </a:p>
          <a:p>
            <a:pPr lvl="1"/>
            <a:r>
              <a:rPr lang="en-US" sz="4000" dirty="0" smtClean="0">
                <a:latin typeface="Times New Roman" pitchFamily="18" charset="0"/>
                <a:cs typeface="Times New Roman" pitchFamily="18" charset="0"/>
              </a:rPr>
              <a:t>To bring</a:t>
            </a:r>
          </a:p>
          <a:p>
            <a:pPr lvl="1"/>
            <a:r>
              <a:rPr lang="en-US" sz="4000" dirty="0" smtClean="0">
                <a:latin typeface="Times New Roman" pitchFamily="18" charset="0"/>
                <a:cs typeface="Times New Roman" pitchFamily="18" charset="0"/>
              </a:rPr>
              <a:t>To study</a:t>
            </a:r>
          </a:p>
          <a:p>
            <a:pPr lvl="1"/>
            <a:r>
              <a:rPr lang="en-US" sz="4000" dirty="0" smtClean="0">
                <a:latin typeface="Times New Roman" pitchFamily="18" charset="0"/>
                <a:cs typeface="Times New Roman" pitchFamily="18" charset="0"/>
              </a:rPr>
              <a:t>To tell</a:t>
            </a:r>
          </a:p>
        </p:txBody>
      </p:sp>
    </p:spTree>
    <p:extLst>
      <p:ext uri="{BB962C8B-B14F-4D97-AF65-F5344CB8AC3E}">
        <p14:creationId xmlns:p14="http://schemas.microsoft.com/office/powerpoint/2010/main" val="4271677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500" y="1066800"/>
            <a:ext cx="7990100" cy="2474524"/>
          </a:xfrm>
          <a:prstGeom prst="rect">
            <a:avLst/>
          </a:prstGeom>
          <a:noFill/>
        </p:spPr>
        <p:txBody>
          <a:bodyPr wrap="square" rtlCol="0">
            <a:normAutofit/>
          </a:bodyPr>
          <a:lstStyle/>
          <a:p>
            <a:pPr>
              <a:lnSpc>
                <a:spcPct val="114000"/>
              </a:lnSpc>
            </a:pPr>
            <a:r>
              <a:rPr lang="en-US" sz="8000" dirty="0">
                <a:solidFill>
                  <a:prstClr val="black">
                    <a:lumMod val="85000"/>
                    <a:lumOff val="15000"/>
                  </a:prstClr>
                </a:solidFill>
                <a:latin typeface="Times New Roman" pitchFamily="18" charset="0"/>
                <a:cs typeface="Times New Roman" pitchFamily="18" charset="0"/>
              </a:rPr>
              <a:t>7</a:t>
            </a:r>
            <a:r>
              <a:rPr lang="en-US" sz="8000" dirty="0" smtClean="0">
                <a:solidFill>
                  <a:prstClr val="black">
                    <a:lumMod val="85000"/>
                    <a:lumOff val="15000"/>
                  </a:prstClr>
                </a:solidFill>
                <a:latin typeface="Times New Roman" pitchFamily="18" charset="0"/>
                <a:cs typeface="Times New Roman" pitchFamily="18" charset="0"/>
              </a:rPr>
              <a:t>. Gumbo</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642271" y="2667000"/>
            <a:ext cx="7990100" cy="2474524"/>
          </a:xfrm>
          <a:prstGeom prst="rect">
            <a:avLst/>
          </a:prstGeom>
          <a:noFill/>
        </p:spPr>
        <p:txBody>
          <a:bodyPr wrap="square" rtlCol="0">
            <a:normAutofit/>
          </a:bodyPr>
          <a:lstStyle/>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7. </a:t>
            </a:r>
            <a:r>
              <a:rPr lang="en-US" sz="6000" u="sng" dirty="0" smtClean="0">
                <a:solidFill>
                  <a:schemeClr val="accent5">
                    <a:lumMod val="50000"/>
                  </a:schemeClr>
                </a:solidFill>
                <a:latin typeface="Times New Roman" pitchFamily="18" charset="0"/>
                <a:cs typeface="Times New Roman" pitchFamily="18" charset="0"/>
              </a:rPr>
              <a:t>g</a:t>
            </a:r>
            <a:r>
              <a:rPr lang="en-US" sz="6000" dirty="0" smtClean="0">
                <a:latin typeface="Times New Roman" pitchFamily="18" charset="0"/>
                <a:cs typeface="Times New Roman" pitchFamily="18" charset="0"/>
              </a:rPr>
              <a:t>umbo</a:t>
            </a:r>
          </a:p>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	common noun</a:t>
            </a:r>
          </a:p>
        </p:txBody>
      </p:sp>
    </p:spTree>
    <p:extLst>
      <p:ext uri="{BB962C8B-B14F-4D97-AF65-F5344CB8AC3E}">
        <p14:creationId xmlns:p14="http://schemas.microsoft.com/office/powerpoint/2010/main" val="1905980965"/>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839200" cy="685800"/>
          </a:xfrm>
        </p:spPr>
        <p:txBody>
          <a:bodyPr>
            <a:normAutofit fontScale="90000"/>
          </a:bodyPr>
          <a:lstStyle/>
          <a:p>
            <a:r>
              <a:rPr lang="en-US" b="1" dirty="0" smtClean="0">
                <a:latin typeface="Times New Roman" pitchFamily="18" charset="0"/>
                <a:cs typeface="Times New Roman" pitchFamily="18" charset="0"/>
              </a:rPr>
              <a:t>Student Sentence Samples...CORRECT OR INCORRECT?</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229600" cy="4525963"/>
          </a:xfrm>
        </p:spPr>
        <p:txBody>
          <a:bodyPr>
            <a:normAutofit lnSpcReduction="10000"/>
          </a:bodyPr>
          <a:lstStyle/>
          <a:p>
            <a:pPr marL="514350" indent="-514350">
              <a:buAutoNum type="arabicPeriod"/>
            </a:pPr>
            <a:r>
              <a:rPr lang="en-US" dirty="0" smtClean="0">
                <a:latin typeface="Times New Roman" pitchFamily="18" charset="0"/>
                <a:cs typeface="Times New Roman" pitchFamily="18" charset="0"/>
              </a:rPr>
              <a:t>I walked to the park.</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to=preposition</a:t>
            </a:r>
          </a:p>
          <a:p>
            <a:pPr marL="514350" indent="-514350">
              <a:buAutoNum type="arabicPeriod" startAt="2"/>
            </a:pPr>
            <a:r>
              <a:rPr lang="en-US" dirty="0" smtClean="0">
                <a:latin typeface="Times New Roman" pitchFamily="18" charset="0"/>
                <a:cs typeface="Times New Roman" pitchFamily="18" charset="0"/>
              </a:rPr>
              <a:t>I need to eat before finals.</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to eat=infinitive verb</a:t>
            </a:r>
          </a:p>
          <a:p>
            <a:pPr marL="514350" indent="-514350">
              <a:buAutoNum type="arabicPeriod" startAt="3"/>
            </a:pPr>
            <a:r>
              <a:rPr lang="en-US" dirty="0" smtClean="0">
                <a:latin typeface="Times New Roman" pitchFamily="18" charset="0"/>
                <a:cs typeface="Times New Roman" pitchFamily="18" charset="0"/>
              </a:rPr>
              <a:t>The answers were in my head.</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in=preposition</a:t>
            </a:r>
          </a:p>
          <a:p>
            <a:pPr marL="0" indent="0">
              <a:buNone/>
            </a:pPr>
            <a:r>
              <a:rPr lang="en-US" dirty="0" smtClean="0">
                <a:latin typeface="Times New Roman" pitchFamily="18" charset="0"/>
                <a:cs typeface="Times New Roman" pitchFamily="18" charset="0"/>
              </a:rPr>
              <a:t>4.  I needed to study more.</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to study=infinitive verb</a:t>
            </a:r>
          </a:p>
        </p:txBody>
      </p:sp>
      <p:pic>
        <p:nvPicPr>
          <p:cNvPr id="4" name="MS900388416[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76800" y="1371600"/>
            <a:ext cx="609600" cy="609600"/>
          </a:xfrm>
          <a:prstGeom prst="rect">
            <a:avLst/>
          </a:prstGeom>
        </p:spPr>
      </p:pic>
      <p:pic>
        <p:nvPicPr>
          <p:cNvPr id="5" name="MS900388511[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172200" y="3467100"/>
            <a:ext cx="609600" cy="609600"/>
          </a:xfrm>
          <a:prstGeom prst="rect">
            <a:avLst/>
          </a:prstGeom>
        </p:spPr>
      </p:pic>
      <p:pic>
        <p:nvPicPr>
          <p:cNvPr id="6" name="MS900388510[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5486400" y="2362200"/>
            <a:ext cx="609600" cy="609600"/>
          </a:xfrm>
          <a:prstGeom prst="rect">
            <a:avLst/>
          </a:prstGeom>
        </p:spPr>
      </p:pic>
      <p:pic>
        <p:nvPicPr>
          <p:cNvPr id="7" name="MS900074696[1].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245100" y="4572000"/>
            <a:ext cx="609600" cy="609600"/>
          </a:xfrm>
          <a:prstGeom prst="rect">
            <a:avLst/>
          </a:prstGeom>
        </p:spPr>
      </p:pic>
    </p:spTree>
    <p:extLst>
      <p:ext uri="{BB962C8B-B14F-4D97-AF65-F5344CB8AC3E}">
        <p14:creationId xmlns:p14="http://schemas.microsoft.com/office/powerpoint/2010/main" val="278048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355" fill="hold"/>
                                        <p:tgtEl>
                                          <p:spTgt spid="4"/>
                                        </p:tgtEl>
                                      </p:cBhvr>
                                    </p:cmd>
                                  </p:childTnLst>
                                </p:cTn>
                              </p:par>
                            </p:childTnLst>
                          </p:cTn>
                        </p:par>
                      </p:childTnLst>
                    </p:cTn>
                  </p:par>
                </p:childTnLst>
              </p:cTn>
              <p:nextCondLst>
                <p:cond evt="onClick" delay="0">
                  <p:tgtEl>
                    <p:spTgt spid="4"/>
                  </p:tgtEl>
                </p:cond>
              </p:nextCondLst>
            </p:seq>
            <p:audio>
              <p:cMediaNode vol="80000">
                <p:cTn id="32" fill="hold" display="0">
                  <p:stCondLst>
                    <p:cond delay="indefinite"/>
                  </p:stCondLst>
                  <p:endCondLst>
                    <p:cond evt="onStopAudio" delay="0">
                      <p:tgtEl>
                        <p:sldTgt/>
                      </p:tgtEl>
                    </p:cond>
                  </p:endCondLst>
                </p:cTn>
                <p:tgtEl>
                  <p:spTgt spid="4"/>
                </p:tgtEl>
              </p:cMediaNode>
            </p:audio>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897" fill="hold"/>
                                        <p:tgtEl>
                                          <p:spTgt spid="5"/>
                                        </p:tgtEl>
                                      </p:cBhvr>
                                    </p:cmd>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5"/>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813" fill="hold"/>
                                        <p:tgtEl>
                                          <p:spTgt spid="6"/>
                                        </p:tgtEl>
                                      </p:cBhvr>
                                    </p:cmd>
                                  </p:childTnLst>
                                </p:cTn>
                              </p:par>
                            </p:childTnLst>
                          </p:cTn>
                        </p:par>
                      </p:childTnLst>
                    </p:cTn>
                  </p:par>
                </p:childTnLst>
              </p:cTn>
              <p:nextCondLst>
                <p:cond evt="onClick" delay="0">
                  <p:tgtEl>
                    <p:spTgt spid="6"/>
                  </p:tgtEl>
                </p:cond>
              </p:nextCondLst>
            </p:seq>
            <p:audio>
              <p:cMediaNode vol="80000">
                <p:cTn id="44" fill="hold" display="0">
                  <p:stCondLst>
                    <p:cond delay="indefinite"/>
                  </p:stCondLst>
                  <p:endCondLst>
                    <p:cond evt="onStopAudio" delay="0">
                      <p:tgtEl>
                        <p:sldTgt/>
                      </p:tgtEl>
                    </p:cond>
                  </p:endCondLst>
                </p:cTn>
                <p:tgtEl>
                  <p:spTgt spid="6"/>
                </p:tgtEl>
              </p:cMediaNode>
            </p:audio>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5352" fill="hold"/>
                                        <p:tgtEl>
                                          <p:spTgt spid="7"/>
                                        </p:tgtEl>
                                      </p:cBhvr>
                                    </p:cmd>
                                  </p:childTnLst>
                                </p:cTn>
                              </p:par>
                            </p:childTnLst>
                          </p:cTn>
                        </p:par>
                      </p:childTnLst>
                    </p:cTn>
                  </p:par>
                </p:childTnLst>
              </p:cTn>
              <p:nextCondLst>
                <p:cond evt="onClick" delay="0">
                  <p:tgtEl>
                    <p:spTgt spid="7"/>
                  </p:tgtEl>
                </p:cond>
              </p:nextCondLst>
            </p:seq>
            <p:audio>
              <p:cMediaNode vol="80000">
                <p:cTn id="50" fill="hold" display="0">
                  <p:stCondLst>
                    <p:cond delay="indefinite"/>
                  </p:stCondLst>
                  <p:endCondLst>
                    <p:cond evt="onStopAudio" delay="0">
                      <p:tgtEl>
                        <p:sldTgt/>
                      </p:tgtEl>
                    </p:cond>
                  </p:endCondLst>
                </p:cTn>
                <p:tgtEl>
                  <p:spTgt spid="7"/>
                </p:tgtEl>
              </p:cMediaNode>
            </p:audio>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03020" cy="685800"/>
          </a:xfrm>
        </p:spPr>
        <p:txBody>
          <a:bodyPr>
            <a:noAutofit/>
          </a:bodyPr>
          <a:lstStyle/>
          <a:p>
            <a:r>
              <a:rPr lang="en-US" sz="4800" b="1" dirty="0" smtClean="0">
                <a:latin typeface="Times New Roman" pitchFamily="18" charset="0"/>
                <a:cs typeface="Times New Roman" pitchFamily="18" charset="0"/>
              </a:rPr>
              <a:t>The Conjunction </a:t>
            </a:r>
            <a:r>
              <a:rPr lang="en-US" sz="2400" dirty="0" smtClean="0">
                <a:latin typeface="Times New Roman" pitchFamily="18" charset="0"/>
                <a:cs typeface="Times New Roman" pitchFamily="18" charset="0"/>
              </a:rPr>
              <a:t>page 493</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229600" cy="4830763"/>
          </a:xfrm>
        </p:spPr>
        <p:txBody>
          <a:bodyPr/>
          <a:lstStyle/>
          <a:p>
            <a:r>
              <a:rPr lang="en-US" dirty="0" smtClean="0"/>
              <a:t>A </a:t>
            </a:r>
            <a:r>
              <a:rPr lang="en-US" b="1" i="1" dirty="0" smtClean="0"/>
              <a:t>conjunction</a:t>
            </a:r>
            <a:r>
              <a:rPr lang="en-US" dirty="0" smtClean="0"/>
              <a:t> is a word used to join words or groups of words.</a:t>
            </a:r>
          </a:p>
          <a:p>
            <a:r>
              <a:rPr lang="en-US" b="1" i="1" dirty="0" smtClean="0"/>
              <a:t>Coordinating conjunctions </a:t>
            </a:r>
            <a:r>
              <a:rPr lang="en-US" dirty="0" smtClean="0"/>
              <a:t>always connect items of the same kind.  Sometimes they join single words, or they may join groups of words.</a:t>
            </a:r>
          </a:p>
          <a:p>
            <a:endParaRPr lang="en-US" dirty="0"/>
          </a:p>
        </p:txBody>
      </p:sp>
      <p:sp>
        <p:nvSpPr>
          <p:cNvPr id="4" name="Title 1"/>
          <p:cNvSpPr txBox="1">
            <a:spLocks/>
          </p:cNvSpPr>
          <p:nvPr/>
        </p:nvSpPr>
        <p:spPr>
          <a:xfrm>
            <a:off x="457200" y="4572000"/>
            <a:ext cx="8403020" cy="1371600"/>
          </a:xfrm>
          <a:prstGeom prst="rect">
            <a:avLst/>
          </a:prstGeom>
          <a:solidFill>
            <a:schemeClr val="accent5">
              <a:lumMod val="60000"/>
              <a:lumOff val="40000"/>
            </a:schemeClr>
          </a:solidFill>
        </p:spPr>
        <p:txBody>
          <a:bodyPr vert="horz" lIns="91440" tIns="45720" rIns="91440" bIns="45720" rtlCol="0" anchor="ctr" anchorCtr="0">
            <a:normAutofit lnSpcReduction="10000"/>
          </a:bodyPr>
          <a:lstStyle>
            <a:lvl1pPr algn="l" defTabSz="914400" rtl="0" eaLnBrk="1" latinLnBrk="0" hangingPunct="1">
              <a:spcBef>
                <a:spcPct val="0"/>
              </a:spcBef>
              <a:buNone/>
              <a:defRPr sz="3000" b="0" kern="1200">
                <a:solidFill>
                  <a:schemeClr val="tx1">
                    <a:lumMod val="85000"/>
                    <a:lumOff val="15000"/>
                  </a:schemeClr>
                </a:solidFill>
                <a:latin typeface="+mj-lt"/>
                <a:ea typeface="+mj-ea"/>
                <a:cs typeface="+mj-cs"/>
              </a:defRPr>
            </a:lvl1pPr>
          </a:lstStyle>
          <a:p>
            <a:pPr algn="ctr"/>
            <a:r>
              <a:rPr lang="en-US" b="1" dirty="0" smtClean="0">
                <a:latin typeface="Times New Roman" pitchFamily="18" charset="0"/>
                <a:cs typeface="Times New Roman" pitchFamily="18" charset="0"/>
              </a:rPr>
              <a:t>Coordinating Conjunctions (FAN BOYS)</a:t>
            </a:r>
          </a:p>
          <a:p>
            <a:r>
              <a:rPr lang="en-US" b="1" dirty="0" smtClean="0">
                <a:latin typeface="Times New Roman" pitchFamily="18" charset="0"/>
                <a:cs typeface="Times New Roman" pitchFamily="18" charset="0"/>
              </a:rPr>
              <a:t>	for		and		not		but</a:t>
            </a:r>
          </a:p>
          <a:p>
            <a:r>
              <a:rPr lang="en-US" b="1" dirty="0" smtClean="0">
                <a:latin typeface="Times New Roman" pitchFamily="18" charset="0"/>
                <a:cs typeface="Times New Roman" pitchFamily="18" charset="0"/>
              </a:rPr>
              <a:t>	or		yet		so</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850920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03020" cy="685800"/>
          </a:xfrm>
        </p:spPr>
        <p:txBody>
          <a:bodyPr>
            <a:noAutofit/>
          </a:bodyPr>
          <a:lstStyle/>
          <a:p>
            <a:r>
              <a:rPr lang="en-US" sz="4800" b="1" dirty="0" smtClean="0">
                <a:latin typeface="Times New Roman" pitchFamily="18" charset="0"/>
                <a:cs typeface="Times New Roman" pitchFamily="18" charset="0"/>
              </a:rPr>
              <a:t>The Conjunction </a:t>
            </a:r>
            <a:r>
              <a:rPr lang="en-US" sz="2400" dirty="0" smtClean="0">
                <a:latin typeface="Times New Roman" pitchFamily="18" charset="0"/>
                <a:cs typeface="Times New Roman" pitchFamily="18" charset="0"/>
              </a:rPr>
              <a:t>page 493</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31620" cy="5059363"/>
          </a:xfrm>
        </p:spPr>
        <p:txBody>
          <a:bodyPr/>
          <a:lstStyle/>
          <a:p>
            <a:pPr marL="0" indent="0">
              <a:buNone/>
            </a:pPr>
            <a:endParaRPr lang="en-US" dirty="0" smtClean="0"/>
          </a:p>
          <a:p>
            <a:pPr marL="0" indent="0">
              <a:buNone/>
            </a:pPr>
            <a:endParaRPr lang="en-US" dirty="0" smtClean="0"/>
          </a:p>
          <a:p>
            <a:pPr marL="0" indent="0">
              <a:buNone/>
            </a:pPr>
            <a:endParaRPr lang="en-US" dirty="0" smtClean="0">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Examples: </a:t>
            </a:r>
          </a:p>
          <a:p>
            <a:r>
              <a:rPr lang="en-US" dirty="0" smtClean="0">
                <a:latin typeface="Times New Roman" pitchFamily="18" charset="0"/>
                <a:cs typeface="Times New Roman" pitchFamily="18" charset="0"/>
              </a:rPr>
              <a:t>streets </a:t>
            </a:r>
            <a:r>
              <a:rPr lang="en-US" b="1" i="1" dirty="0" smtClean="0">
                <a:solidFill>
                  <a:srgbClr val="7030A0"/>
                </a:solidFill>
                <a:latin typeface="Times New Roman" pitchFamily="18" charset="0"/>
                <a:cs typeface="Times New Roman" pitchFamily="18" charset="0"/>
              </a:rPr>
              <a:t>and</a:t>
            </a:r>
            <a:r>
              <a:rPr lang="en-US" dirty="0" smtClean="0">
                <a:latin typeface="Times New Roman" pitchFamily="18" charset="0"/>
                <a:cs typeface="Times New Roman" pitchFamily="18" charset="0"/>
              </a:rPr>
              <a:t> sidewalks (two nouns)</a:t>
            </a:r>
          </a:p>
          <a:p>
            <a:r>
              <a:rPr lang="en-US" dirty="0" smtClean="0">
                <a:latin typeface="Times New Roman" pitchFamily="18" charset="0"/>
                <a:cs typeface="Times New Roman" pitchFamily="18" charset="0"/>
              </a:rPr>
              <a:t>on land </a:t>
            </a:r>
            <a:r>
              <a:rPr lang="en-US" b="1" i="1" dirty="0" smtClean="0">
                <a:solidFill>
                  <a:srgbClr val="7030A0"/>
                </a:solidFill>
                <a:latin typeface="Times New Roman" pitchFamily="18" charset="0"/>
                <a:cs typeface="Times New Roman" pitchFamily="18" charset="0"/>
              </a:rPr>
              <a:t>or</a:t>
            </a:r>
            <a:r>
              <a:rPr lang="en-US" dirty="0" smtClean="0">
                <a:latin typeface="Times New Roman" pitchFamily="18" charset="0"/>
                <a:cs typeface="Times New Roman" pitchFamily="18" charset="0"/>
              </a:rPr>
              <a:t> at see (two prepositional phrases)</a:t>
            </a:r>
          </a:p>
          <a:p>
            <a:r>
              <a:rPr lang="en-US" dirty="0" smtClean="0">
                <a:latin typeface="Times New Roman" pitchFamily="18" charset="0"/>
                <a:cs typeface="Times New Roman" pitchFamily="18" charset="0"/>
              </a:rPr>
              <a:t>Judy wrote down her number, </a:t>
            </a:r>
            <a:r>
              <a:rPr lang="en-US" b="1" i="1" dirty="0" smtClean="0">
                <a:solidFill>
                  <a:srgbClr val="7030A0"/>
                </a:solidFill>
                <a:latin typeface="Times New Roman" pitchFamily="18" charset="0"/>
                <a:cs typeface="Times New Roman" pitchFamily="18" charset="0"/>
              </a:rPr>
              <a:t>but</a:t>
            </a:r>
            <a:r>
              <a:rPr lang="en-US" dirty="0" smtClean="0">
                <a:latin typeface="Times New Roman" pitchFamily="18" charset="0"/>
                <a:cs typeface="Times New Roman" pitchFamily="18" charset="0"/>
              </a:rPr>
              <a:t> she lost it. (two complete ideas)</a:t>
            </a:r>
            <a:endParaRPr lang="en-US" dirty="0">
              <a:latin typeface="Times New Roman" pitchFamily="18" charset="0"/>
              <a:cs typeface="Times New Roman" pitchFamily="18" charset="0"/>
            </a:endParaRPr>
          </a:p>
        </p:txBody>
      </p:sp>
      <p:sp>
        <p:nvSpPr>
          <p:cNvPr id="4" name="Title 1"/>
          <p:cNvSpPr txBox="1">
            <a:spLocks/>
          </p:cNvSpPr>
          <p:nvPr/>
        </p:nvSpPr>
        <p:spPr>
          <a:xfrm>
            <a:off x="304800" y="1295400"/>
            <a:ext cx="8403020" cy="1371600"/>
          </a:xfrm>
          <a:prstGeom prst="rect">
            <a:avLst/>
          </a:prstGeom>
          <a:solidFill>
            <a:schemeClr val="accent5">
              <a:lumMod val="60000"/>
              <a:lumOff val="40000"/>
            </a:schemeClr>
          </a:solidFill>
        </p:spPr>
        <p:txBody>
          <a:bodyPr vert="horz" lIns="91440" tIns="45720" rIns="91440" bIns="45720" rtlCol="0" anchor="ctr" anchorCtr="0">
            <a:normAutofit lnSpcReduction="10000"/>
          </a:bodyPr>
          <a:lstStyle>
            <a:lvl1pPr algn="l" defTabSz="914400" rtl="0" eaLnBrk="1" latinLnBrk="0" hangingPunct="1">
              <a:spcBef>
                <a:spcPct val="0"/>
              </a:spcBef>
              <a:buNone/>
              <a:defRPr sz="3000" b="0" kern="1200">
                <a:solidFill>
                  <a:schemeClr val="tx1">
                    <a:lumMod val="85000"/>
                    <a:lumOff val="15000"/>
                  </a:schemeClr>
                </a:solidFill>
                <a:latin typeface="+mj-lt"/>
                <a:ea typeface="+mj-ea"/>
                <a:cs typeface="+mj-cs"/>
              </a:defRPr>
            </a:lvl1pPr>
          </a:lstStyle>
          <a:p>
            <a:pPr algn="ctr"/>
            <a:r>
              <a:rPr lang="en-US" b="1" dirty="0" smtClean="0">
                <a:latin typeface="Times New Roman" pitchFamily="18" charset="0"/>
                <a:cs typeface="Times New Roman" pitchFamily="18" charset="0"/>
              </a:rPr>
              <a:t>Coordinating Conjunctions (FAN BOYS)</a:t>
            </a:r>
          </a:p>
          <a:p>
            <a:r>
              <a:rPr lang="en-US" b="1" dirty="0" smtClean="0">
                <a:latin typeface="Times New Roman" pitchFamily="18" charset="0"/>
                <a:cs typeface="Times New Roman" pitchFamily="18" charset="0"/>
              </a:rPr>
              <a:t>	for		and		not		but</a:t>
            </a:r>
          </a:p>
          <a:p>
            <a:r>
              <a:rPr lang="en-US" b="1" dirty="0" smtClean="0">
                <a:latin typeface="Times New Roman" pitchFamily="18" charset="0"/>
                <a:cs typeface="Times New Roman" pitchFamily="18" charset="0"/>
              </a:rPr>
              <a:t>	or		yet		so</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51014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55420" cy="762000"/>
          </a:xfrm>
        </p:spPr>
        <p:txBody>
          <a:bodyPr>
            <a:noAutofit/>
          </a:bodyPr>
          <a:lstStyle/>
          <a:p>
            <a:r>
              <a:rPr lang="en-US" sz="4000" b="1" dirty="0" smtClean="0">
                <a:latin typeface="Times New Roman" pitchFamily="18" charset="0"/>
                <a:cs typeface="Times New Roman" pitchFamily="18" charset="0"/>
              </a:rPr>
              <a:t>Correlative Conjunctions </a:t>
            </a:r>
            <a:r>
              <a:rPr lang="en-US" sz="2400" dirty="0" smtClean="0">
                <a:latin typeface="Times New Roman" pitchFamily="18" charset="0"/>
                <a:cs typeface="Times New Roman" pitchFamily="18" charset="0"/>
              </a:rPr>
              <a:t>pages 493-4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524000"/>
            <a:ext cx="8631620" cy="4602163"/>
          </a:xfrm>
        </p:spPr>
        <p:txBody>
          <a:bodyPr/>
          <a:lstStyle/>
          <a:p>
            <a:pPr marL="0" indent="0">
              <a:buNone/>
            </a:pPr>
            <a:endParaRPr lang="en-US" dirty="0" smtClean="0"/>
          </a:p>
          <a:p>
            <a:pPr marL="0" indent="0">
              <a:buNone/>
            </a:pPr>
            <a:endParaRPr lang="en-US" dirty="0" smtClean="0"/>
          </a:p>
          <a:p>
            <a:pPr marL="0" indent="0">
              <a:buNone/>
            </a:pPr>
            <a:r>
              <a:rPr lang="en-US" sz="2800" dirty="0" smtClean="0">
                <a:latin typeface="Times New Roman" pitchFamily="18" charset="0"/>
                <a:cs typeface="Times New Roman" pitchFamily="18" charset="0"/>
              </a:rPr>
              <a:t>Correlative conjunctions also connect items of the same kind.  However, unlike coordinating conjunctions, correlatives are always used in pairs.</a:t>
            </a:r>
          </a:p>
          <a:p>
            <a:pPr marL="0" indent="0">
              <a:buNone/>
            </a:pPr>
            <a:r>
              <a:rPr lang="en-US" sz="2400" b="1" u="sng" dirty="0" smtClean="0">
                <a:latin typeface="Times New Roman" pitchFamily="18" charset="0"/>
                <a:cs typeface="Times New Roman" pitchFamily="18" charset="0"/>
              </a:rPr>
              <a:t>EXAMPLES</a:t>
            </a:r>
            <a:r>
              <a:rPr lang="en-US" sz="2400" b="1" dirty="0" smtClean="0">
                <a:latin typeface="Times New Roman" pitchFamily="18" charset="0"/>
                <a:cs typeface="Times New Roman" pitchFamily="18" charset="0"/>
              </a:rPr>
              <a:t>:</a:t>
            </a:r>
          </a:p>
          <a:p>
            <a:r>
              <a:rPr lang="en-US" sz="2400" b="1" i="1" dirty="0" smtClean="0">
                <a:solidFill>
                  <a:srgbClr val="7030A0"/>
                </a:solidFill>
                <a:latin typeface="Times New Roman" pitchFamily="18" charset="0"/>
                <a:cs typeface="Times New Roman" pitchFamily="18" charset="0"/>
              </a:rPr>
              <a:t>Both</a:t>
            </a:r>
            <a:r>
              <a:rPr lang="en-US" sz="2400" dirty="0" smtClean="0">
                <a:latin typeface="Times New Roman" pitchFamily="18" charset="0"/>
                <a:cs typeface="Times New Roman" pitchFamily="18" charset="0"/>
              </a:rPr>
              <a:t> Jim Thorpe </a:t>
            </a:r>
            <a:r>
              <a:rPr lang="en-US" sz="2400" b="1" i="1" dirty="0" smtClean="0">
                <a:solidFill>
                  <a:srgbClr val="7030A0"/>
                </a:solidFill>
                <a:latin typeface="Times New Roman" pitchFamily="18" charset="0"/>
                <a:cs typeface="Times New Roman" pitchFamily="18" charset="0"/>
              </a:rPr>
              <a:t>and</a:t>
            </a:r>
            <a:r>
              <a:rPr lang="en-US" sz="2400" dirty="0" smtClean="0">
                <a:latin typeface="Times New Roman" pitchFamily="18" charset="0"/>
                <a:cs typeface="Times New Roman" pitchFamily="18" charset="0"/>
              </a:rPr>
              <a:t> Roberto Clemente were outstanding athletes.  (two proper nouns)</a:t>
            </a:r>
          </a:p>
          <a:p>
            <a:r>
              <a:rPr lang="en-US" sz="2400" dirty="0" smtClean="0">
                <a:latin typeface="Times New Roman" pitchFamily="18" charset="0"/>
                <a:cs typeface="Times New Roman" pitchFamily="18" charset="0"/>
              </a:rPr>
              <a:t>We want to go </a:t>
            </a:r>
            <a:r>
              <a:rPr lang="en-US" sz="2400" b="1" i="1" dirty="0" smtClean="0">
                <a:solidFill>
                  <a:srgbClr val="7030A0"/>
                </a:solidFill>
                <a:latin typeface="Times New Roman" pitchFamily="18" charset="0"/>
                <a:cs typeface="Times New Roman" pitchFamily="18" charset="0"/>
              </a:rPr>
              <a:t>not only</a:t>
            </a:r>
            <a:r>
              <a:rPr lang="en-US" sz="2400" dirty="0" smtClean="0">
                <a:latin typeface="Times New Roman" pitchFamily="18" charset="0"/>
                <a:cs typeface="Times New Roman" pitchFamily="18" charset="0"/>
              </a:rPr>
              <a:t> to Ontario </a:t>
            </a:r>
            <a:r>
              <a:rPr lang="en-US" sz="2400" b="1" i="1" dirty="0" smtClean="0">
                <a:solidFill>
                  <a:srgbClr val="7030A0"/>
                </a:solidFill>
                <a:latin typeface="Times New Roman" pitchFamily="18" charset="0"/>
                <a:cs typeface="Times New Roman" pitchFamily="18" charset="0"/>
              </a:rPr>
              <a:t>but also</a:t>
            </a:r>
            <a:r>
              <a:rPr lang="en-US" sz="2400" dirty="0" smtClean="0">
                <a:latin typeface="Times New Roman" pitchFamily="18" charset="0"/>
                <a:cs typeface="Times New Roman" pitchFamily="18" charset="0"/>
              </a:rPr>
              <a:t> to Quebec. (two prepositional phrases)</a:t>
            </a: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4" name="Title 1"/>
          <p:cNvSpPr txBox="1">
            <a:spLocks/>
          </p:cNvSpPr>
          <p:nvPr/>
        </p:nvSpPr>
        <p:spPr>
          <a:xfrm>
            <a:off x="304800" y="914400"/>
            <a:ext cx="8403020" cy="1752600"/>
          </a:xfrm>
          <a:prstGeom prst="rect">
            <a:avLst/>
          </a:prstGeom>
          <a:solidFill>
            <a:schemeClr val="accent5">
              <a:lumMod val="60000"/>
              <a:lumOff val="40000"/>
            </a:schemeClr>
          </a:solidFill>
        </p:spPr>
        <p:txBody>
          <a:bodyPr vert="horz" lIns="91440" tIns="45720" rIns="91440" bIns="45720" rtlCol="0" anchor="ctr" anchorCtr="0">
            <a:normAutofit fontScale="85000" lnSpcReduction="20000"/>
          </a:bodyPr>
          <a:lstStyle>
            <a:lvl1pPr algn="l" defTabSz="914400" rtl="0" eaLnBrk="1" latinLnBrk="0" hangingPunct="1">
              <a:spcBef>
                <a:spcPct val="0"/>
              </a:spcBef>
              <a:buNone/>
              <a:defRPr sz="3000" b="0" kern="1200">
                <a:solidFill>
                  <a:schemeClr val="tx1">
                    <a:lumMod val="85000"/>
                    <a:lumOff val="15000"/>
                  </a:schemeClr>
                </a:solidFill>
                <a:latin typeface="+mj-lt"/>
                <a:ea typeface="+mj-ea"/>
                <a:cs typeface="+mj-cs"/>
              </a:defRPr>
            </a:lvl1pPr>
          </a:lstStyle>
          <a:p>
            <a:pPr algn="ctr"/>
            <a:r>
              <a:rPr lang="en-US" b="1" dirty="0" smtClean="0">
                <a:latin typeface="Times New Roman" pitchFamily="18" charset="0"/>
                <a:cs typeface="Times New Roman" pitchFamily="18" charset="0"/>
              </a:rPr>
              <a:t>Correlative Conjunctions</a:t>
            </a:r>
          </a:p>
          <a:p>
            <a:pPr algn="ct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both…and			not only…but also</a:t>
            </a:r>
          </a:p>
          <a:p>
            <a:r>
              <a:rPr lang="en-US" dirty="0" smtClean="0">
                <a:latin typeface="Times New Roman" pitchFamily="18" charset="0"/>
                <a:cs typeface="Times New Roman" pitchFamily="18" charset="0"/>
              </a:rPr>
              <a:t>	either…or			</a:t>
            </a:r>
            <a:r>
              <a:rPr lang="en-US" dirty="0">
                <a:latin typeface="Times New Roman" pitchFamily="18" charset="0"/>
                <a:cs typeface="Times New Roman" pitchFamily="18" charset="0"/>
              </a:rPr>
              <a:t>n</a:t>
            </a:r>
            <a:r>
              <a:rPr lang="en-US" dirty="0" smtClean="0">
                <a:latin typeface="Times New Roman" pitchFamily="18" charset="0"/>
                <a:cs typeface="Times New Roman" pitchFamily="18" charset="0"/>
              </a:rPr>
              <a:t>either…nor</a:t>
            </a:r>
          </a:p>
          <a:p>
            <a:r>
              <a:rPr lang="en-US" dirty="0" smtClean="0">
                <a:latin typeface="Times New Roman" pitchFamily="18" charset="0"/>
                <a:cs typeface="Times New Roman" pitchFamily="18" charset="0"/>
              </a:rPr>
              <a:t>	whether…or</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730365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71600"/>
            <a:ext cx="8839200" cy="5257800"/>
          </a:xfrm>
        </p:spPr>
        <p:txBody>
          <a:bodyPr>
            <a:normAutofit lnSpcReduction="10000"/>
          </a:bodyPr>
          <a:lstStyle/>
          <a:p>
            <a:pPr marL="0" indent="0">
              <a:buNone/>
            </a:pPr>
            <a:r>
              <a:rPr lang="en-US" sz="3600" dirty="0" smtClean="0">
                <a:latin typeface="Times New Roman" pitchFamily="18" charset="0"/>
                <a:cs typeface="Times New Roman" pitchFamily="18" charset="0"/>
              </a:rPr>
              <a:t>(1) When we bought our new house, my mother wanted to hire movers, but my father said we could do the moving more efficiently.  (2) He said that doing the job ourselves would be not only much faster but also far less expensive than having movers do it.  (3)  Neither my mom nor I was enthusiastic, but at last Dad convinced us.  (4) Luckily, Uncle Waldo and my cousin </a:t>
            </a:r>
            <a:r>
              <a:rPr lang="en-US" sz="3600" dirty="0">
                <a:latin typeface="Times New Roman" pitchFamily="18" charset="0"/>
                <a:cs typeface="Times New Roman" pitchFamily="18" charset="0"/>
              </a:rPr>
              <a:t>F</a:t>
            </a:r>
            <a:r>
              <a:rPr lang="en-US" sz="3600" dirty="0" smtClean="0">
                <a:latin typeface="Times New Roman" pitchFamily="18" charset="0"/>
                <a:cs typeface="Times New Roman" pitchFamily="18" charset="0"/>
              </a:rPr>
              <a:t>red volunteered to help, for they thought it was a great idea.</a:t>
            </a:r>
          </a:p>
        </p:txBody>
      </p:sp>
      <p:sp>
        <p:nvSpPr>
          <p:cNvPr id="5" name="Title 1"/>
          <p:cNvSpPr>
            <a:spLocks noGrp="1"/>
          </p:cNvSpPr>
          <p:nvPr>
            <p:ph type="title"/>
          </p:nvPr>
        </p:nvSpPr>
        <p:spPr>
          <a:xfrm>
            <a:off x="228600" y="152400"/>
            <a:ext cx="8763000" cy="1066800"/>
          </a:xfrm>
        </p:spPr>
        <p:txBody>
          <a:bodyPr>
            <a:noAutofit/>
          </a:bodyPr>
          <a:lstStyle/>
          <a:p>
            <a:r>
              <a:rPr lang="en-US" sz="3200" b="1" dirty="0" smtClean="0"/>
              <a:t>Exercise 26, page 494—Identifying and </a:t>
            </a:r>
            <a:r>
              <a:rPr lang="en-US" sz="3200" b="1" dirty="0"/>
              <a:t>C</a:t>
            </a:r>
            <a:r>
              <a:rPr lang="en-US" sz="3200" b="1" dirty="0" smtClean="0"/>
              <a:t>lassifying Conjunctions</a:t>
            </a:r>
            <a:endParaRPr lang="en-US" sz="3200" b="1" dirty="0"/>
          </a:p>
        </p:txBody>
      </p:sp>
    </p:spTree>
    <p:extLst>
      <p:ext uri="{BB962C8B-B14F-4D97-AF65-F5344CB8AC3E}">
        <p14:creationId xmlns:p14="http://schemas.microsoft.com/office/powerpoint/2010/main" val="1949569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71600"/>
            <a:ext cx="8839200" cy="5257800"/>
          </a:xfrm>
        </p:spPr>
        <p:txBody>
          <a:bodyPr>
            <a:normAutofit lnSpcReduction="10000"/>
          </a:bodyPr>
          <a:lstStyle/>
          <a:p>
            <a:pPr marL="0" indent="0">
              <a:buNone/>
            </a:pPr>
            <a:r>
              <a:rPr lang="en-US" sz="3600" dirty="0" smtClean="0">
                <a:latin typeface="Times New Roman" pitchFamily="18" charset="0"/>
                <a:cs typeface="Times New Roman" pitchFamily="18" charset="0"/>
              </a:rPr>
              <a:t>(1) When we bought our new house, my mother wanted to hire movers, </a:t>
            </a:r>
            <a:r>
              <a:rPr lang="en-US" sz="3600" b="1" u="sng" dirty="0" smtClean="0">
                <a:solidFill>
                  <a:srgbClr val="7030A0"/>
                </a:solidFill>
                <a:latin typeface="Times New Roman" pitchFamily="18" charset="0"/>
                <a:cs typeface="Times New Roman" pitchFamily="18" charset="0"/>
              </a:rPr>
              <a:t>but</a:t>
            </a:r>
            <a:r>
              <a:rPr lang="en-US" sz="3600" dirty="0" smtClean="0">
                <a:latin typeface="Times New Roman" pitchFamily="18" charset="0"/>
                <a:cs typeface="Times New Roman" pitchFamily="18" charset="0"/>
              </a:rPr>
              <a:t> my father said we could do the moving more efficiently.  (2) He said that doing the job ourselves would be </a:t>
            </a:r>
            <a:r>
              <a:rPr lang="en-US" sz="3600" b="1" u="sng" dirty="0" smtClean="0">
                <a:solidFill>
                  <a:srgbClr val="7030A0"/>
                </a:solidFill>
                <a:latin typeface="Times New Roman" pitchFamily="18" charset="0"/>
                <a:cs typeface="Times New Roman" pitchFamily="18" charset="0"/>
              </a:rPr>
              <a:t>not only</a:t>
            </a:r>
            <a:r>
              <a:rPr lang="en-US" sz="3600" dirty="0" smtClean="0">
                <a:latin typeface="Times New Roman" pitchFamily="18" charset="0"/>
                <a:cs typeface="Times New Roman" pitchFamily="18" charset="0"/>
              </a:rPr>
              <a:t> much faster </a:t>
            </a:r>
            <a:r>
              <a:rPr lang="en-US" sz="3600" b="1" u="sng" dirty="0" smtClean="0">
                <a:solidFill>
                  <a:srgbClr val="7030A0"/>
                </a:solidFill>
                <a:latin typeface="Times New Roman" pitchFamily="18" charset="0"/>
                <a:cs typeface="Times New Roman" pitchFamily="18" charset="0"/>
              </a:rPr>
              <a:t>but also</a:t>
            </a:r>
            <a:r>
              <a:rPr lang="en-US" sz="3600" dirty="0" smtClean="0">
                <a:latin typeface="Times New Roman" pitchFamily="18" charset="0"/>
                <a:cs typeface="Times New Roman" pitchFamily="18" charset="0"/>
              </a:rPr>
              <a:t> far less expensive than having movers do it.  (3)  </a:t>
            </a:r>
            <a:r>
              <a:rPr lang="en-US" sz="3600" b="1" u="sng" dirty="0" smtClean="0">
                <a:solidFill>
                  <a:srgbClr val="7030A0"/>
                </a:solidFill>
                <a:latin typeface="Times New Roman" pitchFamily="18" charset="0"/>
                <a:cs typeface="Times New Roman" pitchFamily="18" charset="0"/>
              </a:rPr>
              <a:t>Neither</a:t>
            </a:r>
            <a:r>
              <a:rPr lang="en-US" sz="3600" dirty="0" smtClean="0">
                <a:latin typeface="Times New Roman" pitchFamily="18" charset="0"/>
                <a:cs typeface="Times New Roman" pitchFamily="18" charset="0"/>
              </a:rPr>
              <a:t> my mom </a:t>
            </a:r>
            <a:r>
              <a:rPr lang="en-US" sz="3600" b="1" u="sng" dirty="0" smtClean="0">
                <a:solidFill>
                  <a:srgbClr val="7030A0"/>
                </a:solidFill>
                <a:latin typeface="Times New Roman" pitchFamily="18" charset="0"/>
                <a:cs typeface="Times New Roman" pitchFamily="18" charset="0"/>
              </a:rPr>
              <a:t>nor</a:t>
            </a:r>
            <a:r>
              <a:rPr lang="en-US" sz="3600" dirty="0" smtClean="0">
                <a:latin typeface="Times New Roman" pitchFamily="18" charset="0"/>
                <a:cs typeface="Times New Roman" pitchFamily="18" charset="0"/>
              </a:rPr>
              <a:t> I was enthusiastic, but at last Dad convinced us.  (4) Luckily, Uncle Waldo and my cousin </a:t>
            </a:r>
            <a:r>
              <a:rPr lang="en-US" sz="3600" dirty="0">
                <a:latin typeface="Times New Roman" pitchFamily="18" charset="0"/>
                <a:cs typeface="Times New Roman" pitchFamily="18" charset="0"/>
              </a:rPr>
              <a:t>F</a:t>
            </a:r>
            <a:r>
              <a:rPr lang="en-US" sz="3600" dirty="0" smtClean="0">
                <a:latin typeface="Times New Roman" pitchFamily="18" charset="0"/>
                <a:cs typeface="Times New Roman" pitchFamily="18" charset="0"/>
              </a:rPr>
              <a:t>red volunteered to help, </a:t>
            </a:r>
            <a:r>
              <a:rPr lang="en-US" sz="3600" b="1" u="sng" dirty="0" smtClean="0">
                <a:solidFill>
                  <a:srgbClr val="7030A0"/>
                </a:solidFill>
                <a:latin typeface="Times New Roman" pitchFamily="18" charset="0"/>
                <a:cs typeface="Times New Roman" pitchFamily="18" charset="0"/>
              </a:rPr>
              <a:t>for</a:t>
            </a:r>
            <a:r>
              <a:rPr lang="en-US" sz="3600" dirty="0" smtClean="0">
                <a:latin typeface="Times New Roman" pitchFamily="18" charset="0"/>
                <a:cs typeface="Times New Roman" pitchFamily="18" charset="0"/>
              </a:rPr>
              <a:t> they thought it was a great idea.</a:t>
            </a:r>
          </a:p>
        </p:txBody>
      </p:sp>
      <p:sp>
        <p:nvSpPr>
          <p:cNvPr id="5" name="Title 1"/>
          <p:cNvSpPr>
            <a:spLocks noGrp="1"/>
          </p:cNvSpPr>
          <p:nvPr>
            <p:ph type="title"/>
          </p:nvPr>
        </p:nvSpPr>
        <p:spPr>
          <a:xfrm>
            <a:off x="228600" y="152400"/>
            <a:ext cx="8763000" cy="1066800"/>
          </a:xfrm>
        </p:spPr>
        <p:txBody>
          <a:bodyPr>
            <a:noAutofit/>
          </a:bodyPr>
          <a:lstStyle/>
          <a:p>
            <a:r>
              <a:rPr lang="en-US" sz="3200" b="1" dirty="0" smtClean="0"/>
              <a:t>Exercise 26, page 494—Identifying and </a:t>
            </a:r>
            <a:r>
              <a:rPr lang="en-US" sz="3200" b="1" dirty="0"/>
              <a:t>C</a:t>
            </a:r>
            <a:r>
              <a:rPr lang="en-US" sz="3200" b="1" dirty="0" smtClean="0"/>
              <a:t>lassifying Conjunctions</a:t>
            </a:r>
            <a:endParaRPr lang="en-US" sz="3200" b="1" dirty="0"/>
          </a:p>
        </p:txBody>
      </p:sp>
    </p:spTree>
    <p:extLst>
      <p:ext uri="{BB962C8B-B14F-4D97-AF65-F5344CB8AC3E}">
        <p14:creationId xmlns:p14="http://schemas.microsoft.com/office/powerpoint/2010/main" val="1306375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8839200" cy="5791200"/>
          </a:xfrm>
        </p:spPr>
        <p:txBody>
          <a:bodyPr>
            <a:normAutofit lnSpcReduction="10000"/>
          </a:bodyPr>
          <a:lstStyle/>
          <a:p>
            <a:pPr marL="0" indent="0">
              <a:buNone/>
            </a:pPr>
            <a:r>
              <a:rPr lang="en-US" sz="3600" dirty="0" smtClean="0">
                <a:latin typeface="Times New Roman" pitchFamily="18" charset="0"/>
                <a:cs typeface="Times New Roman" pitchFamily="18" charset="0"/>
              </a:rPr>
              <a:t>(5)  Both Uncle Waldo and Fred lifted weights, and they loved to show off their muscles.  (6)  On the day of the move, Dad rented a truck, but it wasn’t large enough, and we had to make several trips.  (7) At the new house, we could get the sofa through neither the back door nor the front doors, and Uncle </a:t>
            </a:r>
            <a:r>
              <a:rPr lang="en-US" sz="3600" dirty="0">
                <a:latin typeface="Times New Roman" pitchFamily="18" charset="0"/>
                <a:cs typeface="Times New Roman" pitchFamily="18" charset="0"/>
              </a:rPr>
              <a:t>W</a:t>
            </a:r>
            <a:r>
              <a:rPr lang="en-US" sz="3600" dirty="0" smtClean="0">
                <a:latin typeface="Times New Roman" pitchFamily="18" charset="0"/>
                <a:cs typeface="Times New Roman" pitchFamily="18" charset="0"/>
              </a:rPr>
              <a:t>aldo strained his back trying to loosen the sofa from the door frame.  (8) On the second load, either Fred or my father lost his grip, and the refrigerator fell on Dad’s foot.</a:t>
            </a:r>
          </a:p>
        </p:txBody>
      </p:sp>
      <p:sp>
        <p:nvSpPr>
          <p:cNvPr id="5" name="Title 1"/>
          <p:cNvSpPr>
            <a:spLocks noGrp="1"/>
          </p:cNvSpPr>
          <p:nvPr>
            <p:ph type="title"/>
          </p:nvPr>
        </p:nvSpPr>
        <p:spPr>
          <a:xfrm>
            <a:off x="228600" y="152400"/>
            <a:ext cx="8763000" cy="838200"/>
          </a:xfrm>
        </p:spPr>
        <p:txBody>
          <a:bodyPr>
            <a:noAutofit/>
          </a:bodyPr>
          <a:lstStyle/>
          <a:p>
            <a:r>
              <a:rPr lang="en-US" sz="3200" b="1" dirty="0" smtClean="0"/>
              <a:t>Exercise 26, page 494</a:t>
            </a:r>
            <a:endParaRPr lang="en-US" sz="3200" b="1" dirty="0"/>
          </a:p>
        </p:txBody>
      </p:sp>
    </p:spTree>
    <p:extLst>
      <p:ext uri="{BB962C8B-B14F-4D97-AF65-F5344CB8AC3E}">
        <p14:creationId xmlns:p14="http://schemas.microsoft.com/office/powerpoint/2010/main" val="105022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9067800" cy="5791200"/>
          </a:xfrm>
        </p:spPr>
        <p:txBody>
          <a:bodyPr>
            <a:normAutofit lnSpcReduction="10000"/>
          </a:bodyPr>
          <a:lstStyle/>
          <a:p>
            <a:pPr marL="0" indent="0">
              <a:buNone/>
            </a:pPr>
            <a:r>
              <a:rPr lang="en-US" sz="3600" dirty="0" smtClean="0">
                <a:latin typeface="Times New Roman" pitchFamily="18" charset="0"/>
                <a:cs typeface="Times New Roman" pitchFamily="18" charset="0"/>
              </a:rPr>
              <a:t>(5)  </a:t>
            </a:r>
            <a:r>
              <a:rPr lang="en-US" sz="3600" b="1" u="sng" dirty="0" smtClean="0">
                <a:solidFill>
                  <a:srgbClr val="7030A0"/>
                </a:solidFill>
                <a:latin typeface="Times New Roman" pitchFamily="18" charset="0"/>
                <a:cs typeface="Times New Roman" pitchFamily="18" charset="0"/>
              </a:rPr>
              <a:t>Both</a:t>
            </a:r>
            <a:r>
              <a:rPr lang="en-US" sz="3600" dirty="0" smtClean="0">
                <a:latin typeface="Times New Roman" pitchFamily="18" charset="0"/>
                <a:cs typeface="Times New Roman" pitchFamily="18" charset="0"/>
              </a:rPr>
              <a:t> Uncle Waldo </a:t>
            </a:r>
            <a:r>
              <a:rPr lang="en-US" sz="3600" b="1" u="sng" dirty="0" smtClean="0">
                <a:solidFill>
                  <a:srgbClr val="7030A0"/>
                </a:solidFill>
                <a:latin typeface="Times New Roman" pitchFamily="18" charset="0"/>
                <a:cs typeface="Times New Roman" pitchFamily="18" charset="0"/>
              </a:rPr>
              <a:t>and</a:t>
            </a:r>
            <a:r>
              <a:rPr lang="en-US" sz="3600" dirty="0" smtClean="0">
                <a:latin typeface="Times New Roman" pitchFamily="18" charset="0"/>
                <a:cs typeface="Times New Roman" pitchFamily="18" charset="0"/>
              </a:rPr>
              <a:t> Fred lifted weights, </a:t>
            </a:r>
            <a:r>
              <a:rPr lang="en-US" sz="3600" b="1" u="sng" dirty="0" smtClean="0">
                <a:solidFill>
                  <a:srgbClr val="7030A0"/>
                </a:solidFill>
                <a:latin typeface="Times New Roman" pitchFamily="18" charset="0"/>
                <a:cs typeface="Times New Roman" pitchFamily="18" charset="0"/>
              </a:rPr>
              <a:t>and</a:t>
            </a:r>
            <a:r>
              <a:rPr lang="en-US" sz="3600" dirty="0" smtClean="0">
                <a:latin typeface="Times New Roman" pitchFamily="18" charset="0"/>
                <a:cs typeface="Times New Roman" pitchFamily="18" charset="0"/>
              </a:rPr>
              <a:t> they loved to show off their muscles.  (6)  On the day of the move, Dad rented a truck, </a:t>
            </a:r>
            <a:r>
              <a:rPr lang="en-US" sz="3600" b="1" u="sng" dirty="0" smtClean="0">
                <a:solidFill>
                  <a:srgbClr val="7030A0"/>
                </a:solidFill>
                <a:latin typeface="Times New Roman" pitchFamily="18" charset="0"/>
                <a:cs typeface="Times New Roman" pitchFamily="18" charset="0"/>
              </a:rPr>
              <a:t>but</a:t>
            </a:r>
            <a:r>
              <a:rPr lang="en-US" sz="3600" dirty="0" smtClean="0">
                <a:latin typeface="Times New Roman" pitchFamily="18" charset="0"/>
                <a:cs typeface="Times New Roman" pitchFamily="18" charset="0"/>
              </a:rPr>
              <a:t> it wasn’t large enough, </a:t>
            </a:r>
            <a:r>
              <a:rPr lang="en-US" sz="3600" b="1" u="sng" dirty="0" smtClean="0">
                <a:solidFill>
                  <a:srgbClr val="7030A0"/>
                </a:solidFill>
                <a:latin typeface="Times New Roman" pitchFamily="18" charset="0"/>
                <a:cs typeface="Times New Roman" pitchFamily="18" charset="0"/>
              </a:rPr>
              <a:t>and</a:t>
            </a:r>
            <a:r>
              <a:rPr lang="en-US" sz="3600" dirty="0" smtClean="0">
                <a:latin typeface="Times New Roman" pitchFamily="18" charset="0"/>
                <a:cs typeface="Times New Roman" pitchFamily="18" charset="0"/>
              </a:rPr>
              <a:t> we had to make several trips.  (7) At the new house, we could get the sofa through </a:t>
            </a:r>
            <a:r>
              <a:rPr lang="en-US" sz="3600" b="1" u="sng" dirty="0" smtClean="0">
                <a:solidFill>
                  <a:srgbClr val="7030A0"/>
                </a:solidFill>
                <a:latin typeface="Times New Roman" pitchFamily="18" charset="0"/>
                <a:cs typeface="Times New Roman" pitchFamily="18" charset="0"/>
              </a:rPr>
              <a:t>neither</a:t>
            </a:r>
            <a:r>
              <a:rPr lang="en-US" sz="3600" dirty="0" smtClean="0">
                <a:latin typeface="Times New Roman" pitchFamily="18" charset="0"/>
                <a:cs typeface="Times New Roman" pitchFamily="18" charset="0"/>
              </a:rPr>
              <a:t> the back door </a:t>
            </a:r>
            <a:r>
              <a:rPr lang="en-US" sz="3600" b="1" u="sng" dirty="0" smtClean="0">
                <a:solidFill>
                  <a:srgbClr val="7030A0"/>
                </a:solidFill>
                <a:latin typeface="Times New Roman" pitchFamily="18" charset="0"/>
                <a:cs typeface="Times New Roman" pitchFamily="18" charset="0"/>
              </a:rPr>
              <a:t>nor</a:t>
            </a:r>
            <a:r>
              <a:rPr lang="en-US" sz="3600" dirty="0" smtClean="0">
                <a:latin typeface="Times New Roman" pitchFamily="18" charset="0"/>
                <a:cs typeface="Times New Roman" pitchFamily="18" charset="0"/>
              </a:rPr>
              <a:t> the front doors, </a:t>
            </a:r>
            <a:r>
              <a:rPr lang="en-US" sz="3600" b="1" u="sng" dirty="0" smtClean="0">
                <a:solidFill>
                  <a:srgbClr val="7030A0"/>
                </a:solidFill>
                <a:latin typeface="Times New Roman" pitchFamily="18" charset="0"/>
                <a:cs typeface="Times New Roman" pitchFamily="18" charset="0"/>
              </a:rPr>
              <a:t>and</a:t>
            </a:r>
            <a:r>
              <a:rPr lang="en-US" sz="3600" dirty="0" smtClean="0">
                <a:latin typeface="Times New Roman" pitchFamily="18" charset="0"/>
                <a:cs typeface="Times New Roman" pitchFamily="18" charset="0"/>
              </a:rPr>
              <a:t> Uncle </a:t>
            </a:r>
            <a:r>
              <a:rPr lang="en-US" sz="3600" dirty="0">
                <a:latin typeface="Times New Roman" pitchFamily="18" charset="0"/>
                <a:cs typeface="Times New Roman" pitchFamily="18" charset="0"/>
              </a:rPr>
              <a:t>W</a:t>
            </a:r>
            <a:r>
              <a:rPr lang="en-US" sz="3600" dirty="0" smtClean="0">
                <a:latin typeface="Times New Roman" pitchFamily="18" charset="0"/>
                <a:cs typeface="Times New Roman" pitchFamily="18" charset="0"/>
              </a:rPr>
              <a:t>aldo strained his back trying to loosen the sofa from the door frame.  (8) On the second load, </a:t>
            </a:r>
            <a:r>
              <a:rPr lang="en-US" sz="3600" b="1" u="sng" dirty="0" smtClean="0">
                <a:solidFill>
                  <a:srgbClr val="7030A0"/>
                </a:solidFill>
                <a:latin typeface="Times New Roman" pitchFamily="18" charset="0"/>
                <a:cs typeface="Times New Roman" pitchFamily="18" charset="0"/>
              </a:rPr>
              <a:t>either</a:t>
            </a:r>
            <a:r>
              <a:rPr lang="en-US" sz="3600" dirty="0" smtClean="0">
                <a:latin typeface="Times New Roman" pitchFamily="18" charset="0"/>
                <a:cs typeface="Times New Roman" pitchFamily="18" charset="0"/>
              </a:rPr>
              <a:t> Fred </a:t>
            </a:r>
            <a:r>
              <a:rPr lang="en-US" sz="3600" b="1" u="sng" dirty="0" smtClean="0">
                <a:solidFill>
                  <a:srgbClr val="7030A0"/>
                </a:solidFill>
                <a:latin typeface="Times New Roman" pitchFamily="18" charset="0"/>
                <a:cs typeface="Times New Roman" pitchFamily="18" charset="0"/>
              </a:rPr>
              <a:t>or</a:t>
            </a:r>
            <a:r>
              <a:rPr lang="en-US" sz="3600" dirty="0" smtClean="0">
                <a:latin typeface="Times New Roman" pitchFamily="18" charset="0"/>
                <a:cs typeface="Times New Roman" pitchFamily="18" charset="0"/>
              </a:rPr>
              <a:t> my father lost his grip, </a:t>
            </a:r>
            <a:r>
              <a:rPr lang="en-US" sz="3600" b="1" u="sng" dirty="0" smtClean="0">
                <a:solidFill>
                  <a:srgbClr val="7030A0"/>
                </a:solidFill>
                <a:latin typeface="Times New Roman" pitchFamily="18" charset="0"/>
                <a:cs typeface="Times New Roman" pitchFamily="18" charset="0"/>
              </a:rPr>
              <a:t>and</a:t>
            </a:r>
            <a:r>
              <a:rPr lang="en-US" sz="3600" dirty="0" smtClean="0">
                <a:latin typeface="Times New Roman" pitchFamily="18" charset="0"/>
                <a:cs typeface="Times New Roman" pitchFamily="18" charset="0"/>
              </a:rPr>
              <a:t> the refrigerator fell on Dad’s foot.</a:t>
            </a:r>
          </a:p>
        </p:txBody>
      </p:sp>
      <p:sp>
        <p:nvSpPr>
          <p:cNvPr id="5" name="Title 1"/>
          <p:cNvSpPr>
            <a:spLocks noGrp="1"/>
          </p:cNvSpPr>
          <p:nvPr>
            <p:ph type="title"/>
          </p:nvPr>
        </p:nvSpPr>
        <p:spPr>
          <a:xfrm>
            <a:off x="228600" y="152400"/>
            <a:ext cx="8763000" cy="838200"/>
          </a:xfrm>
        </p:spPr>
        <p:txBody>
          <a:bodyPr>
            <a:noAutofit/>
          </a:bodyPr>
          <a:lstStyle/>
          <a:p>
            <a:r>
              <a:rPr lang="en-US" sz="3200" b="1" dirty="0" smtClean="0"/>
              <a:t>Exercise 26, page 494</a:t>
            </a:r>
            <a:endParaRPr lang="en-US" sz="3200" b="1" dirty="0"/>
          </a:p>
        </p:txBody>
      </p:sp>
    </p:spTree>
    <p:extLst>
      <p:ext uri="{BB962C8B-B14F-4D97-AF65-F5344CB8AC3E}">
        <p14:creationId xmlns:p14="http://schemas.microsoft.com/office/powerpoint/2010/main" val="2704416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8839200" cy="5791200"/>
          </a:xfrm>
        </p:spPr>
        <p:txBody>
          <a:bodyPr>
            <a:normAutofit/>
          </a:bodyPr>
          <a:lstStyle/>
          <a:p>
            <a:pPr marL="0" indent="0">
              <a:buNone/>
            </a:pPr>
            <a:r>
              <a:rPr lang="en-US" sz="3600" dirty="0" smtClean="0">
                <a:latin typeface="Times New Roman" pitchFamily="18" charset="0"/>
                <a:cs typeface="Times New Roman" pitchFamily="18" charset="0"/>
              </a:rPr>
              <a:t>(9) His enthusiasm was somewhat dimmed, yet he said his foot didn’t hurt much and told us we were doing a wonderful job.  (10) Whether we saved money or not after paying both Uncle Waldo’s and Dad’s doctor bills and having the doorway widened is something we still don’t discuss in our family.</a:t>
            </a:r>
          </a:p>
        </p:txBody>
      </p:sp>
      <p:sp>
        <p:nvSpPr>
          <p:cNvPr id="5" name="Title 1"/>
          <p:cNvSpPr>
            <a:spLocks noGrp="1"/>
          </p:cNvSpPr>
          <p:nvPr>
            <p:ph type="title"/>
          </p:nvPr>
        </p:nvSpPr>
        <p:spPr>
          <a:xfrm>
            <a:off x="228600" y="152400"/>
            <a:ext cx="8763000" cy="838200"/>
          </a:xfrm>
        </p:spPr>
        <p:txBody>
          <a:bodyPr>
            <a:noAutofit/>
          </a:bodyPr>
          <a:lstStyle/>
          <a:p>
            <a:r>
              <a:rPr lang="en-US" sz="3200" b="1" dirty="0" smtClean="0"/>
              <a:t>Exercise 26, pages 494-5</a:t>
            </a:r>
            <a:endParaRPr lang="en-US" sz="3200" b="1" dirty="0"/>
          </a:p>
        </p:txBody>
      </p:sp>
    </p:spTree>
    <p:extLst>
      <p:ext uri="{BB962C8B-B14F-4D97-AF65-F5344CB8AC3E}">
        <p14:creationId xmlns:p14="http://schemas.microsoft.com/office/powerpoint/2010/main" val="2679110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8839200" cy="5791200"/>
          </a:xfrm>
        </p:spPr>
        <p:txBody>
          <a:bodyPr>
            <a:normAutofit/>
          </a:bodyPr>
          <a:lstStyle/>
          <a:p>
            <a:pPr marL="0" indent="0">
              <a:buNone/>
            </a:pPr>
            <a:r>
              <a:rPr lang="en-US" sz="3600" dirty="0" smtClean="0">
                <a:latin typeface="Times New Roman" pitchFamily="18" charset="0"/>
                <a:cs typeface="Times New Roman" pitchFamily="18" charset="0"/>
              </a:rPr>
              <a:t>(9) His enthusiasm was somewhat dimmed, </a:t>
            </a:r>
            <a:r>
              <a:rPr lang="en-US" sz="3600" b="1" u="sng" dirty="0" smtClean="0">
                <a:solidFill>
                  <a:srgbClr val="7030A0"/>
                </a:solidFill>
                <a:latin typeface="Times New Roman" pitchFamily="18" charset="0"/>
                <a:cs typeface="Times New Roman" pitchFamily="18" charset="0"/>
              </a:rPr>
              <a:t>yet</a:t>
            </a:r>
            <a:r>
              <a:rPr lang="en-US" sz="3600" dirty="0" smtClean="0">
                <a:latin typeface="Times New Roman" pitchFamily="18" charset="0"/>
                <a:cs typeface="Times New Roman" pitchFamily="18" charset="0"/>
              </a:rPr>
              <a:t> he said his foot didn’t hurt much </a:t>
            </a:r>
            <a:r>
              <a:rPr lang="en-US" sz="3600" b="1" u="sng" dirty="0" smtClean="0">
                <a:solidFill>
                  <a:srgbClr val="7030A0"/>
                </a:solidFill>
                <a:latin typeface="Times New Roman" pitchFamily="18" charset="0"/>
                <a:cs typeface="Times New Roman" pitchFamily="18" charset="0"/>
              </a:rPr>
              <a:t>and</a:t>
            </a:r>
            <a:r>
              <a:rPr lang="en-US" sz="3600" dirty="0" smtClean="0">
                <a:latin typeface="Times New Roman" pitchFamily="18" charset="0"/>
                <a:cs typeface="Times New Roman" pitchFamily="18" charset="0"/>
              </a:rPr>
              <a:t> told us we were doing a wonderful job.  (10) </a:t>
            </a:r>
            <a:r>
              <a:rPr lang="en-US" sz="3600" b="1" u="sng" dirty="0" smtClean="0">
                <a:solidFill>
                  <a:srgbClr val="7030A0"/>
                </a:solidFill>
                <a:latin typeface="Times New Roman" pitchFamily="18" charset="0"/>
                <a:cs typeface="Times New Roman" pitchFamily="18" charset="0"/>
              </a:rPr>
              <a:t>Whether</a:t>
            </a:r>
            <a:r>
              <a:rPr lang="en-US" sz="3600" dirty="0" smtClean="0">
                <a:latin typeface="Times New Roman" pitchFamily="18" charset="0"/>
                <a:cs typeface="Times New Roman" pitchFamily="18" charset="0"/>
              </a:rPr>
              <a:t> we saved money </a:t>
            </a:r>
            <a:r>
              <a:rPr lang="en-US" sz="3600" b="1" u="sng" dirty="0" smtClean="0">
                <a:solidFill>
                  <a:srgbClr val="7030A0"/>
                </a:solidFill>
                <a:latin typeface="Times New Roman" pitchFamily="18" charset="0"/>
                <a:cs typeface="Times New Roman" pitchFamily="18" charset="0"/>
              </a:rPr>
              <a:t>or</a:t>
            </a:r>
            <a:r>
              <a:rPr lang="en-US" sz="3600" dirty="0" smtClean="0">
                <a:latin typeface="Times New Roman" pitchFamily="18" charset="0"/>
                <a:cs typeface="Times New Roman" pitchFamily="18" charset="0"/>
              </a:rPr>
              <a:t> not after paying </a:t>
            </a:r>
            <a:r>
              <a:rPr lang="en-US" sz="3600" b="1" u="sng" dirty="0" smtClean="0">
                <a:solidFill>
                  <a:srgbClr val="7030A0"/>
                </a:solidFill>
                <a:latin typeface="Times New Roman" pitchFamily="18" charset="0"/>
                <a:cs typeface="Times New Roman" pitchFamily="18" charset="0"/>
              </a:rPr>
              <a:t>both</a:t>
            </a:r>
            <a:r>
              <a:rPr lang="en-US" sz="3600" dirty="0" smtClean="0">
                <a:latin typeface="Times New Roman" pitchFamily="18" charset="0"/>
                <a:cs typeface="Times New Roman" pitchFamily="18" charset="0"/>
              </a:rPr>
              <a:t> Uncle Waldo’s </a:t>
            </a:r>
            <a:r>
              <a:rPr lang="en-US" sz="3600" b="1" u="sng" dirty="0" smtClean="0">
                <a:solidFill>
                  <a:srgbClr val="7030A0"/>
                </a:solidFill>
                <a:latin typeface="Times New Roman" pitchFamily="18" charset="0"/>
                <a:cs typeface="Times New Roman" pitchFamily="18" charset="0"/>
              </a:rPr>
              <a:t>and</a:t>
            </a:r>
            <a:r>
              <a:rPr lang="en-US" sz="3600" dirty="0" smtClean="0">
                <a:latin typeface="Times New Roman" pitchFamily="18" charset="0"/>
                <a:cs typeface="Times New Roman" pitchFamily="18" charset="0"/>
              </a:rPr>
              <a:t> Dad’s doctor bills </a:t>
            </a:r>
            <a:r>
              <a:rPr lang="en-US" sz="3600" b="1" u="sng" dirty="0" smtClean="0">
                <a:solidFill>
                  <a:srgbClr val="7030A0"/>
                </a:solidFill>
                <a:latin typeface="Times New Roman" pitchFamily="18" charset="0"/>
                <a:cs typeface="Times New Roman" pitchFamily="18" charset="0"/>
              </a:rPr>
              <a:t>and</a:t>
            </a:r>
            <a:r>
              <a:rPr lang="en-US" sz="3600" dirty="0" smtClean="0">
                <a:latin typeface="Times New Roman" pitchFamily="18" charset="0"/>
                <a:cs typeface="Times New Roman" pitchFamily="18" charset="0"/>
              </a:rPr>
              <a:t> having the doorway widened is something we still don’t discuss in our family.</a:t>
            </a:r>
          </a:p>
        </p:txBody>
      </p:sp>
      <p:sp>
        <p:nvSpPr>
          <p:cNvPr id="5" name="Title 1"/>
          <p:cNvSpPr>
            <a:spLocks noGrp="1"/>
          </p:cNvSpPr>
          <p:nvPr>
            <p:ph type="title"/>
          </p:nvPr>
        </p:nvSpPr>
        <p:spPr>
          <a:xfrm>
            <a:off x="228600" y="152400"/>
            <a:ext cx="8763000" cy="838200"/>
          </a:xfrm>
        </p:spPr>
        <p:txBody>
          <a:bodyPr>
            <a:noAutofit/>
          </a:bodyPr>
          <a:lstStyle/>
          <a:p>
            <a:r>
              <a:rPr lang="en-US" sz="3200" b="1" dirty="0" smtClean="0"/>
              <a:t>Exercise 26, pages 494-5</a:t>
            </a:r>
            <a:endParaRPr lang="en-US" sz="3200" b="1" dirty="0"/>
          </a:p>
        </p:txBody>
      </p:sp>
    </p:spTree>
    <p:extLst>
      <p:ext uri="{BB962C8B-B14F-4D97-AF65-F5344CB8AC3E}">
        <p14:creationId xmlns:p14="http://schemas.microsoft.com/office/powerpoint/2010/main" val="2039537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500" y="1066800"/>
            <a:ext cx="7990100" cy="2474524"/>
          </a:xfrm>
          <a:prstGeom prst="rect">
            <a:avLst/>
          </a:prstGeom>
          <a:noFill/>
        </p:spPr>
        <p:txBody>
          <a:bodyPr wrap="square" rtlCol="0">
            <a:normAutofit/>
          </a:bodyPr>
          <a:lstStyle/>
          <a:p>
            <a:pPr>
              <a:lnSpc>
                <a:spcPct val="114000"/>
              </a:lnSpc>
            </a:pPr>
            <a:r>
              <a:rPr lang="en-US" sz="8000" dirty="0">
                <a:solidFill>
                  <a:prstClr val="black">
                    <a:lumMod val="85000"/>
                    <a:lumOff val="15000"/>
                  </a:prstClr>
                </a:solidFill>
                <a:latin typeface="Times New Roman" pitchFamily="18" charset="0"/>
                <a:cs typeface="Times New Roman" pitchFamily="18" charset="0"/>
              </a:rPr>
              <a:t>8</a:t>
            </a:r>
            <a:r>
              <a:rPr lang="en-US" sz="8000" dirty="0" smtClean="0">
                <a:solidFill>
                  <a:prstClr val="black">
                    <a:lumMod val="85000"/>
                    <a:lumOff val="15000"/>
                  </a:prstClr>
                </a:solidFill>
                <a:latin typeface="Times New Roman" pitchFamily="18" charset="0"/>
                <a:cs typeface="Times New Roman" pitchFamily="18" charset="0"/>
              </a:rPr>
              <a:t>. movie</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653157" y="2895600"/>
            <a:ext cx="7990100" cy="2474524"/>
          </a:xfrm>
          <a:prstGeom prst="rect">
            <a:avLst/>
          </a:prstGeom>
          <a:noFill/>
        </p:spPr>
        <p:txBody>
          <a:bodyPr wrap="square" rtlCol="0">
            <a:normAutofit/>
          </a:bodyPr>
          <a:lstStyle/>
          <a:p>
            <a:pPr>
              <a:lnSpc>
                <a:spcPct val="114000"/>
              </a:lnSpc>
            </a:pPr>
            <a:r>
              <a:rPr lang="en-US" sz="6000" dirty="0">
                <a:solidFill>
                  <a:prstClr val="black">
                    <a:lumMod val="85000"/>
                    <a:lumOff val="15000"/>
                  </a:prstClr>
                </a:solidFill>
                <a:latin typeface="Times New Roman" pitchFamily="18" charset="0"/>
                <a:cs typeface="Times New Roman" pitchFamily="18" charset="0"/>
              </a:rPr>
              <a:t>8</a:t>
            </a:r>
            <a:r>
              <a:rPr lang="en-US" sz="6000" dirty="0" smtClean="0">
                <a:solidFill>
                  <a:prstClr val="black">
                    <a:lumMod val="85000"/>
                    <a:lumOff val="15000"/>
                  </a:prstClr>
                </a:solidFill>
                <a:latin typeface="Times New Roman" pitchFamily="18" charset="0"/>
                <a:cs typeface="Times New Roman" pitchFamily="18" charset="0"/>
              </a:rPr>
              <a:t>. </a:t>
            </a:r>
            <a:r>
              <a:rPr lang="en-US" sz="6000" u="sng" dirty="0" smtClean="0">
                <a:solidFill>
                  <a:schemeClr val="accent5">
                    <a:lumMod val="50000"/>
                  </a:schemeClr>
                </a:solidFill>
                <a:latin typeface="Times New Roman" pitchFamily="18" charset="0"/>
                <a:cs typeface="Times New Roman" pitchFamily="18" charset="0"/>
              </a:rPr>
              <a:t>m</a:t>
            </a:r>
            <a:r>
              <a:rPr lang="en-US" sz="6000" dirty="0" smtClean="0">
                <a:latin typeface="Times New Roman" pitchFamily="18" charset="0"/>
                <a:cs typeface="Times New Roman" pitchFamily="18" charset="0"/>
              </a:rPr>
              <a:t>ovie</a:t>
            </a:r>
          </a:p>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	common noun</a:t>
            </a:r>
          </a:p>
        </p:txBody>
      </p:sp>
    </p:spTree>
    <p:extLst>
      <p:ext uri="{BB962C8B-B14F-4D97-AF65-F5344CB8AC3E}">
        <p14:creationId xmlns:p14="http://schemas.microsoft.com/office/powerpoint/2010/main" val="1905980965"/>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8839200" cy="5791200"/>
          </a:xfrm>
        </p:spPr>
        <p:txBody>
          <a:bodyPr>
            <a:normAutofit lnSpcReduction="10000"/>
          </a:bodyPr>
          <a:lstStyle/>
          <a:p>
            <a:pPr marL="0" indent="0">
              <a:buNone/>
            </a:pPr>
            <a:r>
              <a:rPr lang="en-US" sz="3600" dirty="0" smtClean="0">
                <a:latin typeface="Times New Roman" pitchFamily="18" charset="0"/>
                <a:cs typeface="Times New Roman" pitchFamily="18" charset="0"/>
              </a:rPr>
              <a:t>If you were at a summer camp, how would you spend your day?  Write five sentences about what you would and would not do.  In each sentence, use a coordinating conjunction or a pair of correlative conjunctions.</a:t>
            </a:r>
          </a:p>
          <a:p>
            <a:pPr marL="0" indent="0">
              <a:buNone/>
            </a:pPr>
            <a:endParaRPr lang="en-US" sz="3600" dirty="0">
              <a:latin typeface="Times New Roman" pitchFamily="18" charset="0"/>
              <a:cs typeface="Times New Roman" pitchFamily="18" charset="0"/>
            </a:endParaRPr>
          </a:p>
          <a:p>
            <a:pPr marL="0" indent="0">
              <a:buNone/>
            </a:pPr>
            <a:r>
              <a:rPr lang="en-US" sz="3600" dirty="0" smtClean="0">
                <a:latin typeface="Times New Roman" pitchFamily="18" charset="0"/>
                <a:cs typeface="Times New Roman" pitchFamily="18" charset="0"/>
              </a:rPr>
              <a:t>Activities: nature hike, computer seminar, aerobics, volleyball, art class, swimming, sailing classes, crafts, water-skiing, scuba diving, video games, movie, campfire songs, storytelling  </a:t>
            </a:r>
          </a:p>
        </p:txBody>
      </p:sp>
      <p:sp>
        <p:nvSpPr>
          <p:cNvPr id="5" name="Title 1"/>
          <p:cNvSpPr>
            <a:spLocks noGrp="1"/>
          </p:cNvSpPr>
          <p:nvPr>
            <p:ph type="title"/>
          </p:nvPr>
        </p:nvSpPr>
        <p:spPr>
          <a:xfrm>
            <a:off x="228600" y="152400"/>
            <a:ext cx="8763000" cy="838200"/>
          </a:xfrm>
        </p:spPr>
        <p:txBody>
          <a:bodyPr>
            <a:noAutofit/>
          </a:bodyPr>
          <a:lstStyle/>
          <a:p>
            <a:r>
              <a:rPr lang="en-US" sz="3200" b="1" dirty="0" smtClean="0"/>
              <a:t>Exercise 27—Using Conjunctions, pages 495</a:t>
            </a:r>
            <a:endParaRPr lang="en-US" sz="3200" b="1" dirty="0"/>
          </a:p>
        </p:txBody>
      </p:sp>
    </p:spTree>
    <p:extLst>
      <p:ext uri="{BB962C8B-B14F-4D97-AF65-F5344CB8AC3E}">
        <p14:creationId xmlns:p14="http://schemas.microsoft.com/office/powerpoint/2010/main" val="846719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8839200" cy="5715000"/>
          </a:xfrm>
        </p:spPr>
        <p:txBody>
          <a:bodyPr>
            <a:normAutofit/>
          </a:bodyPr>
          <a:lstStyle/>
          <a:p>
            <a:pPr marL="0" indent="0">
              <a:buNone/>
            </a:pPr>
            <a:r>
              <a:rPr lang="en-US" sz="3600" dirty="0" smtClean="0">
                <a:latin typeface="Times New Roman" pitchFamily="18" charset="0"/>
                <a:cs typeface="Times New Roman" pitchFamily="18" charset="0"/>
              </a:rPr>
              <a:t>An interjection is a word used to express emotion.  It has no grammatical relation to the rest of the sentence.  </a:t>
            </a:r>
          </a:p>
          <a:p>
            <a:pPr marL="0" indent="0" algn="ctr">
              <a:buNone/>
            </a:pPr>
            <a:r>
              <a:rPr lang="en-US" sz="2800" b="1" dirty="0" smtClean="0">
                <a:solidFill>
                  <a:srgbClr val="7030A0"/>
                </a:solidFill>
                <a:latin typeface="Times New Roman" pitchFamily="18" charset="0"/>
                <a:cs typeface="Times New Roman" pitchFamily="18" charset="0"/>
              </a:rPr>
              <a:t>Since it is unrelated to other words in the sentence, it is set off from the rest of the sentence by an exclamation point or by a comma or commas.</a:t>
            </a:r>
          </a:p>
          <a:p>
            <a:pPr marL="0" indent="0">
              <a:buNone/>
            </a:pPr>
            <a:r>
              <a:rPr lang="en-US" sz="3600" b="1" u="sng" dirty="0" smtClean="0">
                <a:latin typeface="Times New Roman" pitchFamily="18" charset="0"/>
                <a:cs typeface="Times New Roman" pitchFamily="18" charset="0"/>
              </a:rPr>
              <a:t>EXAMPLES</a:t>
            </a:r>
            <a:r>
              <a:rPr lang="en-US" sz="3600" b="1" dirty="0" smtClean="0">
                <a:latin typeface="Times New Roman" pitchFamily="18" charset="0"/>
                <a:cs typeface="Times New Roman" pitchFamily="18" charset="0"/>
              </a:rPr>
              <a:t>:</a:t>
            </a:r>
          </a:p>
          <a:p>
            <a:pPr marL="0" indent="0">
              <a:buNone/>
            </a:pPr>
            <a:r>
              <a:rPr lang="en-US" sz="3600" dirty="0" smtClean="0">
                <a:latin typeface="Times New Roman" pitchFamily="18" charset="0"/>
                <a:cs typeface="Times New Roman" pitchFamily="18" charset="0"/>
              </a:rPr>
              <a:t>Hey! Be careful of that wire!</a:t>
            </a:r>
          </a:p>
          <a:p>
            <a:pPr marL="0" indent="0">
              <a:buNone/>
            </a:pPr>
            <a:r>
              <a:rPr lang="en-US" sz="3600" dirty="0" smtClean="0">
                <a:latin typeface="Times New Roman" pitchFamily="18" charset="0"/>
                <a:cs typeface="Times New Roman" pitchFamily="18" charset="0"/>
              </a:rPr>
              <a:t>There’s a skunk somewhere, ugh!</a:t>
            </a:r>
          </a:p>
          <a:p>
            <a:pPr marL="0" indent="0">
              <a:buNone/>
            </a:pPr>
            <a:endParaRPr lang="en-US" sz="3600" dirty="0" smtClean="0">
              <a:latin typeface="Times New Roman" pitchFamily="18" charset="0"/>
              <a:cs typeface="Times New Roman" pitchFamily="18" charset="0"/>
            </a:endParaRPr>
          </a:p>
        </p:txBody>
      </p:sp>
      <p:sp>
        <p:nvSpPr>
          <p:cNvPr id="5" name="Title 1"/>
          <p:cNvSpPr>
            <a:spLocks noGrp="1"/>
          </p:cNvSpPr>
          <p:nvPr>
            <p:ph type="title"/>
          </p:nvPr>
        </p:nvSpPr>
        <p:spPr>
          <a:xfrm>
            <a:off x="228600" y="152400"/>
            <a:ext cx="8763000" cy="838200"/>
          </a:xfrm>
        </p:spPr>
        <p:txBody>
          <a:bodyPr>
            <a:noAutofit/>
          </a:bodyPr>
          <a:lstStyle/>
          <a:p>
            <a:r>
              <a:rPr lang="en-US" sz="4800" b="1" dirty="0" smtClean="0"/>
              <a:t>The Interjection</a:t>
            </a:r>
            <a:endParaRPr lang="en-US" sz="4800" b="1" dirty="0"/>
          </a:p>
        </p:txBody>
      </p:sp>
    </p:spTree>
    <p:extLst>
      <p:ext uri="{BB962C8B-B14F-4D97-AF65-F5344CB8AC3E}">
        <p14:creationId xmlns:p14="http://schemas.microsoft.com/office/powerpoint/2010/main" val="4116834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8839200" cy="5715000"/>
          </a:xfrm>
        </p:spPr>
        <p:txBody>
          <a:bodyPr>
            <a:normAutofit/>
          </a:bodyPr>
          <a:lstStyle/>
          <a:p>
            <a:pPr marL="0" indent="0">
              <a:buNone/>
            </a:pPr>
            <a:r>
              <a:rPr lang="en-US" sz="3600" dirty="0" smtClean="0">
                <a:latin typeface="Times New Roman" pitchFamily="18" charset="0"/>
                <a:cs typeface="Times New Roman" pitchFamily="18" charset="0"/>
              </a:rPr>
              <a:t>Find the interjection.</a:t>
            </a:r>
            <a:endParaRPr lang="en-US" sz="3600" b="1" dirty="0" smtClean="0">
              <a:latin typeface="Times New Roman" pitchFamily="18" charset="0"/>
              <a:cs typeface="Times New Roman" pitchFamily="18" charset="0"/>
            </a:endParaRPr>
          </a:p>
          <a:p>
            <a:pPr marL="742950" indent="-742950">
              <a:buAutoNum type="arabicPeriod"/>
            </a:pPr>
            <a:r>
              <a:rPr lang="en-US" sz="3600" dirty="0" smtClean="0">
                <a:latin typeface="Times New Roman" pitchFamily="18" charset="0"/>
                <a:cs typeface="Times New Roman" pitchFamily="18" charset="0"/>
              </a:rPr>
              <a:t>Hey! Be careful of that wire!</a:t>
            </a:r>
          </a:p>
          <a:p>
            <a:pPr marL="742950" indent="-742950">
              <a:buAutoNum type="arabicPeriod"/>
            </a:pPr>
            <a:r>
              <a:rPr lang="en-US" sz="3600" dirty="0" smtClean="0">
                <a:latin typeface="Times New Roman" pitchFamily="18" charset="0"/>
                <a:cs typeface="Times New Roman" pitchFamily="18" charset="0"/>
              </a:rPr>
              <a:t>There’s a skunk somewhere, ugh!</a:t>
            </a:r>
          </a:p>
          <a:p>
            <a:pPr marL="742950" indent="-742950">
              <a:buAutoNum type="arabicPeriod"/>
            </a:pPr>
            <a:r>
              <a:rPr lang="en-US" sz="3600" dirty="0" smtClean="0">
                <a:latin typeface="Times New Roman" pitchFamily="18" charset="0"/>
                <a:cs typeface="Times New Roman" pitchFamily="18" charset="0"/>
              </a:rPr>
              <a:t>I like that outfit, but, wow, it’s really expensive.</a:t>
            </a:r>
          </a:p>
          <a:p>
            <a:pPr marL="742950" indent="-742950">
              <a:buAutoNum type="arabicPeriod"/>
            </a:pPr>
            <a:r>
              <a:rPr lang="en-US" sz="3600" dirty="0" smtClean="0">
                <a:latin typeface="Times New Roman" pitchFamily="18" charset="0"/>
                <a:cs typeface="Times New Roman" pitchFamily="18" charset="0"/>
              </a:rPr>
              <a:t>Well, I guess that’s that.</a:t>
            </a:r>
          </a:p>
          <a:p>
            <a:pPr marL="742950" indent="-742950">
              <a:buAutoNum type="arabicPeriod"/>
            </a:pPr>
            <a:r>
              <a:rPr lang="en-US" sz="3600" dirty="0" smtClean="0">
                <a:latin typeface="Times New Roman" pitchFamily="18" charset="0"/>
                <a:cs typeface="Times New Roman" pitchFamily="18" charset="0"/>
              </a:rPr>
              <a:t>Ouch! I stubbed my toe on that table leg.</a:t>
            </a:r>
          </a:p>
          <a:p>
            <a:pPr marL="742950" indent="-742950">
              <a:buAutoNum type="arabicPeriod"/>
            </a:pPr>
            <a:r>
              <a:rPr lang="en-US" sz="3600" dirty="0" smtClean="0">
                <a:latin typeface="Times New Roman" pitchFamily="18" charset="0"/>
                <a:cs typeface="Times New Roman" pitchFamily="18" charset="0"/>
              </a:rPr>
              <a:t>Sean, your room is a mess, and, phew, what’s that smell?</a:t>
            </a:r>
          </a:p>
          <a:p>
            <a:pPr marL="0" indent="0">
              <a:buNone/>
            </a:pPr>
            <a:endParaRPr lang="en-US" sz="3600" dirty="0" smtClean="0">
              <a:latin typeface="Times New Roman" pitchFamily="18" charset="0"/>
              <a:cs typeface="Times New Roman" pitchFamily="18" charset="0"/>
            </a:endParaRPr>
          </a:p>
          <a:p>
            <a:pPr marL="0" indent="0">
              <a:buNone/>
            </a:pPr>
            <a:endParaRPr lang="en-US" sz="3600" dirty="0" smtClean="0">
              <a:latin typeface="Times New Roman" pitchFamily="18" charset="0"/>
              <a:cs typeface="Times New Roman" pitchFamily="18" charset="0"/>
            </a:endParaRPr>
          </a:p>
        </p:txBody>
      </p:sp>
      <p:sp>
        <p:nvSpPr>
          <p:cNvPr id="5" name="Title 1"/>
          <p:cNvSpPr>
            <a:spLocks noGrp="1"/>
          </p:cNvSpPr>
          <p:nvPr>
            <p:ph type="title"/>
          </p:nvPr>
        </p:nvSpPr>
        <p:spPr>
          <a:xfrm>
            <a:off x="228600" y="152400"/>
            <a:ext cx="8763000" cy="838200"/>
          </a:xfrm>
        </p:spPr>
        <p:txBody>
          <a:bodyPr>
            <a:noAutofit/>
          </a:bodyPr>
          <a:lstStyle/>
          <a:p>
            <a:r>
              <a:rPr lang="en-US" sz="4800" b="1" dirty="0" smtClean="0"/>
              <a:t>The Interjection</a:t>
            </a:r>
            <a:endParaRPr lang="en-US" sz="4800" b="1" dirty="0"/>
          </a:p>
        </p:txBody>
      </p:sp>
    </p:spTree>
    <p:extLst>
      <p:ext uri="{BB962C8B-B14F-4D97-AF65-F5344CB8AC3E}">
        <p14:creationId xmlns:p14="http://schemas.microsoft.com/office/powerpoint/2010/main" val="643176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8839200" cy="5715000"/>
          </a:xfrm>
        </p:spPr>
        <p:txBody>
          <a:bodyPr>
            <a:normAutofit/>
          </a:bodyPr>
          <a:lstStyle/>
          <a:p>
            <a:pPr marL="0" indent="0">
              <a:buNone/>
            </a:pPr>
            <a:r>
              <a:rPr lang="en-US" sz="3600" dirty="0" smtClean="0">
                <a:latin typeface="Times New Roman" pitchFamily="18" charset="0"/>
                <a:cs typeface="Times New Roman" pitchFamily="18" charset="0"/>
              </a:rPr>
              <a:t>Find the interjection.</a:t>
            </a:r>
            <a:endParaRPr lang="en-US" sz="3600" b="1" dirty="0" smtClean="0">
              <a:latin typeface="Times New Roman" pitchFamily="18" charset="0"/>
              <a:cs typeface="Times New Roman" pitchFamily="18" charset="0"/>
            </a:endParaRPr>
          </a:p>
          <a:p>
            <a:pPr marL="742950" indent="-742950">
              <a:buAutoNum type="arabicPeriod"/>
            </a:pPr>
            <a:r>
              <a:rPr lang="en-US" sz="3600" b="1" u="sng" dirty="0" smtClean="0">
                <a:solidFill>
                  <a:srgbClr val="7030A0"/>
                </a:solidFill>
                <a:latin typeface="Times New Roman" pitchFamily="18" charset="0"/>
                <a:cs typeface="Times New Roman" pitchFamily="18" charset="0"/>
              </a:rPr>
              <a:t>Hey!</a:t>
            </a:r>
            <a:r>
              <a:rPr lang="en-US" sz="3600" dirty="0" smtClean="0">
                <a:latin typeface="Times New Roman" pitchFamily="18" charset="0"/>
                <a:cs typeface="Times New Roman" pitchFamily="18" charset="0"/>
              </a:rPr>
              <a:t> Be careful of that wire!</a:t>
            </a:r>
          </a:p>
          <a:p>
            <a:pPr marL="742950" indent="-742950">
              <a:buAutoNum type="arabicPeriod"/>
            </a:pPr>
            <a:r>
              <a:rPr lang="en-US" sz="3600" dirty="0" smtClean="0">
                <a:latin typeface="Times New Roman" pitchFamily="18" charset="0"/>
                <a:cs typeface="Times New Roman" pitchFamily="18" charset="0"/>
              </a:rPr>
              <a:t>There’s a skunk somewhere</a:t>
            </a:r>
            <a:r>
              <a:rPr lang="en-US" sz="3600" b="1" u="sng" dirty="0" smtClean="0">
                <a:solidFill>
                  <a:srgbClr val="7030A0"/>
                </a:solidFill>
                <a:latin typeface="Times New Roman" pitchFamily="18" charset="0"/>
                <a:cs typeface="Times New Roman" pitchFamily="18" charset="0"/>
              </a:rPr>
              <a:t>, ugh!</a:t>
            </a:r>
          </a:p>
          <a:p>
            <a:pPr marL="742950" indent="-742950">
              <a:buAutoNum type="arabicPeriod"/>
            </a:pPr>
            <a:r>
              <a:rPr lang="en-US" sz="3600" dirty="0" smtClean="0">
                <a:latin typeface="Times New Roman" pitchFamily="18" charset="0"/>
                <a:cs typeface="Times New Roman" pitchFamily="18" charset="0"/>
              </a:rPr>
              <a:t>I like that outfit, but</a:t>
            </a:r>
            <a:r>
              <a:rPr lang="en-US" sz="3600" b="1" u="sng" dirty="0" smtClean="0">
                <a:solidFill>
                  <a:srgbClr val="7030A0"/>
                </a:solidFill>
                <a:latin typeface="Times New Roman" pitchFamily="18" charset="0"/>
                <a:cs typeface="Times New Roman" pitchFamily="18" charset="0"/>
              </a:rPr>
              <a:t>, wow,</a:t>
            </a:r>
            <a:r>
              <a:rPr lang="en-US" sz="3600" dirty="0" smtClean="0">
                <a:latin typeface="Times New Roman" pitchFamily="18" charset="0"/>
                <a:cs typeface="Times New Roman" pitchFamily="18" charset="0"/>
              </a:rPr>
              <a:t> it’s really expensive.</a:t>
            </a:r>
          </a:p>
          <a:p>
            <a:pPr marL="742950" indent="-742950">
              <a:buAutoNum type="arabicPeriod"/>
            </a:pPr>
            <a:r>
              <a:rPr lang="en-US" sz="3600" b="1" u="sng" dirty="0" smtClean="0">
                <a:solidFill>
                  <a:srgbClr val="7030A0"/>
                </a:solidFill>
                <a:latin typeface="Times New Roman" pitchFamily="18" charset="0"/>
                <a:cs typeface="Times New Roman" pitchFamily="18" charset="0"/>
              </a:rPr>
              <a:t>Well,</a:t>
            </a:r>
            <a:r>
              <a:rPr lang="en-US" sz="3600" dirty="0" smtClean="0">
                <a:solidFill>
                  <a:srgbClr val="7030A0"/>
                </a:solidFill>
                <a:latin typeface="Times New Roman" pitchFamily="18" charset="0"/>
                <a:cs typeface="Times New Roman" pitchFamily="18" charset="0"/>
              </a:rPr>
              <a:t> </a:t>
            </a:r>
            <a:r>
              <a:rPr lang="en-US" sz="3600" dirty="0" smtClean="0">
                <a:latin typeface="Times New Roman" pitchFamily="18" charset="0"/>
                <a:cs typeface="Times New Roman" pitchFamily="18" charset="0"/>
              </a:rPr>
              <a:t>I guess that’s that.</a:t>
            </a:r>
          </a:p>
          <a:p>
            <a:pPr marL="742950" indent="-742950">
              <a:buAutoNum type="arabicPeriod"/>
            </a:pPr>
            <a:r>
              <a:rPr lang="en-US" sz="3600" b="1" u="sng" dirty="0" smtClean="0">
                <a:solidFill>
                  <a:srgbClr val="7030A0"/>
                </a:solidFill>
                <a:latin typeface="Times New Roman" pitchFamily="18" charset="0"/>
                <a:cs typeface="Times New Roman" pitchFamily="18" charset="0"/>
              </a:rPr>
              <a:t>Ouch!</a:t>
            </a:r>
            <a:r>
              <a:rPr lang="en-US" sz="3600" dirty="0" smtClean="0">
                <a:latin typeface="Times New Roman" pitchFamily="18" charset="0"/>
                <a:cs typeface="Times New Roman" pitchFamily="18" charset="0"/>
              </a:rPr>
              <a:t> I stubbed my toe on that table leg.</a:t>
            </a:r>
          </a:p>
          <a:p>
            <a:pPr marL="742950" indent="-742950">
              <a:buAutoNum type="arabicPeriod"/>
            </a:pPr>
            <a:r>
              <a:rPr lang="en-US" sz="3600" dirty="0" smtClean="0">
                <a:latin typeface="Times New Roman" pitchFamily="18" charset="0"/>
                <a:cs typeface="Times New Roman" pitchFamily="18" charset="0"/>
              </a:rPr>
              <a:t>Sean, your room is a mess, and</a:t>
            </a:r>
            <a:r>
              <a:rPr lang="en-US" sz="3600" b="1" u="sng" dirty="0" smtClean="0">
                <a:solidFill>
                  <a:srgbClr val="7030A0"/>
                </a:solidFill>
                <a:latin typeface="Times New Roman" pitchFamily="18" charset="0"/>
                <a:cs typeface="Times New Roman" pitchFamily="18" charset="0"/>
              </a:rPr>
              <a:t>, phew</a:t>
            </a:r>
            <a:r>
              <a:rPr lang="en-US" sz="3600" dirty="0" smtClean="0">
                <a:latin typeface="Times New Roman" pitchFamily="18" charset="0"/>
                <a:cs typeface="Times New Roman" pitchFamily="18" charset="0"/>
              </a:rPr>
              <a:t>, what’s that smell?</a:t>
            </a:r>
          </a:p>
          <a:p>
            <a:pPr marL="0" indent="0">
              <a:buNone/>
            </a:pPr>
            <a:endParaRPr lang="en-US" sz="3600" dirty="0" smtClean="0">
              <a:latin typeface="Times New Roman" pitchFamily="18" charset="0"/>
              <a:cs typeface="Times New Roman" pitchFamily="18" charset="0"/>
            </a:endParaRPr>
          </a:p>
          <a:p>
            <a:pPr marL="0" indent="0">
              <a:buNone/>
            </a:pPr>
            <a:endParaRPr lang="en-US" sz="3600" dirty="0" smtClean="0">
              <a:latin typeface="Times New Roman" pitchFamily="18" charset="0"/>
              <a:cs typeface="Times New Roman" pitchFamily="18" charset="0"/>
            </a:endParaRPr>
          </a:p>
        </p:txBody>
      </p:sp>
      <p:sp>
        <p:nvSpPr>
          <p:cNvPr id="5" name="Title 1"/>
          <p:cNvSpPr>
            <a:spLocks noGrp="1"/>
          </p:cNvSpPr>
          <p:nvPr>
            <p:ph type="title"/>
          </p:nvPr>
        </p:nvSpPr>
        <p:spPr>
          <a:xfrm>
            <a:off x="228600" y="152400"/>
            <a:ext cx="8763000" cy="838200"/>
          </a:xfrm>
        </p:spPr>
        <p:txBody>
          <a:bodyPr>
            <a:noAutofit/>
          </a:bodyPr>
          <a:lstStyle/>
          <a:p>
            <a:r>
              <a:rPr lang="en-US" sz="4800" b="1" dirty="0" smtClean="0"/>
              <a:t>The Interjection</a:t>
            </a:r>
            <a:endParaRPr lang="en-US" sz="4800" b="1" dirty="0"/>
          </a:p>
        </p:txBody>
      </p:sp>
    </p:spTree>
    <p:extLst>
      <p:ext uri="{BB962C8B-B14F-4D97-AF65-F5344CB8AC3E}">
        <p14:creationId xmlns:p14="http://schemas.microsoft.com/office/powerpoint/2010/main" val="25681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600"/>
            <a:ext cx="8839200" cy="5410200"/>
          </a:xfrm>
        </p:spPr>
        <p:txBody>
          <a:bodyPr numCol="2">
            <a:normAutofit fontScale="70000" lnSpcReduction="20000"/>
          </a:bodyPr>
          <a:lstStyle/>
          <a:p>
            <a:r>
              <a:rPr lang="en-US" sz="3600" b="1" dirty="0"/>
              <a:t>A</a:t>
            </a:r>
            <a:r>
              <a:rPr lang="en-US" sz="3600" dirty="0"/>
              <a:t>: aha, ahem, </a:t>
            </a:r>
            <a:r>
              <a:rPr lang="en-US" sz="3600" dirty="0" err="1"/>
              <a:t>ahh</a:t>
            </a:r>
            <a:r>
              <a:rPr lang="en-US" sz="3600" dirty="0"/>
              <a:t>, ahoy, alas, </a:t>
            </a:r>
            <a:r>
              <a:rPr lang="en-US" sz="3600" dirty="0" err="1"/>
              <a:t>arg</a:t>
            </a:r>
            <a:r>
              <a:rPr lang="en-US" sz="3600" dirty="0"/>
              <a:t>, aw</a:t>
            </a:r>
          </a:p>
          <a:p>
            <a:r>
              <a:rPr lang="en-US" sz="3600" b="1" dirty="0"/>
              <a:t>B</a:t>
            </a:r>
            <a:r>
              <a:rPr lang="en-US" sz="3600" dirty="0"/>
              <a:t>: bam, bingo, blah, boo, bravo, </a:t>
            </a:r>
            <a:r>
              <a:rPr lang="en-US" sz="3600" dirty="0" err="1"/>
              <a:t>brrr</a:t>
            </a:r>
            <a:endParaRPr lang="en-US" sz="3600" dirty="0"/>
          </a:p>
          <a:p>
            <a:r>
              <a:rPr lang="en-US" sz="3600" b="1" dirty="0"/>
              <a:t>C</a:t>
            </a:r>
            <a:r>
              <a:rPr lang="en-US" sz="3600" dirty="0"/>
              <a:t>: cheers, congratulations</a:t>
            </a:r>
          </a:p>
          <a:p>
            <a:r>
              <a:rPr lang="en-US" sz="3600" b="1" dirty="0"/>
              <a:t>D</a:t>
            </a:r>
            <a:r>
              <a:rPr lang="en-US" sz="3600" dirty="0"/>
              <a:t>: dang, drat, darn, duh</a:t>
            </a:r>
          </a:p>
          <a:p>
            <a:r>
              <a:rPr lang="en-US" sz="3600" b="1" dirty="0"/>
              <a:t>E</a:t>
            </a:r>
            <a:r>
              <a:rPr lang="en-US" sz="3600" dirty="0"/>
              <a:t>: eek, eh, encore, eureka </a:t>
            </a:r>
          </a:p>
          <a:p>
            <a:r>
              <a:rPr lang="en-US" sz="3600" b="1" dirty="0"/>
              <a:t>F</a:t>
            </a:r>
            <a:r>
              <a:rPr lang="en-US" sz="3600" dirty="0"/>
              <a:t>: fiddlesticks</a:t>
            </a:r>
          </a:p>
          <a:p>
            <a:r>
              <a:rPr lang="en-US" sz="3600" b="1" dirty="0"/>
              <a:t>G</a:t>
            </a:r>
            <a:r>
              <a:rPr lang="en-US" sz="3600" dirty="0"/>
              <a:t>: </a:t>
            </a:r>
            <a:r>
              <a:rPr lang="en-US" sz="3600" dirty="0" err="1"/>
              <a:t>gadzooks</a:t>
            </a:r>
            <a:r>
              <a:rPr lang="en-US" sz="3600" dirty="0"/>
              <a:t>, gee, gee whiz, golly, goodbye, goodness, good grief, gosh</a:t>
            </a:r>
          </a:p>
          <a:p>
            <a:r>
              <a:rPr lang="en-US" sz="3600" b="1" dirty="0"/>
              <a:t>H</a:t>
            </a:r>
            <a:r>
              <a:rPr lang="en-US" sz="3600" dirty="0"/>
              <a:t>: ha-ha, hallelujah, hello, hey, hmm, holy buckets, holy cow, </a:t>
            </a:r>
            <a:br>
              <a:rPr lang="en-US" sz="3600" dirty="0"/>
            </a:br>
            <a:r>
              <a:rPr lang="en-US" sz="3600" dirty="0" smtClean="0"/>
              <a:t>holy </a:t>
            </a:r>
            <a:r>
              <a:rPr lang="en-US" sz="3600" dirty="0"/>
              <a:t>smokes, hot dog, huh?, humph, </a:t>
            </a:r>
            <a:r>
              <a:rPr lang="en-US" sz="3600" dirty="0" smtClean="0"/>
              <a:t>hurray</a:t>
            </a:r>
          </a:p>
          <a:p>
            <a:endParaRPr lang="en-US" sz="3600" dirty="0"/>
          </a:p>
          <a:p>
            <a:r>
              <a:rPr lang="en-US" sz="3600" b="1" dirty="0"/>
              <a:t>O</a:t>
            </a:r>
            <a:r>
              <a:rPr lang="en-US" sz="3600" dirty="0"/>
              <a:t>: oh, oh dear, oh my, oh well, </a:t>
            </a:r>
            <a:r>
              <a:rPr lang="en-US" sz="3600" dirty="0" err="1"/>
              <a:t>ooops</a:t>
            </a:r>
            <a:r>
              <a:rPr lang="en-US" sz="3600" dirty="0"/>
              <a:t>, ouch, </a:t>
            </a:r>
            <a:r>
              <a:rPr lang="en-US" sz="3600" dirty="0" err="1"/>
              <a:t>ow</a:t>
            </a:r>
            <a:endParaRPr lang="en-US" sz="3600" dirty="0"/>
          </a:p>
          <a:p>
            <a:r>
              <a:rPr lang="en-US" sz="3600" b="1" dirty="0"/>
              <a:t>P</a:t>
            </a:r>
            <a:r>
              <a:rPr lang="en-US" sz="3600" dirty="0"/>
              <a:t>: phew, phooey, pooh, </a:t>
            </a:r>
            <a:r>
              <a:rPr lang="en-US" sz="3600" dirty="0" err="1"/>
              <a:t>pow</a:t>
            </a:r>
            <a:endParaRPr lang="en-US" sz="3600" dirty="0"/>
          </a:p>
          <a:p>
            <a:r>
              <a:rPr lang="en-US" sz="3600" b="1" dirty="0"/>
              <a:t>R</a:t>
            </a:r>
            <a:r>
              <a:rPr lang="en-US" sz="3600" dirty="0"/>
              <a:t>: rats</a:t>
            </a:r>
          </a:p>
          <a:p>
            <a:r>
              <a:rPr lang="en-US" sz="3600" b="1" dirty="0"/>
              <a:t>S</a:t>
            </a:r>
            <a:r>
              <a:rPr lang="en-US" sz="3600" dirty="0"/>
              <a:t>: </a:t>
            </a:r>
            <a:r>
              <a:rPr lang="en-US" sz="3600" dirty="0" err="1"/>
              <a:t>shh</a:t>
            </a:r>
            <a:r>
              <a:rPr lang="en-US" sz="3600" dirty="0"/>
              <a:t>, shoo</a:t>
            </a:r>
          </a:p>
          <a:p>
            <a:r>
              <a:rPr lang="en-US" sz="3600" b="1" dirty="0"/>
              <a:t>T</a:t>
            </a:r>
            <a:r>
              <a:rPr lang="en-US" sz="3600" dirty="0"/>
              <a:t>: thanks, there, tut-tut</a:t>
            </a:r>
          </a:p>
          <a:p>
            <a:r>
              <a:rPr lang="en-US" sz="3600" b="1" dirty="0"/>
              <a:t>U</a:t>
            </a:r>
            <a:r>
              <a:rPr lang="en-US" sz="3600" dirty="0"/>
              <a:t>: uh-huh, uh-oh, ugh</a:t>
            </a:r>
          </a:p>
          <a:p>
            <a:r>
              <a:rPr lang="en-US" sz="3600" b="1" dirty="0"/>
              <a:t>W</a:t>
            </a:r>
            <a:r>
              <a:rPr lang="en-US" sz="3600" dirty="0"/>
              <a:t>: wahoo, well, whoa, whoops, wow</a:t>
            </a:r>
          </a:p>
          <a:p>
            <a:r>
              <a:rPr lang="en-US" sz="3600" b="1" dirty="0"/>
              <a:t>Y</a:t>
            </a:r>
            <a:r>
              <a:rPr lang="en-US" sz="3600" dirty="0"/>
              <a:t>: yeah, yes, yikes, yippee, </a:t>
            </a:r>
            <a:r>
              <a:rPr lang="en-US" sz="3600" dirty="0" err="1"/>
              <a:t>yo</a:t>
            </a:r>
            <a:r>
              <a:rPr lang="en-US" sz="3600" dirty="0"/>
              <a:t>, yuck</a:t>
            </a:r>
          </a:p>
          <a:p>
            <a:pPr marL="0" indent="0">
              <a:buNone/>
            </a:pPr>
            <a:endParaRPr lang="en-US" sz="3600" dirty="0" smtClean="0">
              <a:latin typeface="Times New Roman" pitchFamily="18" charset="0"/>
              <a:cs typeface="Times New Roman" pitchFamily="18" charset="0"/>
            </a:endParaRPr>
          </a:p>
          <a:p>
            <a:pPr marL="0" indent="0">
              <a:buNone/>
            </a:pPr>
            <a:endParaRPr lang="en-US" sz="3600" dirty="0" smtClean="0">
              <a:latin typeface="Times New Roman" pitchFamily="18" charset="0"/>
              <a:cs typeface="Times New Roman" pitchFamily="18" charset="0"/>
            </a:endParaRPr>
          </a:p>
        </p:txBody>
      </p:sp>
      <p:sp>
        <p:nvSpPr>
          <p:cNvPr id="5" name="Title 1"/>
          <p:cNvSpPr>
            <a:spLocks noGrp="1"/>
          </p:cNvSpPr>
          <p:nvPr>
            <p:ph type="title"/>
          </p:nvPr>
        </p:nvSpPr>
        <p:spPr>
          <a:xfrm>
            <a:off x="228600" y="152400"/>
            <a:ext cx="8763000" cy="838200"/>
          </a:xfrm>
        </p:spPr>
        <p:txBody>
          <a:bodyPr>
            <a:noAutofit/>
          </a:bodyPr>
          <a:lstStyle/>
          <a:p>
            <a:pPr algn="ctr"/>
            <a:r>
              <a:rPr lang="en-US" sz="4800" b="1" dirty="0" smtClean="0"/>
              <a:t>A List of Common Interjections</a:t>
            </a:r>
            <a:endParaRPr lang="en-US" sz="4800" b="1" dirty="0"/>
          </a:p>
        </p:txBody>
      </p:sp>
    </p:spTree>
    <p:extLst>
      <p:ext uri="{BB962C8B-B14F-4D97-AF65-F5344CB8AC3E}">
        <p14:creationId xmlns:p14="http://schemas.microsoft.com/office/powerpoint/2010/main" val="1606405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1"/>
          <p:cNvSpPr txBox="1">
            <a:spLocks/>
          </p:cNvSpPr>
          <p:nvPr/>
        </p:nvSpPr>
        <p:spPr>
          <a:xfrm>
            <a:off x="76200" y="2743200"/>
            <a:ext cx="876300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mtClean="0"/>
              <a:t>Exercise 28—Using Interjections, page 496</a:t>
            </a:r>
            <a:endParaRPr lang="en-US" sz="3200" b="1" dirty="0"/>
          </a:p>
        </p:txBody>
      </p:sp>
    </p:spTree>
    <p:extLst>
      <p:ext uri="{BB962C8B-B14F-4D97-AF65-F5344CB8AC3E}">
        <p14:creationId xmlns:p14="http://schemas.microsoft.com/office/powerpoint/2010/main" val="3387740361"/>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77000"/>
          </a:xfrm>
        </p:spPr>
        <p:txBody>
          <a:bodyPr>
            <a:normAutofit/>
          </a:bodyPr>
          <a:lstStyle/>
          <a:p>
            <a:pPr marL="0" indent="0">
              <a:buNone/>
            </a:pPr>
            <a:r>
              <a:rPr lang="en-US" sz="3600" dirty="0" smtClean="0">
                <a:latin typeface="Times New Roman" pitchFamily="18" charset="0"/>
                <a:cs typeface="Times New Roman" pitchFamily="18" charset="0"/>
              </a:rPr>
              <a:t>(1) “____ how was the concert?” asked Michelle.  “Tell me all about it.”  Jason shook his head.  “The opening act was terrible. </a:t>
            </a:r>
          </a:p>
          <a:p>
            <a:pPr marL="0" indent="0">
              <a:buNone/>
            </a:pPr>
            <a:r>
              <a:rPr lang="en-US" sz="3600" dirty="0" smtClean="0">
                <a:latin typeface="Times New Roman" pitchFamily="18" charset="0"/>
                <a:cs typeface="Times New Roman" pitchFamily="18" charset="0"/>
              </a:rPr>
              <a:t>(2) _____ It seemed like they played forever!”</a:t>
            </a:r>
          </a:p>
          <a:p>
            <a:pPr marL="0" indent="0">
              <a:buNone/>
            </a:pPr>
            <a:r>
              <a:rPr lang="en-US" sz="3600" dirty="0" smtClean="0">
                <a:latin typeface="Times New Roman" pitchFamily="18" charset="0"/>
                <a:cs typeface="Times New Roman" pitchFamily="18" charset="0"/>
              </a:rPr>
              <a:t>“But how was the rest of the show? (3)  ____ </a:t>
            </a:r>
            <a:r>
              <a:rPr lang="en-US" sz="3600" dirty="0">
                <a:latin typeface="Times New Roman" pitchFamily="18" charset="0"/>
                <a:cs typeface="Times New Roman" pitchFamily="18" charset="0"/>
              </a:rPr>
              <a:t>G</a:t>
            </a:r>
            <a:r>
              <a:rPr lang="en-US" sz="3600" dirty="0" smtClean="0">
                <a:latin typeface="Times New Roman" pitchFamily="18" charset="0"/>
                <a:cs typeface="Times New Roman" pitchFamily="18" charset="0"/>
              </a:rPr>
              <a:t>ive me some details, Jason!”</a:t>
            </a:r>
          </a:p>
          <a:p>
            <a:pPr marL="0" indent="0">
              <a:buNone/>
            </a:pPr>
            <a:r>
              <a:rPr lang="en-US" sz="3600" dirty="0" smtClean="0">
                <a:latin typeface="Times New Roman" pitchFamily="18" charset="0"/>
                <a:cs typeface="Times New Roman" pitchFamily="18" charset="0"/>
              </a:rPr>
              <a:t>“The drummer was fantastic. (4) ____ He acted like a wild man.  He was all over the drums!  But the best part was Stevie’s twenty-minute guitar solo. (5) ____ he really let loose.”</a:t>
            </a:r>
          </a:p>
          <a:p>
            <a:pPr marL="0" indent="0">
              <a:buNone/>
            </a:pPr>
            <a:endParaRPr lang="en-US" sz="3600" dirty="0" smtClean="0">
              <a:latin typeface="Times New Roman" pitchFamily="18" charset="0"/>
              <a:cs typeface="Times New Roman" pitchFamily="18" charset="0"/>
            </a:endParaRPr>
          </a:p>
          <a:p>
            <a:pPr marL="0" indent="0">
              <a:buNone/>
            </a:pPr>
            <a:endParaRPr lang="en-US" sz="36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980416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77000"/>
          </a:xfrm>
        </p:spPr>
        <p:txBody>
          <a:bodyPr>
            <a:normAutofit/>
          </a:bodyPr>
          <a:lstStyle/>
          <a:p>
            <a:pPr marL="0" indent="0">
              <a:buNone/>
            </a:pPr>
            <a:r>
              <a:rPr lang="en-US" sz="3600" dirty="0" smtClean="0">
                <a:latin typeface="Times New Roman" pitchFamily="18" charset="0"/>
                <a:cs typeface="Times New Roman" pitchFamily="18" charset="0"/>
              </a:rPr>
              <a:t>(1) “</a:t>
            </a:r>
            <a:r>
              <a:rPr lang="en-US" sz="3600" b="1" u="sng" dirty="0" smtClean="0">
                <a:solidFill>
                  <a:srgbClr val="7030A0"/>
                </a:solidFill>
                <a:latin typeface="Times New Roman" pitchFamily="18" charset="0"/>
                <a:cs typeface="Times New Roman" pitchFamily="18" charset="0"/>
              </a:rPr>
              <a:t>Well,</a:t>
            </a:r>
            <a:r>
              <a:rPr lang="en-US" sz="3600" dirty="0" smtClean="0">
                <a:latin typeface="Times New Roman" pitchFamily="18" charset="0"/>
                <a:cs typeface="Times New Roman" pitchFamily="18" charset="0"/>
              </a:rPr>
              <a:t> how was the concert?” asked Michelle.  “Tell me all about it.”  Jason shook his head.  “The opening act was terrible. </a:t>
            </a:r>
          </a:p>
          <a:p>
            <a:pPr marL="0" indent="0">
              <a:buNone/>
            </a:pPr>
            <a:r>
              <a:rPr lang="en-US" sz="3600" dirty="0" smtClean="0">
                <a:latin typeface="Times New Roman" pitchFamily="18" charset="0"/>
                <a:cs typeface="Times New Roman" pitchFamily="18" charset="0"/>
              </a:rPr>
              <a:t>(2) </a:t>
            </a:r>
            <a:r>
              <a:rPr lang="en-US" sz="3600" b="1" u="sng" dirty="0" smtClean="0">
                <a:solidFill>
                  <a:srgbClr val="7030A0"/>
                </a:solidFill>
                <a:latin typeface="Times New Roman" pitchFamily="18" charset="0"/>
                <a:cs typeface="Times New Roman" pitchFamily="18" charset="0"/>
              </a:rPr>
              <a:t>Ugh!</a:t>
            </a:r>
            <a:r>
              <a:rPr lang="en-US" sz="3600" dirty="0" smtClean="0">
                <a:latin typeface="Times New Roman" pitchFamily="18" charset="0"/>
                <a:cs typeface="Times New Roman" pitchFamily="18" charset="0"/>
              </a:rPr>
              <a:t> It seemed like they played forever!”</a:t>
            </a:r>
          </a:p>
          <a:p>
            <a:pPr marL="0" indent="0">
              <a:buNone/>
            </a:pPr>
            <a:r>
              <a:rPr lang="en-US" sz="3600" dirty="0" smtClean="0">
                <a:latin typeface="Times New Roman" pitchFamily="18" charset="0"/>
                <a:cs typeface="Times New Roman" pitchFamily="18" charset="0"/>
              </a:rPr>
              <a:t>“But how was the rest of the show? (3)  </a:t>
            </a:r>
            <a:r>
              <a:rPr lang="en-US" sz="3600" b="1" u="sng" dirty="0" smtClean="0">
                <a:solidFill>
                  <a:srgbClr val="7030A0"/>
                </a:solidFill>
                <a:latin typeface="Times New Roman" pitchFamily="18" charset="0"/>
                <a:cs typeface="Times New Roman" pitchFamily="18" charset="0"/>
              </a:rPr>
              <a:t>Come on!</a:t>
            </a:r>
            <a:r>
              <a:rPr lang="en-US" sz="3600" b="1" dirty="0" smtClean="0">
                <a:solidFill>
                  <a:srgbClr val="7030A0"/>
                </a:solidFill>
                <a:latin typeface="Times New Roman" pitchFamily="18" charset="0"/>
                <a:cs typeface="Times New Roman" pitchFamily="18" charset="0"/>
              </a:rPr>
              <a:t> </a:t>
            </a:r>
            <a:r>
              <a:rPr lang="en-US" sz="3600" dirty="0">
                <a:latin typeface="Times New Roman" pitchFamily="18" charset="0"/>
                <a:cs typeface="Times New Roman" pitchFamily="18" charset="0"/>
              </a:rPr>
              <a:t>G</a:t>
            </a:r>
            <a:r>
              <a:rPr lang="en-US" sz="3600" dirty="0" smtClean="0">
                <a:latin typeface="Times New Roman" pitchFamily="18" charset="0"/>
                <a:cs typeface="Times New Roman" pitchFamily="18" charset="0"/>
              </a:rPr>
              <a:t>ive me some details, Jason!”</a:t>
            </a:r>
          </a:p>
          <a:p>
            <a:pPr marL="0" indent="0">
              <a:buNone/>
            </a:pPr>
            <a:r>
              <a:rPr lang="en-US" sz="3600" dirty="0" smtClean="0">
                <a:latin typeface="Times New Roman" pitchFamily="18" charset="0"/>
                <a:cs typeface="Times New Roman" pitchFamily="18" charset="0"/>
              </a:rPr>
              <a:t>“The drummer was fantastic. (4) </a:t>
            </a:r>
            <a:r>
              <a:rPr lang="en-US" sz="3600" b="1" u="sng" dirty="0" smtClean="0">
                <a:solidFill>
                  <a:srgbClr val="7030A0"/>
                </a:solidFill>
                <a:latin typeface="Times New Roman" pitchFamily="18" charset="0"/>
                <a:cs typeface="Times New Roman" pitchFamily="18" charset="0"/>
              </a:rPr>
              <a:t>Wow!</a:t>
            </a:r>
            <a:r>
              <a:rPr lang="en-US" sz="3600" b="1" dirty="0" smtClean="0">
                <a:solidFill>
                  <a:srgbClr val="7030A0"/>
                </a:solidFill>
                <a:latin typeface="Times New Roman" pitchFamily="18" charset="0"/>
                <a:cs typeface="Times New Roman" pitchFamily="18" charset="0"/>
              </a:rPr>
              <a:t> </a:t>
            </a:r>
            <a:r>
              <a:rPr lang="en-US" sz="3600" dirty="0" smtClean="0">
                <a:latin typeface="Times New Roman" pitchFamily="18" charset="0"/>
                <a:cs typeface="Times New Roman" pitchFamily="18" charset="0"/>
              </a:rPr>
              <a:t>He acted like a wild man.  He was all over the drums!  But the best part was Stevie’s twenty-minute guitar solo. (5) </a:t>
            </a:r>
            <a:r>
              <a:rPr lang="en-US" sz="3600" b="1" u="sng" dirty="0" smtClean="0">
                <a:solidFill>
                  <a:srgbClr val="7030A0"/>
                </a:solidFill>
                <a:latin typeface="Times New Roman" pitchFamily="18" charset="0"/>
                <a:cs typeface="Times New Roman" pitchFamily="18" charset="0"/>
              </a:rPr>
              <a:t>Man,</a:t>
            </a:r>
            <a:r>
              <a:rPr lang="en-US" sz="3600" b="1" dirty="0" smtClean="0">
                <a:solidFill>
                  <a:srgbClr val="7030A0"/>
                </a:solidFill>
                <a:latin typeface="Times New Roman" pitchFamily="18" charset="0"/>
                <a:cs typeface="Times New Roman" pitchFamily="18" charset="0"/>
              </a:rPr>
              <a:t> </a:t>
            </a:r>
            <a:r>
              <a:rPr lang="en-US" sz="3600" dirty="0" smtClean="0">
                <a:latin typeface="Times New Roman" pitchFamily="18" charset="0"/>
                <a:cs typeface="Times New Roman" pitchFamily="18" charset="0"/>
              </a:rPr>
              <a:t>he really let loose.”</a:t>
            </a:r>
          </a:p>
          <a:p>
            <a:pPr marL="0" indent="0">
              <a:buNone/>
            </a:pPr>
            <a:endParaRPr lang="en-US" sz="3600" dirty="0" smtClean="0">
              <a:latin typeface="Times New Roman" pitchFamily="18" charset="0"/>
              <a:cs typeface="Times New Roman" pitchFamily="18" charset="0"/>
            </a:endParaRPr>
          </a:p>
          <a:p>
            <a:pPr marL="0" indent="0">
              <a:buNone/>
            </a:pPr>
            <a:endParaRPr lang="en-US" sz="36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746758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0"/>
            <a:ext cx="8839200" cy="5486400"/>
          </a:xfrm>
        </p:spPr>
        <p:txBody>
          <a:bodyPr>
            <a:normAutofit/>
          </a:bodyPr>
          <a:lstStyle/>
          <a:p>
            <a:pPr marL="0" indent="0">
              <a:buNone/>
            </a:pPr>
            <a:r>
              <a:rPr lang="en-US" dirty="0" smtClean="0">
                <a:latin typeface="Times New Roman" pitchFamily="18" charset="0"/>
                <a:cs typeface="Times New Roman" pitchFamily="18" charset="0"/>
              </a:rPr>
              <a:t>Compose a five-sentence narrative using interjections.  Experiment with using interjections at the beginning, middle, and end of the sentences.</a:t>
            </a:r>
          </a:p>
          <a:p>
            <a:pPr marL="0" indent="0">
              <a:buNone/>
            </a:pPr>
            <a:endParaRPr lang="en-US" sz="1800" dirty="0">
              <a:latin typeface="Times New Roman" pitchFamily="18" charset="0"/>
              <a:cs typeface="Times New Roman" pitchFamily="18" charset="0"/>
            </a:endParaRPr>
          </a:p>
          <a:p>
            <a:pPr marL="0" indent="0">
              <a:buNone/>
            </a:pPr>
            <a:r>
              <a:rPr lang="en-US" sz="2800" b="1" u="sng" dirty="0">
                <a:latin typeface="Times New Roman" pitchFamily="18" charset="0"/>
                <a:cs typeface="Times New Roman" pitchFamily="18" charset="0"/>
              </a:rPr>
              <a:t>EXAMPLES</a:t>
            </a:r>
            <a:r>
              <a:rPr lang="en-US" sz="2800" b="1" dirty="0">
                <a:latin typeface="Times New Roman" pitchFamily="18" charset="0"/>
                <a:cs typeface="Times New Roman" pitchFamily="18" charset="0"/>
              </a:rPr>
              <a:t>:</a:t>
            </a:r>
          </a:p>
          <a:p>
            <a:r>
              <a:rPr lang="en-US" sz="2800" b="1" dirty="0">
                <a:solidFill>
                  <a:srgbClr val="7030A0"/>
                </a:solidFill>
                <a:latin typeface="Times New Roman" pitchFamily="18" charset="0"/>
                <a:cs typeface="Times New Roman" pitchFamily="18" charset="0"/>
              </a:rPr>
              <a:t>Hey!</a:t>
            </a:r>
            <a:r>
              <a:rPr lang="en-US" sz="2800" dirty="0">
                <a:latin typeface="Times New Roman" pitchFamily="18" charset="0"/>
                <a:cs typeface="Times New Roman" pitchFamily="18" charset="0"/>
              </a:rPr>
              <a:t> Be careful of that wire!</a:t>
            </a:r>
          </a:p>
          <a:p>
            <a:r>
              <a:rPr lang="en-US" sz="2800" dirty="0">
                <a:latin typeface="Times New Roman" pitchFamily="18" charset="0"/>
                <a:cs typeface="Times New Roman" pitchFamily="18" charset="0"/>
              </a:rPr>
              <a:t>There’s a skunk somewhere, </a:t>
            </a:r>
            <a:r>
              <a:rPr lang="en-US" sz="2800" b="1" u="sng" dirty="0">
                <a:solidFill>
                  <a:srgbClr val="7030A0"/>
                </a:solidFill>
                <a:latin typeface="Times New Roman" pitchFamily="18" charset="0"/>
                <a:cs typeface="Times New Roman" pitchFamily="18" charset="0"/>
              </a:rPr>
              <a:t>ugh</a:t>
            </a:r>
            <a:r>
              <a:rPr lang="en-US" sz="2800" b="1" u="sng" dirty="0" smtClean="0">
                <a:solidFill>
                  <a:srgbClr val="7030A0"/>
                </a:solidFill>
                <a:latin typeface="Times New Roman" pitchFamily="18" charset="0"/>
                <a:cs typeface="Times New Roman" pitchFamily="18" charset="0"/>
              </a:rPr>
              <a:t>!</a:t>
            </a:r>
          </a:p>
          <a:p>
            <a:r>
              <a:rPr lang="en-US" sz="2800" dirty="0" smtClean="0">
                <a:latin typeface="Times New Roman" pitchFamily="18" charset="0"/>
                <a:cs typeface="Times New Roman" pitchFamily="18" charset="0"/>
              </a:rPr>
              <a:t>I like that outfit, but</a:t>
            </a:r>
            <a:r>
              <a:rPr lang="en-US" sz="2800" b="1" u="sng" dirty="0" smtClean="0">
                <a:solidFill>
                  <a:srgbClr val="7030A0"/>
                </a:solidFill>
                <a:latin typeface="Times New Roman" pitchFamily="18" charset="0"/>
                <a:cs typeface="Times New Roman" pitchFamily="18" charset="0"/>
              </a:rPr>
              <a:t>, wow,</a:t>
            </a:r>
            <a:r>
              <a:rPr lang="en-US" sz="2800" b="1" dirty="0" smtClean="0">
                <a:solidFill>
                  <a:srgbClr val="7030A0"/>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it’s really expensive.</a:t>
            </a:r>
          </a:p>
          <a:p>
            <a:r>
              <a:rPr lang="en-US" sz="2800" dirty="0" smtClean="0">
                <a:latin typeface="Times New Roman" pitchFamily="18" charset="0"/>
                <a:cs typeface="Times New Roman" pitchFamily="18" charset="0"/>
              </a:rPr>
              <a:t>Hey, Sean.  What the</a:t>
            </a:r>
            <a:r>
              <a:rPr lang="en-US" sz="2800" b="1" u="sng" dirty="0" smtClean="0">
                <a:solidFill>
                  <a:srgbClr val="7030A0"/>
                </a:solidFill>
                <a:latin typeface="Times New Roman" pitchFamily="18" charset="0"/>
                <a:cs typeface="Times New Roman" pitchFamily="18" charset="0"/>
              </a:rPr>
              <a:t>, phew, </a:t>
            </a:r>
            <a:r>
              <a:rPr lang="en-US" sz="2800" dirty="0" smtClean="0">
                <a:latin typeface="Times New Roman" pitchFamily="18" charset="0"/>
                <a:cs typeface="Times New Roman" pitchFamily="18" charset="0"/>
              </a:rPr>
              <a:t>what’s that smell?</a:t>
            </a:r>
            <a:endParaRPr lang="en-US" sz="2800" dirty="0">
              <a:latin typeface="Times New Roman" pitchFamily="18" charset="0"/>
              <a:cs typeface="Times New Roman" pitchFamily="18" charset="0"/>
            </a:endParaRPr>
          </a:p>
          <a:p>
            <a:pPr marL="0" indent="0">
              <a:buNone/>
            </a:pPr>
            <a:endParaRPr lang="en-US" sz="3600" dirty="0" smtClean="0">
              <a:latin typeface="Times New Roman" pitchFamily="18" charset="0"/>
              <a:cs typeface="Times New Roman" pitchFamily="18" charset="0"/>
            </a:endParaRPr>
          </a:p>
          <a:p>
            <a:pPr marL="0" indent="0">
              <a:buNone/>
            </a:pPr>
            <a:endParaRPr lang="en-US" sz="3600" dirty="0" smtClean="0">
              <a:latin typeface="Times New Roman" pitchFamily="18" charset="0"/>
              <a:cs typeface="Times New Roman" pitchFamily="18" charset="0"/>
            </a:endParaRPr>
          </a:p>
        </p:txBody>
      </p:sp>
      <p:sp>
        <p:nvSpPr>
          <p:cNvPr id="5" name="Title 1"/>
          <p:cNvSpPr>
            <a:spLocks noGrp="1"/>
          </p:cNvSpPr>
          <p:nvPr>
            <p:ph type="title"/>
          </p:nvPr>
        </p:nvSpPr>
        <p:spPr>
          <a:xfrm>
            <a:off x="152400" y="304800"/>
            <a:ext cx="8763000" cy="838200"/>
          </a:xfrm>
        </p:spPr>
        <p:txBody>
          <a:bodyPr>
            <a:noAutofit/>
          </a:bodyPr>
          <a:lstStyle/>
          <a:p>
            <a:pPr algn="ctr"/>
            <a:r>
              <a:rPr lang="en-US" sz="4400" b="1" dirty="0" smtClean="0"/>
              <a:t>The Interjection Narrative</a:t>
            </a:r>
            <a:endParaRPr lang="en-US" sz="4400" b="1" dirty="0"/>
          </a:p>
        </p:txBody>
      </p:sp>
    </p:spTree>
    <p:extLst>
      <p:ext uri="{BB962C8B-B14F-4D97-AF65-F5344CB8AC3E}">
        <p14:creationId xmlns:p14="http://schemas.microsoft.com/office/powerpoint/2010/main" val="2329291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hpurtell\AppData\Local\Microsoft\Windows\Temporary Internet Files\Content.IE5\UY12SDM6\MP90043050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10363200" cy="10363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152400" y="762000"/>
            <a:ext cx="8763000" cy="838200"/>
          </a:xfrm>
        </p:spPr>
        <p:txBody>
          <a:bodyPr>
            <a:noAutofit/>
          </a:bodyPr>
          <a:lstStyle/>
          <a:p>
            <a:r>
              <a:rPr lang="en-US" sz="4800" b="1" dirty="0" smtClean="0"/>
              <a:t>The Interjection Narrative</a:t>
            </a:r>
            <a:endParaRPr lang="en-US" sz="4800" b="1" dirty="0"/>
          </a:p>
        </p:txBody>
      </p:sp>
      <p:sp>
        <p:nvSpPr>
          <p:cNvPr id="4" name="Content Placeholder 2"/>
          <p:cNvSpPr txBox="1">
            <a:spLocks/>
          </p:cNvSpPr>
          <p:nvPr/>
        </p:nvSpPr>
        <p:spPr>
          <a:xfrm>
            <a:off x="228600" y="2286000"/>
            <a:ext cx="5638800" cy="525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Arial" pitchFamily="34" charset="0"/>
              <a:buAutoNum type="arabicPeriod"/>
            </a:pPr>
            <a:r>
              <a:rPr lang="en-US" dirty="0" err="1" smtClean="0">
                <a:latin typeface="Times New Roman" pitchFamily="18" charset="0"/>
                <a:cs typeface="Times New Roman" pitchFamily="18" charset="0"/>
              </a:rPr>
              <a:t>Shh</a:t>
            </a:r>
            <a:r>
              <a:rPr lang="en-US" dirty="0" smtClean="0">
                <a:latin typeface="Times New Roman" pitchFamily="18" charset="0"/>
                <a:cs typeface="Times New Roman" pitchFamily="18" charset="0"/>
              </a:rPr>
              <a:t>! Silent Sustained Writing!</a:t>
            </a:r>
          </a:p>
          <a:p>
            <a:pPr marL="514350" indent="-514350">
              <a:buFont typeface="Arial" pitchFamily="34" charset="0"/>
              <a:buAutoNum type="arabicPeriod"/>
            </a:pPr>
            <a:r>
              <a:rPr lang="en-US" sz="2800" dirty="0" smtClean="0">
                <a:latin typeface="Times New Roman" pitchFamily="18" charset="0"/>
                <a:cs typeface="Times New Roman" pitchFamily="18" charset="0"/>
              </a:rPr>
              <a:t>Share with a shoulder partner</a:t>
            </a:r>
          </a:p>
          <a:p>
            <a:pPr marL="514350" indent="-514350">
              <a:buFont typeface="Arial" pitchFamily="34" charset="0"/>
              <a:buAutoNum type="arabicPeriod"/>
            </a:pPr>
            <a:r>
              <a:rPr lang="en-US" sz="2800" dirty="0" smtClean="0">
                <a:latin typeface="Times New Roman" pitchFamily="18" charset="0"/>
                <a:cs typeface="Times New Roman" pitchFamily="18" charset="0"/>
              </a:rPr>
              <a:t>Then, be prepared to share with the entire class.</a:t>
            </a:r>
          </a:p>
          <a:p>
            <a:pPr marL="0" indent="0">
              <a:buFont typeface="Arial" pitchFamily="34" charset="0"/>
              <a:buNone/>
            </a:pPr>
            <a:endParaRPr lang="en-US" sz="3600" dirty="0" smtClean="0">
              <a:latin typeface="Times New Roman" pitchFamily="18" charset="0"/>
              <a:cs typeface="Times New Roman" pitchFamily="18" charset="0"/>
            </a:endParaRPr>
          </a:p>
          <a:p>
            <a:pPr marL="0" indent="0">
              <a:buFont typeface="Arial" pitchFamily="34" charset="0"/>
              <a:buNone/>
            </a:pPr>
            <a:endParaRPr lang="en-US" sz="36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201137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
                                            <p:txEl>
                                              <p:pRg st="1" end="1"/>
                                            </p:txEl>
                                          </p:spTgt>
                                        </p:tgtEl>
                                        <p:attrNameLst>
                                          <p:attrName>r</p:attrName>
                                        </p:attrNameLst>
                                      </p:cBhvr>
                                    </p:animRot>
                                    <p:animRot by="-240000">
                                      <p:cBhvr>
                                        <p:cTn id="13" dur="200" fill="hold">
                                          <p:stCondLst>
                                            <p:cond delay="200"/>
                                          </p:stCondLst>
                                        </p:cTn>
                                        <p:tgtEl>
                                          <p:spTgt spid="4">
                                            <p:txEl>
                                              <p:pRg st="1" end="1"/>
                                            </p:txEl>
                                          </p:spTgt>
                                        </p:tgtEl>
                                        <p:attrNameLst>
                                          <p:attrName>r</p:attrName>
                                        </p:attrNameLst>
                                      </p:cBhvr>
                                    </p:animRot>
                                    <p:animRot by="240000">
                                      <p:cBhvr>
                                        <p:cTn id="14" dur="200" fill="hold">
                                          <p:stCondLst>
                                            <p:cond delay="400"/>
                                          </p:stCondLst>
                                        </p:cTn>
                                        <p:tgtEl>
                                          <p:spTgt spid="4">
                                            <p:txEl>
                                              <p:pRg st="1" end="1"/>
                                            </p:txEl>
                                          </p:spTgt>
                                        </p:tgtEl>
                                        <p:attrNameLst>
                                          <p:attrName>r</p:attrName>
                                        </p:attrNameLst>
                                      </p:cBhvr>
                                    </p:animRot>
                                    <p:animRot by="-240000">
                                      <p:cBhvr>
                                        <p:cTn id="15" dur="200" fill="hold">
                                          <p:stCondLst>
                                            <p:cond delay="600"/>
                                          </p:stCondLst>
                                        </p:cTn>
                                        <p:tgtEl>
                                          <p:spTgt spid="4">
                                            <p:txEl>
                                              <p:pRg st="1" end="1"/>
                                            </p:txEl>
                                          </p:spTgt>
                                        </p:tgtEl>
                                        <p:attrNameLst>
                                          <p:attrName>r</p:attrName>
                                        </p:attrNameLst>
                                      </p:cBhvr>
                                    </p:animRot>
                                    <p:animRot by="120000">
                                      <p:cBhvr>
                                        <p:cTn id="16" dur="200" fill="hold">
                                          <p:stCondLst>
                                            <p:cond delay="800"/>
                                          </p:stCondLst>
                                        </p:cTn>
                                        <p:tgtEl>
                                          <p:spTgt spid="4">
                                            <p:txEl>
                                              <p:pRg st="1" end="1"/>
                                            </p:txEl>
                                          </p:spTgt>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xEl>
                                              <p:pRg st="2" end="2"/>
                                            </p:txEl>
                                          </p:spTgt>
                                        </p:tgtEl>
                                        <p:attrNameLst>
                                          <p:attrName>r</p:attrName>
                                        </p:attrNameLst>
                                      </p:cBhvr>
                                    </p:animRot>
                                    <p:animRot by="-240000">
                                      <p:cBhvr>
                                        <p:cTn id="19" dur="200" fill="hold">
                                          <p:stCondLst>
                                            <p:cond delay="200"/>
                                          </p:stCondLst>
                                        </p:cTn>
                                        <p:tgtEl>
                                          <p:spTgt spid="4">
                                            <p:txEl>
                                              <p:pRg st="2" end="2"/>
                                            </p:txEl>
                                          </p:spTgt>
                                        </p:tgtEl>
                                        <p:attrNameLst>
                                          <p:attrName>r</p:attrName>
                                        </p:attrNameLst>
                                      </p:cBhvr>
                                    </p:animRot>
                                    <p:animRot by="240000">
                                      <p:cBhvr>
                                        <p:cTn id="20" dur="200" fill="hold">
                                          <p:stCondLst>
                                            <p:cond delay="400"/>
                                          </p:stCondLst>
                                        </p:cTn>
                                        <p:tgtEl>
                                          <p:spTgt spid="4">
                                            <p:txEl>
                                              <p:pRg st="2" end="2"/>
                                            </p:txEl>
                                          </p:spTgt>
                                        </p:tgtEl>
                                        <p:attrNameLst>
                                          <p:attrName>r</p:attrName>
                                        </p:attrNameLst>
                                      </p:cBhvr>
                                    </p:animRot>
                                    <p:animRot by="-240000">
                                      <p:cBhvr>
                                        <p:cTn id="21" dur="200" fill="hold">
                                          <p:stCondLst>
                                            <p:cond delay="600"/>
                                          </p:stCondLst>
                                        </p:cTn>
                                        <p:tgtEl>
                                          <p:spTgt spid="4">
                                            <p:txEl>
                                              <p:pRg st="2" end="2"/>
                                            </p:txEl>
                                          </p:spTgt>
                                        </p:tgtEl>
                                        <p:attrNameLst>
                                          <p:attrName>r</p:attrName>
                                        </p:attrNameLst>
                                      </p:cBhvr>
                                    </p:animRot>
                                    <p:animRot by="120000">
                                      <p:cBhvr>
                                        <p:cTn id="22" dur="200" fill="hold">
                                          <p:stCondLst>
                                            <p:cond delay="800"/>
                                          </p:stCondLst>
                                        </p:cTn>
                                        <p:tgtEl>
                                          <p:spTgt spid="4">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500" y="1066800"/>
            <a:ext cx="7990100" cy="2474524"/>
          </a:xfrm>
          <a:prstGeom prst="rect">
            <a:avLst/>
          </a:prstGeom>
          <a:noFill/>
        </p:spPr>
        <p:txBody>
          <a:bodyPr wrap="square" rtlCol="0">
            <a:normAutofit/>
          </a:bodyPr>
          <a:lstStyle/>
          <a:p>
            <a:pPr>
              <a:lnSpc>
                <a:spcPct val="114000"/>
              </a:lnSpc>
            </a:pPr>
            <a:r>
              <a:rPr lang="en-US" sz="8000" dirty="0" smtClean="0">
                <a:solidFill>
                  <a:prstClr val="black">
                    <a:lumMod val="85000"/>
                    <a:lumOff val="15000"/>
                  </a:prstClr>
                </a:solidFill>
                <a:latin typeface="Times New Roman" pitchFamily="18" charset="0"/>
                <a:cs typeface="Times New Roman" pitchFamily="18" charset="0"/>
              </a:rPr>
              <a:t>9. Virginia</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642271" y="2819400"/>
            <a:ext cx="7990100" cy="2474524"/>
          </a:xfrm>
          <a:prstGeom prst="rect">
            <a:avLst/>
          </a:prstGeom>
          <a:noFill/>
        </p:spPr>
        <p:txBody>
          <a:bodyPr wrap="square" rtlCol="0">
            <a:normAutofit/>
          </a:bodyPr>
          <a:lstStyle/>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9. </a:t>
            </a:r>
            <a:r>
              <a:rPr lang="en-US" sz="6000" u="sng" dirty="0" smtClean="0">
                <a:solidFill>
                  <a:schemeClr val="accent5">
                    <a:lumMod val="50000"/>
                  </a:schemeClr>
                </a:solidFill>
                <a:latin typeface="Times New Roman" pitchFamily="18" charset="0"/>
                <a:cs typeface="Times New Roman" pitchFamily="18" charset="0"/>
              </a:rPr>
              <a:t>V</a:t>
            </a:r>
            <a:r>
              <a:rPr lang="en-US" sz="6000" dirty="0" smtClean="0">
                <a:latin typeface="Times New Roman" pitchFamily="18" charset="0"/>
                <a:cs typeface="Times New Roman" pitchFamily="18" charset="0"/>
              </a:rPr>
              <a:t>irginia</a:t>
            </a:r>
          </a:p>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	proper noun</a:t>
            </a:r>
          </a:p>
        </p:txBody>
      </p:sp>
    </p:spTree>
    <p:extLst>
      <p:ext uri="{BB962C8B-B14F-4D97-AF65-F5344CB8AC3E}">
        <p14:creationId xmlns:p14="http://schemas.microsoft.com/office/powerpoint/2010/main" val="1905980965"/>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600"/>
            <a:ext cx="8839200" cy="5410200"/>
          </a:xfrm>
        </p:spPr>
        <p:txBody>
          <a:bodyPr numCol="2">
            <a:normAutofit fontScale="70000" lnSpcReduction="20000"/>
          </a:bodyPr>
          <a:lstStyle/>
          <a:p>
            <a:r>
              <a:rPr lang="en-US" sz="3600" b="1" dirty="0"/>
              <a:t>A</a:t>
            </a:r>
            <a:r>
              <a:rPr lang="en-US" sz="3600" dirty="0"/>
              <a:t>: aha, ahem, </a:t>
            </a:r>
            <a:r>
              <a:rPr lang="en-US" sz="3600" dirty="0" err="1"/>
              <a:t>ahh</a:t>
            </a:r>
            <a:r>
              <a:rPr lang="en-US" sz="3600" dirty="0"/>
              <a:t>, ahoy, alas, </a:t>
            </a:r>
            <a:r>
              <a:rPr lang="en-US" sz="3600" dirty="0" err="1"/>
              <a:t>arg</a:t>
            </a:r>
            <a:r>
              <a:rPr lang="en-US" sz="3600" dirty="0"/>
              <a:t>, aw</a:t>
            </a:r>
          </a:p>
          <a:p>
            <a:r>
              <a:rPr lang="en-US" sz="3600" b="1" dirty="0"/>
              <a:t>B</a:t>
            </a:r>
            <a:r>
              <a:rPr lang="en-US" sz="3600" dirty="0"/>
              <a:t>: bam, bingo, blah, boo, bravo, </a:t>
            </a:r>
            <a:r>
              <a:rPr lang="en-US" sz="3600" dirty="0" err="1"/>
              <a:t>brrr</a:t>
            </a:r>
            <a:endParaRPr lang="en-US" sz="3600" dirty="0"/>
          </a:p>
          <a:p>
            <a:r>
              <a:rPr lang="en-US" sz="3600" b="1" dirty="0"/>
              <a:t>C</a:t>
            </a:r>
            <a:r>
              <a:rPr lang="en-US" sz="3600" dirty="0"/>
              <a:t>: cheers, congratulations</a:t>
            </a:r>
          </a:p>
          <a:p>
            <a:r>
              <a:rPr lang="en-US" sz="3600" b="1" dirty="0"/>
              <a:t>D</a:t>
            </a:r>
            <a:r>
              <a:rPr lang="en-US" sz="3600" dirty="0"/>
              <a:t>: dang, drat, darn, duh</a:t>
            </a:r>
          </a:p>
          <a:p>
            <a:r>
              <a:rPr lang="en-US" sz="3600" b="1" dirty="0"/>
              <a:t>E</a:t>
            </a:r>
            <a:r>
              <a:rPr lang="en-US" sz="3600" dirty="0"/>
              <a:t>: eek, eh, encore, eureka </a:t>
            </a:r>
          </a:p>
          <a:p>
            <a:r>
              <a:rPr lang="en-US" sz="3600" b="1" dirty="0"/>
              <a:t>F</a:t>
            </a:r>
            <a:r>
              <a:rPr lang="en-US" sz="3600" dirty="0"/>
              <a:t>: fiddlesticks</a:t>
            </a:r>
          </a:p>
          <a:p>
            <a:r>
              <a:rPr lang="en-US" sz="3600" b="1" dirty="0"/>
              <a:t>G</a:t>
            </a:r>
            <a:r>
              <a:rPr lang="en-US" sz="3600" dirty="0"/>
              <a:t>: </a:t>
            </a:r>
            <a:r>
              <a:rPr lang="en-US" sz="3600" dirty="0" err="1"/>
              <a:t>gadzooks</a:t>
            </a:r>
            <a:r>
              <a:rPr lang="en-US" sz="3600" dirty="0"/>
              <a:t>, gee, gee whiz, golly, goodbye, goodness, good grief, gosh</a:t>
            </a:r>
          </a:p>
          <a:p>
            <a:r>
              <a:rPr lang="en-US" sz="3600" b="1" dirty="0"/>
              <a:t>H</a:t>
            </a:r>
            <a:r>
              <a:rPr lang="en-US" sz="3600" dirty="0"/>
              <a:t>: ha-ha, hallelujah, hello, hey, hmm, holy buckets, holy cow, </a:t>
            </a:r>
            <a:br>
              <a:rPr lang="en-US" sz="3600" dirty="0"/>
            </a:br>
            <a:r>
              <a:rPr lang="en-US" sz="3600" dirty="0" smtClean="0"/>
              <a:t>holy </a:t>
            </a:r>
            <a:r>
              <a:rPr lang="en-US" sz="3600" dirty="0"/>
              <a:t>smokes, hot dog, huh?, humph, </a:t>
            </a:r>
            <a:r>
              <a:rPr lang="en-US" sz="3600" dirty="0" smtClean="0"/>
              <a:t>hurray</a:t>
            </a:r>
          </a:p>
          <a:p>
            <a:endParaRPr lang="en-US" sz="3600" dirty="0"/>
          </a:p>
          <a:p>
            <a:r>
              <a:rPr lang="en-US" sz="3600" b="1" dirty="0"/>
              <a:t>O</a:t>
            </a:r>
            <a:r>
              <a:rPr lang="en-US" sz="3600" dirty="0"/>
              <a:t>: oh, oh dear, oh my, oh well, </a:t>
            </a:r>
            <a:r>
              <a:rPr lang="en-US" sz="3600" dirty="0" err="1"/>
              <a:t>ooops</a:t>
            </a:r>
            <a:r>
              <a:rPr lang="en-US" sz="3600" dirty="0"/>
              <a:t>, ouch, </a:t>
            </a:r>
            <a:r>
              <a:rPr lang="en-US" sz="3600" dirty="0" err="1"/>
              <a:t>ow</a:t>
            </a:r>
            <a:endParaRPr lang="en-US" sz="3600" dirty="0"/>
          </a:p>
          <a:p>
            <a:r>
              <a:rPr lang="en-US" sz="3600" b="1" dirty="0"/>
              <a:t>P</a:t>
            </a:r>
            <a:r>
              <a:rPr lang="en-US" sz="3600" dirty="0"/>
              <a:t>: phew, phooey, pooh, </a:t>
            </a:r>
            <a:r>
              <a:rPr lang="en-US" sz="3600" dirty="0" err="1"/>
              <a:t>pow</a:t>
            </a:r>
            <a:endParaRPr lang="en-US" sz="3600" dirty="0"/>
          </a:p>
          <a:p>
            <a:r>
              <a:rPr lang="en-US" sz="3600" b="1" dirty="0"/>
              <a:t>R</a:t>
            </a:r>
            <a:r>
              <a:rPr lang="en-US" sz="3600" dirty="0"/>
              <a:t>: rats</a:t>
            </a:r>
          </a:p>
          <a:p>
            <a:r>
              <a:rPr lang="en-US" sz="3600" b="1" dirty="0"/>
              <a:t>S</a:t>
            </a:r>
            <a:r>
              <a:rPr lang="en-US" sz="3600" dirty="0"/>
              <a:t>: </a:t>
            </a:r>
            <a:r>
              <a:rPr lang="en-US" sz="3600" dirty="0" err="1"/>
              <a:t>shh</a:t>
            </a:r>
            <a:r>
              <a:rPr lang="en-US" sz="3600" dirty="0"/>
              <a:t>, shoo</a:t>
            </a:r>
          </a:p>
          <a:p>
            <a:r>
              <a:rPr lang="en-US" sz="3600" b="1" dirty="0"/>
              <a:t>T</a:t>
            </a:r>
            <a:r>
              <a:rPr lang="en-US" sz="3600" dirty="0"/>
              <a:t>: thanks, there, tut-tut</a:t>
            </a:r>
          </a:p>
          <a:p>
            <a:r>
              <a:rPr lang="en-US" sz="3600" b="1" dirty="0"/>
              <a:t>U</a:t>
            </a:r>
            <a:r>
              <a:rPr lang="en-US" sz="3600" dirty="0"/>
              <a:t>: uh-huh, uh-oh, ugh</a:t>
            </a:r>
          </a:p>
          <a:p>
            <a:r>
              <a:rPr lang="en-US" sz="3600" b="1" dirty="0"/>
              <a:t>W</a:t>
            </a:r>
            <a:r>
              <a:rPr lang="en-US" sz="3600" dirty="0"/>
              <a:t>: wahoo, well, whoa, whoops, wow</a:t>
            </a:r>
          </a:p>
          <a:p>
            <a:r>
              <a:rPr lang="en-US" sz="3600" b="1" dirty="0"/>
              <a:t>Y</a:t>
            </a:r>
            <a:r>
              <a:rPr lang="en-US" sz="3600" dirty="0"/>
              <a:t>: yeah, yes, yikes, yippee, </a:t>
            </a:r>
            <a:r>
              <a:rPr lang="en-US" sz="3600" dirty="0" err="1"/>
              <a:t>yo</a:t>
            </a:r>
            <a:r>
              <a:rPr lang="en-US" sz="3600" dirty="0"/>
              <a:t>, yuck</a:t>
            </a:r>
          </a:p>
          <a:p>
            <a:pPr marL="0" indent="0">
              <a:buNone/>
            </a:pPr>
            <a:endParaRPr lang="en-US" sz="3600" dirty="0" smtClean="0">
              <a:latin typeface="Times New Roman" pitchFamily="18" charset="0"/>
              <a:cs typeface="Times New Roman" pitchFamily="18" charset="0"/>
            </a:endParaRPr>
          </a:p>
          <a:p>
            <a:pPr marL="0" indent="0">
              <a:buNone/>
            </a:pPr>
            <a:endParaRPr lang="en-US" sz="3600" dirty="0" smtClean="0">
              <a:latin typeface="Times New Roman" pitchFamily="18" charset="0"/>
              <a:cs typeface="Times New Roman" pitchFamily="18" charset="0"/>
            </a:endParaRPr>
          </a:p>
        </p:txBody>
      </p:sp>
      <p:sp>
        <p:nvSpPr>
          <p:cNvPr id="5" name="Title 1"/>
          <p:cNvSpPr>
            <a:spLocks noGrp="1"/>
          </p:cNvSpPr>
          <p:nvPr>
            <p:ph type="title"/>
          </p:nvPr>
        </p:nvSpPr>
        <p:spPr>
          <a:xfrm>
            <a:off x="228600" y="152400"/>
            <a:ext cx="8763000" cy="838200"/>
          </a:xfrm>
        </p:spPr>
        <p:txBody>
          <a:bodyPr>
            <a:noAutofit/>
          </a:bodyPr>
          <a:lstStyle/>
          <a:p>
            <a:pPr algn="ctr"/>
            <a:r>
              <a:rPr lang="en-US" sz="4800" b="1" dirty="0" smtClean="0"/>
              <a:t>A List of Common Interjections</a:t>
            </a:r>
            <a:endParaRPr lang="en-US" sz="4800" b="1" dirty="0"/>
          </a:p>
        </p:txBody>
      </p:sp>
    </p:spTree>
    <p:extLst>
      <p:ext uri="{BB962C8B-B14F-4D97-AF65-F5344CB8AC3E}">
        <p14:creationId xmlns:p14="http://schemas.microsoft.com/office/powerpoint/2010/main" val="357512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839200" cy="5334000"/>
          </a:xfrm>
        </p:spPr>
        <p:txBody>
          <a:bodyPr>
            <a:normAutofit/>
          </a:bodyPr>
          <a:lstStyle/>
          <a:p>
            <a:pPr marL="0" indent="0">
              <a:buNone/>
            </a:pPr>
            <a:r>
              <a:rPr lang="en-US" dirty="0">
                <a:latin typeface="Times New Roman" pitchFamily="18" charset="0"/>
                <a:cs typeface="Times New Roman" pitchFamily="18" charset="0"/>
              </a:rPr>
              <a:t>Rule 14i A Word’s use determines its part of speech</a:t>
            </a:r>
            <a:r>
              <a:rPr lang="en-US" dirty="0" smtClean="0">
                <a:latin typeface="Times New Roman" pitchFamily="18" charset="0"/>
                <a:cs typeface="Times New Roman" pitchFamily="18" charset="0"/>
              </a:rPr>
              <a:t>.</a:t>
            </a:r>
          </a:p>
          <a:p>
            <a:pPr marL="0" indent="0">
              <a:buNone/>
            </a:pPr>
            <a:endParaRPr lang="en-US" sz="900" dirty="0">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The same word may be used as different parts of speech.  For instance, to figure out what part of speech </a:t>
            </a:r>
            <a:r>
              <a:rPr lang="en-US" b="1" i="1" dirty="0" smtClean="0">
                <a:solidFill>
                  <a:srgbClr val="7030A0"/>
                </a:solidFill>
                <a:latin typeface="Times New Roman" pitchFamily="18" charset="0"/>
                <a:cs typeface="Times New Roman" pitchFamily="18" charset="0"/>
              </a:rPr>
              <a:t>down</a:t>
            </a:r>
            <a:r>
              <a:rPr lang="en-US" dirty="0" smtClean="0">
                <a:latin typeface="Times New Roman" pitchFamily="18" charset="0"/>
                <a:cs typeface="Times New Roman" pitchFamily="18" charset="0"/>
              </a:rPr>
              <a:t> is in each of the following sentences, read the entire sentence.  What you are doing is studying the word’s </a:t>
            </a:r>
            <a:r>
              <a:rPr lang="en-US" b="1" i="1" dirty="0" smtClean="0">
                <a:solidFill>
                  <a:srgbClr val="7030A0"/>
                </a:solidFill>
                <a:latin typeface="Times New Roman" pitchFamily="18" charset="0"/>
                <a:cs typeface="Times New Roman" pitchFamily="18" charset="0"/>
              </a:rPr>
              <a:t>context</a:t>
            </a:r>
            <a:r>
              <a:rPr lang="en-US" dirty="0" smtClean="0">
                <a:latin typeface="Times New Roman" pitchFamily="18" charset="0"/>
                <a:cs typeface="Times New Roman" pitchFamily="18" charset="0"/>
              </a:rPr>
              <a:t>—the way the word is used in the sentence.  From the context, you can identify the part of speech that </a:t>
            </a:r>
            <a:r>
              <a:rPr lang="en-US" b="1" i="1" dirty="0" smtClean="0">
                <a:solidFill>
                  <a:srgbClr val="7030A0"/>
                </a:solidFill>
                <a:latin typeface="Times New Roman" pitchFamily="18" charset="0"/>
                <a:cs typeface="Times New Roman" pitchFamily="18" charset="0"/>
              </a:rPr>
              <a:t>down</a:t>
            </a:r>
            <a:r>
              <a:rPr lang="en-US" dirty="0" smtClean="0">
                <a:latin typeface="Times New Roman" pitchFamily="18" charset="0"/>
                <a:cs typeface="Times New Roman" pitchFamily="18" charset="0"/>
              </a:rPr>
              <a:t> is in each of the following sentences.</a:t>
            </a:r>
          </a:p>
        </p:txBody>
      </p:sp>
      <p:sp>
        <p:nvSpPr>
          <p:cNvPr id="5" name="Title 1"/>
          <p:cNvSpPr>
            <a:spLocks noGrp="1"/>
          </p:cNvSpPr>
          <p:nvPr>
            <p:ph type="title"/>
          </p:nvPr>
        </p:nvSpPr>
        <p:spPr>
          <a:xfrm>
            <a:off x="228600" y="304800"/>
            <a:ext cx="8763000" cy="838200"/>
          </a:xfrm>
        </p:spPr>
        <p:txBody>
          <a:bodyPr>
            <a:noAutofit/>
          </a:bodyPr>
          <a:lstStyle/>
          <a:p>
            <a:r>
              <a:rPr lang="en-US" sz="4000" b="1" dirty="0" smtClean="0"/>
              <a:t>Determining Parts of Speech</a:t>
            </a:r>
            <a:endParaRPr lang="en-US" sz="4000" b="1" dirty="0"/>
          </a:p>
        </p:txBody>
      </p:sp>
    </p:spTree>
    <p:extLst>
      <p:ext uri="{BB962C8B-B14F-4D97-AF65-F5344CB8AC3E}">
        <p14:creationId xmlns:p14="http://schemas.microsoft.com/office/powerpoint/2010/main" val="4171350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839200" cy="5334000"/>
          </a:xfrm>
        </p:spPr>
        <p:txBody>
          <a:bodyPr>
            <a:normAutofit/>
          </a:bodyPr>
          <a:lstStyle/>
          <a:p>
            <a:pPr marL="0" indent="0">
              <a:buNone/>
            </a:pPr>
            <a:r>
              <a:rPr lang="en-US" dirty="0">
                <a:latin typeface="Times New Roman" pitchFamily="18" charset="0"/>
                <a:cs typeface="Times New Roman" pitchFamily="18" charset="0"/>
              </a:rPr>
              <a:t>Rule 14i A Word’s use determines its part of speech</a:t>
            </a:r>
            <a:r>
              <a:rPr lang="en-US" dirty="0" smtClean="0">
                <a:latin typeface="Times New Roman" pitchFamily="18" charset="0"/>
                <a:cs typeface="Times New Roman" pitchFamily="18" charset="0"/>
              </a:rPr>
              <a:t>.</a:t>
            </a:r>
          </a:p>
          <a:p>
            <a:pPr marL="0" indent="0">
              <a:buNone/>
            </a:pPr>
            <a:endParaRPr lang="en-US" sz="900" dirty="0">
              <a:latin typeface="Times New Roman" pitchFamily="18" charset="0"/>
              <a:cs typeface="Times New Roman" pitchFamily="18" charset="0"/>
            </a:endParaRPr>
          </a:p>
          <a:p>
            <a:pPr marL="514350" indent="-514350">
              <a:buAutoNum type="arabicPeriod"/>
            </a:pPr>
            <a:r>
              <a:rPr lang="en-US" dirty="0" smtClean="0">
                <a:latin typeface="Times New Roman" pitchFamily="18" charset="0"/>
                <a:cs typeface="Times New Roman" pitchFamily="18" charset="0"/>
              </a:rPr>
              <a:t>The fine feathers of young birds are called </a:t>
            </a:r>
            <a:r>
              <a:rPr lang="en-US" b="1" i="1" dirty="0" smtClean="0">
                <a:latin typeface="Times New Roman" pitchFamily="18" charset="0"/>
                <a:cs typeface="Times New Roman" pitchFamily="18" charset="0"/>
              </a:rPr>
              <a:t>down</a:t>
            </a:r>
            <a:r>
              <a:rPr lang="en-US" dirty="0" smtClean="0">
                <a:latin typeface="Times New Roman" pitchFamily="18" charset="0"/>
                <a:cs typeface="Times New Roman" pitchFamily="18" charset="0"/>
              </a:rPr>
              <a:t>.</a:t>
            </a:r>
          </a:p>
          <a:p>
            <a:pPr marL="0" indent="0">
              <a:buNone/>
            </a:pPr>
            <a:r>
              <a:rPr lang="en-US" b="1" dirty="0" smtClean="0">
                <a:solidFill>
                  <a:srgbClr val="7030A0"/>
                </a:solidFill>
                <a:latin typeface="Times New Roman" pitchFamily="18" charset="0"/>
                <a:cs typeface="Times New Roman" pitchFamily="18" charset="0"/>
              </a:rPr>
              <a:t>	noun</a:t>
            </a:r>
          </a:p>
          <a:p>
            <a:pPr marL="0" indent="0">
              <a:buNone/>
            </a:pPr>
            <a:r>
              <a:rPr lang="en-US" dirty="0" smtClean="0">
                <a:latin typeface="Times New Roman" pitchFamily="18" charset="0"/>
                <a:cs typeface="Times New Roman" pitchFamily="18" charset="0"/>
              </a:rPr>
              <a:t>2.  She wore a </a:t>
            </a:r>
            <a:r>
              <a:rPr lang="en-US" b="1" i="1" dirty="0" smtClean="0">
                <a:latin typeface="Times New Roman" pitchFamily="18" charset="0"/>
                <a:cs typeface="Times New Roman" pitchFamily="18" charset="0"/>
              </a:rPr>
              <a:t>down</a:t>
            </a:r>
            <a:r>
              <a:rPr lang="en-US" dirty="0" smtClean="0">
                <a:latin typeface="Times New Roman" pitchFamily="18" charset="0"/>
                <a:cs typeface="Times New Roman" pitchFamily="18" charset="0"/>
              </a:rPr>
              <a:t> vest.</a:t>
            </a:r>
          </a:p>
          <a:p>
            <a:pPr marL="0" indent="0">
              <a:buNone/>
            </a:pPr>
            <a:r>
              <a:rPr lang="en-US" b="1" dirty="0" smtClean="0">
                <a:solidFill>
                  <a:srgbClr val="7030A0"/>
                </a:solidFill>
                <a:latin typeface="Times New Roman" pitchFamily="18" charset="0"/>
                <a:cs typeface="Times New Roman" pitchFamily="18" charset="0"/>
              </a:rPr>
              <a:t>	adjective</a:t>
            </a:r>
          </a:p>
          <a:p>
            <a:pPr marL="514350" indent="-514350">
              <a:buAutoNum type="arabicPeriod" startAt="3"/>
            </a:pPr>
            <a:r>
              <a:rPr lang="en-US" dirty="0" smtClean="0">
                <a:latin typeface="Times New Roman" pitchFamily="18" charset="0"/>
                <a:cs typeface="Times New Roman" pitchFamily="18" charset="0"/>
              </a:rPr>
              <a:t>Do you think the tackle with </a:t>
            </a:r>
            <a:r>
              <a:rPr lang="en-US" b="1" i="1" dirty="0" smtClean="0">
                <a:latin typeface="Times New Roman" pitchFamily="18" charset="0"/>
                <a:cs typeface="Times New Roman" pitchFamily="18" charset="0"/>
              </a:rPr>
              <a:t>down</a:t>
            </a:r>
            <a:r>
              <a:rPr lang="en-US" dirty="0" smtClean="0">
                <a:latin typeface="Times New Roman" pitchFamily="18" charset="0"/>
                <a:cs typeface="Times New Roman" pitchFamily="18" charset="0"/>
              </a:rPr>
              <a:t> the runner before reaching the end zone?</a:t>
            </a:r>
          </a:p>
          <a:p>
            <a:pPr marL="0" indent="0">
              <a:buNone/>
            </a:pPr>
            <a:r>
              <a:rPr lang="en-US" b="1" dirty="0" smtClean="0">
                <a:solidFill>
                  <a:srgbClr val="7030A0"/>
                </a:solidFill>
                <a:latin typeface="Times New Roman" pitchFamily="18" charset="0"/>
                <a:cs typeface="Times New Roman" pitchFamily="18" charset="0"/>
              </a:rPr>
              <a:t>	verb</a:t>
            </a:r>
          </a:p>
          <a:p>
            <a:pPr marL="0" indent="0">
              <a:buNone/>
            </a:pPr>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5" name="Title 1"/>
          <p:cNvSpPr>
            <a:spLocks noGrp="1"/>
          </p:cNvSpPr>
          <p:nvPr>
            <p:ph type="title"/>
          </p:nvPr>
        </p:nvSpPr>
        <p:spPr>
          <a:xfrm>
            <a:off x="228600" y="304800"/>
            <a:ext cx="8763000" cy="838200"/>
          </a:xfrm>
        </p:spPr>
        <p:txBody>
          <a:bodyPr>
            <a:noAutofit/>
          </a:bodyPr>
          <a:lstStyle/>
          <a:p>
            <a:r>
              <a:rPr lang="en-US" sz="4000" b="1" dirty="0" smtClean="0"/>
              <a:t>Determining Parts of Speech</a:t>
            </a:r>
            <a:endParaRPr lang="en-US" sz="4000" b="1" dirty="0"/>
          </a:p>
        </p:txBody>
      </p:sp>
    </p:spTree>
    <p:extLst>
      <p:ext uri="{BB962C8B-B14F-4D97-AF65-F5344CB8AC3E}">
        <p14:creationId xmlns:p14="http://schemas.microsoft.com/office/powerpoint/2010/main" val="3707193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circle(in)">
                                      <p:cBhvr>
                                        <p:cTn id="24" dur="20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wipe(down)">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447800" y="304800"/>
            <a:ext cx="6870700" cy="1219200"/>
          </a:xfrm>
        </p:spPr>
        <p:txBody>
          <a:bodyPr/>
          <a:lstStyle/>
          <a:p>
            <a:r>
              <a:rPr lang="en-US" smtClean="0"/>
              <a:t>Let’s Play…</a:t>
            </a:r>
          </a:p>
        </p:txBody>
      </p:sp>
      <p:sp>
        <p:nvSpPr>
          <p:cNvPr id="3" name="Content Placeholder 2"/>
          <p:cNvSpPr>
            <a:spLocks noGrp="1"/>
          </p:cNvSpPr>
          <p:nvPr>
            <p:ph idx="1"/>
          </p:nvPr>
        </p:nvSpPr>
        <p:spPr>
          <a:xfrm>
            <a:off x="419100" y="1219200"/>
            <a:ext cx="8458200" cy="3657600"/>
          </a:xfrm>
        </p:spPr>
        <p:txBody>
          <a:bodyPr/>
          <a:lstStyle/>
          <a:p>
            <a:r>
              <a:rPr lang="en-US" sz="5400" dirty="0" err="1" smtClean="0"/>
              <a:t>Flicko</a:t>
            </a:r>
            <a:endParaRPr lang="en-US" sz="5400" dirty="0" smtClean="0"/>
          </a:p>
          <a:p>
            <a:pPr lvl="1"/>
            <a:r>
              <a:rPr lang="en-US" dirty="0" smtClean="0"/>
              <a:t>Point at the appropriate response before your partner does to earn a point.</a:t>
            </a:r>
          </a:p>
        </p:txBody>
      </p:sp>
      <p:pic>
        <p:nvPicPr>
          <p:cNvPr id="64516" name="Picture 4" descr="C:\Documents and Settings\AFN50906666\Local Settings\Temporary Internet Files\Content.IE5\JES45CYE\MM900236355[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9593906">
            <a:off x="3916363" y="3449147"/>
            <a:ext cx="2308225"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MS903948.wav">
            <a:hlinkClick r:id="" action="ppaction://media"/>
          </p:cNvPr>
          <p:cNvPicPr>
            <a:picLocks noRot="1" noChangeAspect="1"/>
          </p:cNvPicPr>
          <p:nvPr>
            <a:wavAudioFile r:embed="rId1" name="MS900069700[1].wav"/>
          </p:nvPr>
        </p:nvPicPr>
        <p:blipFill>
          <a:blip r:embed="rId4">
            <a:extLst>
              <a:ext uri="{28A0092B-C50C-407E-A947-70E740481C1C}">
                <a14:useLocalDpi xmlns:a14="http://schemas.microsoft.com/office/drawing/2010/main" val="0"/>
              </a:ext>
            </a:extLst>
          </a:blip>
          <a:srcRect/>
          <a:stretch>
            <a:fillRect/>
          </a:stretch>
        </p:blipFill>
        <p:spPr bwMode="auto">
          <a:xfrm>
            <a:off x="4648200" y="723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0672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500"/>
                                        <p:tgtEl>
                                          <p:spTgt spid="3">
                                            <p:txEl>
                                              <p:pRg st="0" end="0"/>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3" dur="5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500"/>
                                        <p:tgtEl>
                                          <p:spTgt spid="3">
                                            <p:txEl>
                                              <p:pRg st="1" end="1"/>
                                            </p:txEl>
                                          </p:spTgt>
                                        </p:tgtEl>
                                      </p:cBhvr>
                                    </p:animEffect>
                                  </p:childTnLst>
                                </p:cTn>
                              </p:par>
                            </p:childTnLst>
                          </p:cTn>
                        </p:par>
                        <p:par>
                          <p:cTn id="15" fill="hold" nodeType="afterGroup">
                            <p:stCondLst>
                              <p:cond delay="500"/>
                            </p:stCondLst>
                            <p:childTnLst>
                              <p:par>
                                <p:cTn id="16" presetID="1" presetClass="mediacall" presetSubtype="0" fill="hold" nodeType="afterEffect">
                                  <p:stCondLst>
                                    <p:cond delay="0"/>
                                  </p:stCondLst>
                                  <p:childTnLst>
                                    <p:cmd type="call" cmd="playFrom(0.0)">
                                      <p:cBhvr>
                                        <p:cTn id="17" dur="53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1051718"/>
            <a:ext cx="8686800" cy="5059363"/>
          </a:xfrm>
        </p:spPr>
        <p:txBody>
          <a:bodyPr/>
          <a:lstStyle/>
          <a:p>
            <a:pPr marL="0" indent="0">
              <a:buNone/>
            </a:pPr>
            <a:r>
              <a:rPr lang="en-US" dirty="0"/>
              <a:t>n</a:t>
            </a:r>
            <a:r>
              <a:rPr lang="en-US" dirty="0" smtClean="0"/>
              <a:t>oun	         	         no pronouns   		verb</a:t>
            </a:r>
          </a:p>
          <a:p>
            <a:pPr marL="0" indent="0">
              <a:buNone/>
            </a:pPr>
            <a:endParaRPr lang="en-US" dirty="0"/>
          </a:p>
          <a:p>
            <a:pPr marL="0" indent="0">
              <a:buNone/>
            </a:pPr>
            <a:endParaRPr lang="en-US" dirty="0" smtClean="0"/>
          </a:p>
          <a:p>
            <a:pPr marL="0" indent="0">
              <a:buNone/>
            </a:pPr>
            <a:r>
              <a:rPr lang="en-US" dirty="0"/>
              <a:t>a</a:t>
            </a:r>
            <a:r>
              <a:rPr lang="en-US" dirty="0" smtClean="0"/>
              <a:t>djective	</a:t>
            </a:r>
            <a:r>
              <a:rPr lang="en-US" dirty="0"/>
              <a:t> </a:t>
            </a:r>
            <a:r>
              <a:rPr lang="en-US" dirty="0" smtClean="0"/>
              <a:t>         no articles			adverb</a:t>
            </a:r>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smtClean="0"/>
              <a:t>preposition         conjunction	      interjection</a:t>
            </a:r>
            <a:endParaRPr lang="en-US" dirty="0"/>
          </a:p>
        </p:txBody>
      </p:sp>
      <p:cxnSp>
        <p:nvCxnSpPr>
          <p:cNvPr id="5" name="Straight Arrow Connector 4"/>
          <p:cNvCxnSpPr/>
          <p:nvPr/>
        </p:nvCxnSpPr>
        <p:spPr>
          <a:xfrm>
            <a:off x="2667000" y="-76200"/>
            <a:ext cx="0" cy="7315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019800" y="0"/>
            <a:ext cx="0" cy="7467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04800" y="2133600"/>
            <a:ext cx="10134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4343400"/>
            <a:ext cx="10210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260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lnSpcReduction="10000"/>
          </a:bodyPr>
          <a:lstStyle/>
          <a:p>
            <a:pPr marL="514350" indent="-514350">
              <a:buAutoNum type="arabicPeriod"/>
            </a:pPr>
            <a:r>
              <a:rPr lang="en-US" dirty="0">
                <a:latin typeface="Times New Roman" pitchFamily="18" charset="0"/>
                <a:cs typeface="Times New Roman" pitchFamily="18" charset="0"/>
              </a:rPr>
              <a:t>Her poster fell </a:t>
            </a:r>
            <a:r>
              <a:rPr lang="en-US" b="1" i="1" u="sng" dirty="0">
                <a:latin typeface="Times New Roman" pitchFamily="18" charset="0"/>
                <a:cs typeface="Times New Roman" pitchFamily="18" charset="0"/>
              </a:rPr>
              <a:t>down</a:t>
            </a:r>
            <a:r>
              <a:rPr lang="en-US" dirty="0" smtClean="0">
                <a:latin typeface="Times New Roman" pitchFamily="18" charset="0"/>
                <a:cs typeface="Times New Roman" pitchFamily="18" charset="0"/>
              </a:rPr>
              <a:t>.</a:t>
            </a:r>
          </a:p>
          <a:p>
            <a:pPr marL="0" indent="0">
              <a:buNone/>
            </a:pPr>
            <a:r>
              <a:rPr lang="en-US" b="1" dirty="0" smtClean="0">
                <a:solidFill>
                  <a:srgbClr val="7030A0"/>
                </a:solidFill>
                <a:latin typeface="Times New Roman" pitchFamily="18" charset="0"/>
                <a:cs typeface="Times New Roman" pitchFamily="18" charset="0"/>
              </a:rPr>
              <a:t>	adverb</a:t>
            </a:r>
          </a:p>
          <a:p>
            <a:pPr marL="514350" indent="-514350">
              <a:buAutoNum type="arabicPeriod" startAt="2"/>
            </a:pPr>
            <a:r>
              <a:rPr lang="en-US" dirty="0" smtClean="0">
                <a:latin typeface="Times New Roman" pitchFamily="18" charset="0"/>
                <a:cs typeface="Times New Roman" pitchFamily="18" charset="0"/>
              </a:rPr>
              <a:t>My </a:t>
            </a:r>
            <a:r>
              <a:rPr lang="en-US" dirty="0">
                <a:latin typeface="Times New Roman" pitchFamily="18" charset="0"/>
                <a:cs typeface="Times New Roman" pitchFamily="18" charset="0"/>
              </a:rPr>
              <a:t>cousin lives </a:t>
            </a:r>
            <a:r>
              <a:rPr lang="en-US" b="1" i="1" u="sng" dirty="0">
                <a:latin typeface="Times New Roman" pitchFamily="18" charset="0"/>
                <a:cs typeface="Times New Roman" pitchFamily="18" charset="0"/>
              </a:rPr>
              <a:t>down</a:t>
            </a:r>
            <a:r>
              <a:rPr lang="en-US" dirty="0">
                <a:latin typeface="Times New Roman" pitchFamily="18" charset="0"/>
                <a:cs typeface="Times New Roman" pitchFamily="18" charset="0"/>
              </a:rPr>
              <a:t> the street</a:t>
            </a:r>
            <a:r>
              <a:rPr lang="en-US" dirty="0" smtClean="0">
                <a:latin typeface="Times New Roman" pitchFamily="18" charset="0"/>
                <a:cs typeface="Times New Roman" pitchFamily="18" charset="0"/>
              </a:rPr>
              <a:t>.</a:t>
            </a:r>
          </a:p>
          <a:p>
            <a:pPr marL="0" indent="0">
              <a:buNone/>
            </a:pPr>
            <a:r>
              <a:rPr lang="en-US" b="1" dirty="0" smtClean="0">
                <a:solidFill>
                  <a:srgbClr val="7030A0"/>
                </a:solidFill>
                <a:latin typeface="Times New Roman" pitchFamily="18" charset="0"/>
                <a:cs typeface="Times New Roman" pitchFamily="18" charset="0"/>
              </a:rPr>
              <a:t>	preposition</a:t>
            </a:r>
          </a:p>
          <a:p>
            <a:pPr marL="514350" indent="-514350">
              <a:buAutoNum type="arabicPeriod" startAt="3"/>
            </a:pPr>
            <a:r>
              <a:rPr lang="en-US" dirty="0" smtClean="0">
                <a:latin typeface="Times New Roman" pitchFamily="18" charset="0"/>
                <a:cs typeface="Times New Roman" pitchFamily="18" charset="0"/>
              </a:rPr>
              <a:t>You did </a:t>
            </a:r>
            <a:r>
              <a:rPr lang="en-US" b="1" i="1" u="sng" dirty="0" smtClean="0">
                <a:latin typeface="Times New Roman" pitchFamily="18" charset="0"/>
                <a:cs typeface="Times New Roman" pitchFamily="18" charset="0"/>
              </a:rPr>
              <a:t>well</a:t>
            </a:r>
            <a:r>
              <a:rPr lang="en-US" dirty="0" smtClean="0">
                <a:latin typeface="Times New Roman" pitchFamily="18" charset="0"/>
                <a:cs typeface="Times New Roman" pitchFamily="18" charset="0"/>
              </a:rPr>
              <a:t> on the test.</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adverb</a:t>
            </a:r>
          </a:p>
          <a:p>
            <a:pPr marL="514350" indent="-514350">
              <a:buAutoNum type="arabicPeriod" startAt="4"/>
            </a:pPr>
            <a:r>
              <a:rPr lang="en-US" dirty="0" smtClean="0">
                <a:latin typeface="Times New Roman" pitchFamily="18" charset="0"/>
                <a:cs typeface="Times New Roman" pitchFamily="18" charset="0"/>
              </a:rPr>
              <a:t>The bucket and rope fell in the </a:t>
            </a:r>
            <a:r>
              <a:rPr lang="en-US" b="1" i="1" u="sng" dirty="0" smtClean="0">
                <a:latin typeface="Times New Roman" pitchFamily="18" charset="0"/>
                <a:cs typeface="Times New Roman" pitchFamily="18" charset="0"/>
              </a:rPr>
              <a:t>well</a:t>
            </a:r>
            <a:r>
              <a:rPr lang="en-US" dirty="0" smtClean="0">
                <a:latin typeface="Times New Roman" pitchFamily="18" charset="0"/>
                <a:cs typeface="Times New Roman" pitchFamily="18" charset="0"/>
              </a:rPr>
              <a:t>.</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noun</a:t>
            </a:r>
          </a:p>
          <a:p>
            <a:pPr marL="514350" indent="-514350">
              <a:buAutoNum type="arabicPeriod" startAt="5"/>
            </a:pPr>
            <a:r>
              <a:rPr lang="en-US" dirty="0" smtClean="0">
                <a:latin typeface="Times New Roman" pitchFamily="18" charset="0"/>
                <a:cs typeface="Times New Roman" pitchFamily="18" charset="0"/>
              </a:rPr>
              <a:t>The girl had </a:t>
            </a:r>
            <a:r>
              <a:rPr lang="en-US" b="1" i="1" u="sng" dirty="0" smtClean="0">
                <a:latin typeface="Times New Roman" pitchFamily="18" charset="0"/>
                <a:cs typeface="Times New Roman" pitchFamily="18" charset="0"/>
              </a:rPr>
              <a:t>cat</a:t>
            </a:r>
            <a:r>
              <a:rPr lang="en-US" dirty="0" smtClean="0">
                <a:latin typeface="Times New Roman" pitchFamily="18" charset="0"/>
                <a:cs typeface="Times New Roman" pitchFamily="18" charset="0"/>
              </a:rPr>
              <a:t> eyes.</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adjective</a:t>
            </a:r>
          </a:p>
          <a:p>
            <a:pPr marL="0" indent="0">
              <a:buNone/>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54471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lnSpcReduction="10000"/>
          </a:bodyPr>
          <a:lstStyle/>
          <a:p>
            <a:pPr marL="514350" indent="-514350">
              <a:buAutoNum type="arabicPeriod"/>
            </a:pPr>
            <a:r>
              <a:rPr lang="en-US" dirty="0" smtClean="0">
                <a:latin typeface="Times New Roman" pitchFamily="18" charset="0"/>
                <a:cs typeface="Times New Roman" pitchFamily="18" charset="0"/>
              </a:rPr>
              <a:t>Did the pond </a:t>
            </a:r>
            <a:r>
              <a:rPr lang="en-US" b="1" i="1" u="sng" dirty="0" smtClean="0">
                <a:latin typeface="Times New Roman" pitchFamily="18" charset="0"/>
                <a:cs typeface="Times New Roman" pitchFamily="18" charset="0"/>
              </a:rPr>
              <a:t>ice</a:t>
            </a:r>
            <a:r>
              <a:rPr lang="en-US" dirty="0" smtClean="0">
                <a:latin typeface="Times New Roman" pitchFamily="18" charset="0"/>
                <a:cs typeface="Times New Roman" pitchFamily="18" charset="0"/>
              </a:rPr>
              <a:t> over?</a:t>
            </a:r>
          </a:p>
          <a:p>
            <a:pPr marL="0" indent="0">
              <a:buNone/>
            </a:pPr>
            <a:r>
              <a:rPr lang="en-US" b="1" dirty="0" smtClean="0">
                <a:solidFill>
                  <a:srgbClr val="7030A0"/>
                </a:solidFill>
                <a:latin typeface="Times New Roman" pitchFamily="18" charset="0"/>
                <a:cs typeface="Times New Roman" pitchFamily="18" charset="0"/>
              </a:rPr>
              <a:t>	verb</a:t>
            </a:r>
          </a:p>
          <a:p>
            <a:pPr marL="514350" indent="-514350">
              <a:buAutoNum type="arabicPeriod" startAt="2"/>
            </a:pPr>
            <a:r>
              <a:rPr lang="en-US" dirty="0" smtClean="0">
                <a:latin typeface="Times New Roman" pitchFamily="18" charset="0"/>
                <a:cs typeface="Times New Roman" pitchFamily="18" charset="0"/>
              </a:rPr>
              <a:t>An </a:t>
            </a:r>
            <a:r>
              <a:rPr lang="en-US" b="1" i="1" u="sng" dirty="0" smtClean="0">
                <a:latin typeface="Times New Roman" pitchFamily="18" charset="0"/>
                <a:cs typeface="Times New Roman" pitchFamily="18" charset="0"/>
              </a:rPr>
              <a:t>ice</a:t>
            </a:r>
            <a:r>
              <a:rPr lang="en-US" dirty="0" smtClean="0">
                <a:latin typeface="Times New Roman" pitchFamily="18" charset="0"/>
                <a:cs typeface="Times New Roman" pitchFamily="18" charset="0"/>
              </a:rPr>
              <a:t> storm struck.</a:t>
            </a:r>
          </a:p>
          <a:p>
            <a:pPr marL="0" indent="0">
              <a:buNone/>
            </a:pPr>
            <a:r>
              <a:rPr lang="en-US" b="1" dirty="0" smtClean="0">
                <a:solidFill>
                  <a:srgbClr val="7030A0"/>
                </a:solidFill>
                <a:latin typeface="Times New Roman" pitchFamily="18" charset="0"/>
                <a:cs typeface="Times New Roman" pitchFamily="18" charset="0"/>
              </a:rPr>
              <a:t>	adjective modifying </a:t>
            </a:r>
            <a:r>
              <a:rPr lang="en-US" b="1" i="1" dirty="0" smtClean="0">
                <a:solidFill>
                  <a:srgbClr val="7030A0"/>
                </a:solidFill>
                <a:latin typeface="Times New Roman" pitchFamily="18" charset="0"/>
                <a:cs typeface="Times New Roman" pitchFamily="18" charset="0"/>
              </a:rPr>
              <a:t>storm</a:t>
            </a:r>
          </a:p>
          <a:p>
            <a:pPr marL="514350" indent="-514350">
              <a:buAutoNum type="arabicPeriod" startAt="3"/>
            </a:pPr>
            <a:r>
              <a:rPr lang="en-US" b="1" i="1" u="sng" dirty="0" smtClean="0">
                <a:latin typeface="Times New Roman" pitchFamily="18" charset="0"/>
                <a:cs typeface="Times New Roman" pitchFamily="18" charset="0"/>
              </a:rPr>
              <a:t>Ice</a:t>
            </a:r>
            <a:r>
              <a:rPr lang="en-US" dirty="0" smtClean="0">
                <a:latin typeface="Times New Roman" pitchFamily="18" charset="0"/>
                <a:cs typeface="Times New Roman" pitchFamily="18" charset="0"/>
              </a:rPr>
              <a:t> covered the wall.</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noun</a:t>
            </a:r>
          </a:p>
          <a:p>
            <a:pPr marL="514350" indent="-514350">
              <a:buAutoNum type="arabicPeriod" startAt="4"/>
            </a:pPr>
            <a:r>
              <a:rPr lang="en-US" dirty="0" smtClean="0">
                <a:latin typeface="Times New Roman" pitchFamily="18" charset="0"/>
                <a:cs typeface="Times New Roman" pitchFamily="18" charset="0"/>
              </a:rPr>
              <a:t>The light flashed </a:t>
            </a:r>
            <a:r>
              <a:rPr lang="en-US" b="1" i="1" u="sng" dirty="0" smtClean="0">
                <a:latin typeface="Times New Roman" pitchFamily="18" charset="0"/>
                <a:cs typeface="Times New Roman" pitchFamily="18" charset="0"/>
              </a:rPr>
              <a:t>on</a:t>
            </a:r>
            <a:r>
              <a:rPr lang="en-US" dirty="0" smtClean="0">
                <a:latin typeface="Times New Roman" pitchFamily="18" charset="0"/>
                <a:cs typeface="Times New Roman" pitchFamily="18" charset="0"/>
              </a:rPr>
              <a:t>.</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adverb modifying </a:t>
            </a:r>
            <a:r>
              <a:rPr lang="en-US" b="1" i="1" dirty="0" smtClean="0">
                <a:solidFill>
                  <a:srgbClr val="7030A0"/>
                </a:solidFill>
                <a:latin typeface="Times New Roman" pitchFamily="18" charset="0"/>
                <a:cs typeface="Times New Roman" pitchFamily="18" charset="0"/>
              </a:rPr>
              <a:t>flashed</a:t>
            </a:r>
          </a:p>
          <a:p>
            <a:pPr marL="514350" indent="-514350">
              <a:buAutoNum type="arabicPeriod" startAt="5"/>
            </a:pPr>
            <a:r>
              <a:rPr lang="en-US" dirty="0" smtClean="0">
                <a:latin typeface="Times New Roman" pitchFamily="18" charset="0"/>
                <a:cs typeface="Times New Roman" pitchFamily="18" charset="0"/>
              </a:rPr>
              <a:t>We rode </a:t>
            </a:r>
            <a:r>
              <a:rPr lang="en-US" b="1" i="1" u="sng" dirty="0" smtClean="0">
                <a:latin typeface="Times New Roman" pitchFamily="18" charset="0"/>
                <a:cs typeface="Times New Roman" pitchFamily="18" charset="0"/>
              </a:rPr>
              <a:t>on</a:t>
            </a:r>
            <a:r>
              <a:rPr lang="en-US" dirty="0" smtClean="0">
                <a:latin typeface="Times New Roman" pitchFamily="18" charset="0"/>
                <a:cs typeface="Times New Roman" pitchFamily="18" charset="0"/>
              </a:rPr>
              <a:t> the subway.</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preposition</a:t>
            </a:r>
          </a:p>
          <a:p>
            <a:pPr marL="0" indent="0">
              <a:buNone/>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147466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lnSpcReduction="10000"/>
          </a:bodyPr>
          <a:lstStyle/>
          <a:p>
            <a:pPr marL="514350" indent="-514350">
              <a:buAutoNum type="arabicPeriod"/>
            </a:pPr>
            <a:r>
              <a:rPr lang="en-US" dirty="0" smtClean="0">
                <a:latin typeface="Times New Roman" pitchFamily="18" charset="0"/>
                <a:cs typeface="Times New Roman" pitchFamily="18" charset="0"/>
              </a:rPr>
              <a:t>The went to the </a:t>
            </a:r>
            <a:r>
              <a:rPr lang="en-US" b="1" u="sng" dirty="0" smtClean="0">
                <a:latin typeface="Times New Roman" pitchFamily="18" charset="0"/>
                <a:cs typeface="Times New Roman" pitchFamily="18" charset="0"/>
              </a:rPr>
              <a:t>park</a:t>
            </a:r>
            <a:r>
              <a:rPr lang="en-US" dirty="0" smtClean="0">
                <a:latin typeface="Times New Roman" pitchFamily="18" charset="0"/>
                <a:cs typeface="Times New Roman" pitchFamily="18" charset="0"/>
              </a:rPr>
              <a:t>.</a:t>
            </a:r>
          </a:p>
          <a:p>
            <a:pPr marL="0" indent="0">
              <a:buNone/>
            </a:pPr>
            <a:r>
              <a:rPr lang="en-US" b="1" dirty="0" smtClean="0">
                <a:solidFill>
                  <a:srgbClr val="7030A0"/>
                </a:solidFill>
                <a:latin typeface="Times New Roman" pitchFamily="18" charset="0"/>
                <a:cs typeface="Times New Roman" pitchFamily="18" charset="0"/>
              </a:rPr>
              <a:t>	noun</a:t>
            </a:r>
          </a:p>
          <a:p>
            <a:pPr marL="514350" indent="-514350">
              <a:buAutoNum type="arabicPeriod" startAt="2"/>
            </a:pPr>
            <a:r>
              <a:rPr lang="en-US" dirty="0" smtClean="0">
                <a:latin typeface="Times New Roman" pitchFamily="18" charset="0"/>
                <a:cs typeface="Times New Roman" pitchFamily="18" charset="0"/>
              </a:rPr>
              <a:t>We can </a:t>
            </a:r>
            <a:r>
              <a:rPr lang="en-US" b="1" u="sng" dirty="0" smtClean="0">
                <a:latin typeface="Times New Roman" pitchFamily="18" charset="0"/>
                <a:cs typeface="Times New Roman" pitchFamily="18" charset="0"/>
              </a:rPr>
              <a:t>park</a:t>
            </a:r>
            <a:r>
              <a:rPr lang="en-US" dirty="0" smtClean="0">
                <a:latin typeface="Times New Roman" pitchFamily="18" charset="0"/>
                <a:cs typeface="Times New Roman" pitchFamily="18" charset="0"/>
              </a:rPr>
              <a:t> the car here.</a:t>
            </a:r>
          </a:p>
          <a:p>
            <a:pPr marL="0" indent="0">
              <a:buNone/>
            </a:pPr>
            <a:r>
              <a:rPr lang="en-US" b="1" dirty="0" smtClean="0">
                <a:solidFill>
                  <a:srgbClr val="7030A0"/>
                </a:solidFill>
                <a:latin typeface="Times New Roman" pitchFamily="18" charset="0"/>
                <a:cs typeface="Times New Roman" pitchFamily="18" charset="0"/>
              </a:rPr>
              <a:t>	verb</a:t>
            </a:r>
            <a:endParaRPr lang="en-US" b="1" i="1" dirty="0" smtClean="0">
              <a:solidFill>
                <a:srgbClr val="7030A0"/>
              </a:solidFill>
              <a:latin typeface="Times New Roman" pitchFamily="18" charset="0"/>
              <a:cs typeface="Times New Roman" pitchFamily="18" charset="0"/>
            </a:endParaRPr>
          </a:p>
          <a:p>
            <a:pPr marL="514350" indent="-514350">
              <a:buAutoNum type="arabicPeriod" startAt="3"/>
            </a:pPr>
            <a:r>
              <a:rPr lang="en-US" dirty="0" smtClean="0">
                <a:latin typeface="Times New Roman" pitchFamily="18" charset="0"/>
                <a:cs typeface="Times New Roman" pitchFamily="18" charset="0"/>
              </a:rPr>
              <a:t>They waited by the </a:t>
            </a:r>
            <a:r>
              <a:rPr lang="en-US" b="1" u="sng" dirty="0" smtClean="0">
                <a:latin typeface="Times New Roman" pitchFamily="18" charset="0"/>
                <a:cs typeface="Times New Roman" pitchFamily="18" charset="0"/>
              </a:rPr>
              <a:t>park</a:t>
            </a:r>
            <a:r>
              <a:rPr lang="en-US" dirty="0" smtClean="0">
                <a:latin typeface="Times New Roman" pitchFamily="18" charset="0"/>
                <a:cs typeface="Times New Roman" pitchFamily="18" charset="0"/>
              </a:rPr>
              <a:t> entrance.</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adjective modifying </a:t>
            </a:r>
            <a:r>
              <a:rPr lang="en-US" b="1" i="1" dirty="0" smtClean="0">
                <a:solidFill>
                  <a:srgbClr val="7030A0"/>
                </a:solidFill>
                <a:latin typeface="Times New Roman" pitchFamily="18" charset="0"/>
                <a:cs typeface="Times New Roman" pitchFamily="18" charset="0"/>
              </a:rPr>
              <a:t>entrance</a:t>
            </a:r>
          </a:p>
          <a:p>
            <a:pPr marL="514350" indent="-514350">
              <a:buAutoNum type="arabicPeriod" startAt="4"/>
            </a:pPr>
            <a:r>
              <a:rPr lang="en-US" b="1" u="sng" dirty="0" smtClean="0">
                <a:latin typeface="Times New Roman" pitchFamily="18" charset="0"/>
                <a:cs typeface="Times New Roman" pitchFamily="18" charset="0"/>
              </a:rPr>
              <a:t>Well</a:t>
            </a:r>
            <a:r>
              <a:rPr lang="en-US" u="sng"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I think I did well on the exam.</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interjection</a:t>
            </a:r>
            <a:endParaRPr lang="en-US" b="1" i="1" dirty="0" smtClean="0">
              <a:solidFill>
                <a:srgbClr val="7030A0"/>
              </a:solidFill>
              <a:latin typeface="Times New Roman" pitchFamily="18" charset="0"/>
              <a:cs typeface="Times New Roman" pitchFamily="18" charset="0"/>
            </a:endParaRPr>
          </a:p>
          <a:p>
            <a:pPr marL="514350" indent="-514350">
              <a:buAutoNum type="arabicPeriod" startAt="5"/>
            </a:pPr>
            <a:r>
              <a:rPr lang="en-US" b="1" u="sng" dirty="0" smtClean="0">
                <a:latin typeface="Times New Roman" pitchFamily="18" charset="0"/>
                <a:cs typeface="Times New Roman" pitchFamily="18" charset="0"/>
              </a:rPr>
              <a:t>Man!</a:t>
            </a:r>
            <a:r>
              <a:rPr lang="en-US" b="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That was a hard test.</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interjection</a:t>
            </a:r>
          </a:p>
          <a:p>
            <a:pPr marL="0" indent="0">
              <a:buNone/>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772504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normAutofit/>
          </a:bodyPr>
          <a:lstStyle/>
          <a:p>
            <a:r>
              <a:rPr lang="en-US" dirty="0" smtClean="0">
                <a:latin typeface="Times New Roman" pitchFamily="18" charset="0"/>
                <a:cs typeface="Times New Roman" pitchFamily="18" charset="0"/>
              </a:rPr>
              <a:t>Summary of Parts of Speech </a:t>
            </a:r>
            <a:r>
              <a:rPr lang="en-US" sz="2000" dirty="0" smtClean="0">
                <a:latin typeface="Times New Roman" pitchFamily="18" charset="0"/>
                <a:cs typeface="Times New Roman" pitchFamily="18" charset="0"/>
              </a:rPr>
              <a:t>page 499</a:t>
            </a:r>
            <a:endParaRPr lang="en-US" sz="2000" dirty="0">
              <a:latin typeface="Times New Roman" pitchFamily="18" charset="0"/>
              <a:cs typeface="Times New Roman" pitchFamily="18" charset="0"/>
            </a:endParaRPr>
          </a:p>
        </p:txBody>
      </p:sp>
      <p:sp>
        <p:nvSpPr>
          <p:cNvPr id="5" name="Content Placeholder 4"/>
          <p:cNvSpPr>
            <a:spLocks noGrp="1"/>
          </p:cNvSpPr>
          <p:nvPr>
            <p:ph idx="1"/>
          </p:nvPr>
        </p:nvSpPr>
        <p:spPr>
          <a:xfrm>
            <a:off x="152400" y="1066800"/>
            <a:ext cx="8839200" cy="5638800"/>
          </a:xfrm>
          <a:solidFill>
            <a:schemeClr val="accent1">
              <a:lumMod val="20000"/>
              <a:lumOff val="80000"/>
            </a:schemeClr>
          </a:solidFill>
        </p:spPr>
        <p:txBody>
          <a:bodyPr numCol="1">
            <a:normAutofit fontScale="92500" lnSpcReduction="10000"/>
          </a:bodyPr>
          <a:lstStyle/>
          <a:p>
            <a:pPr marL="0" indent="0">
              <a:buNone/>
            </a:pPr>
            <a:r>
              <a:rPr lang="en-US" sz="2400" b="1" u="sng" dirty="0" smtClean="0">
                <a:latin typeface="Times New Roman" pitchFamily="18" charset="0"/>
                <a:cs typeface="Times New Roman" pitchFamily="18" charset="0"/>
              </a:rPr>
              <a:t>Part of Speech		Use			Examples		        </a:t>
            </a:r>
          </a:p>
          <a:p>
            <a:pPr marL="0" indent="0">
              <a:buNone/>
            </a:pPr>
            <a:r>
              <a:rPr lang="en-US" sz="2400" b="1" dirty="0" smtClean="0">
                <a:latin typeface="Times New Roman" pitchFamily="18" charset="0"/>
                <a:cs typeface="Times New Roman" pitchFamily="18" charset="0"/>
              </a:rPr>
              <a:t>NOUN	</a:t>
            </a:r>
            <a:r>
              <a:rPr lang="en-US" sz="2400" dirty="0" smtClean="0">
                <a:latin typeface="Times New Roman" pitchFamily="18" charset="0"/>
                <a:cs typeface="Times New Roman" pitchFamily="18" charset="0"/>
              </a:rPr>
              <a:t>		names			</a:t>
            </a:r>
            <a:r>
              <a:rPr lang="en-US" sz="2400" b="1" u="sng" dirty="0" smtClean="0">
                <a:latin typeface="Times New Roman" pitchFamily="18" charset="0"/>
                <a:cs typeface="Times New Roman" pitchFamily="18" charset="0"/>
              </a:rPr>
              <a:t>Lydia</a:t>
            </a:r>
            <a:r>
              <a:rPr lang="en-US" sz="2400" dirty="0" smtClean="0">
                <a:latin typeface="Times New Roman" pitchFamily="18" charset="0"/>
                <a:cs typeface="Times New Roman" pitchFamily="18" charset="0"/>
              </a:rPr>
              <a:t> reads </a:t>
            </a:r>
            <a:r>
              <a:rPr lang="en-US" sz="2400" b="1" u="sng" dirty="0" smtClean="0">
                <a:latin typeface="Times New Roman" pitchFamily="18" charset="0"/>
                <a:cs typeface="Times New Roman" pitchFamily="18" charset="0"/>
              </a:rPr>
              <a:t>novels</a:t>
            </a:r>
            <a:r>
              <a:rPr lang="en-US" sz="2400" dirty="0" smtClean="0">
                <a:latin typeface="Times New Roman" pitchFamily="18" charset="0"/>
                <a:cs typeface="Times New Roman" pitchFamily="18" charset="0"/>
              </a:rPr>
              <a:t>.</a:t>
            </a:r>
          </a:p>
          <a:p>
            <a:pPr marL="0" indent="0">
              <a:buNone/>
            </a:pPr>
            <a:endParaRPr lang="en-US" sz="2400" dirty="0" smtClean="0">
              <a:latin typeface="Times New Roman" pitchFamily="18" charset="0"/>
              <a:cs typeface="Times New Roman" pitchFamily="18" charset="0"/>
            </a:endParaRPr>
          </a:p>
          <a:p>
            <a:pPr marL="0" indent="0">
              <a:buNone/>
            </a:pPr>
            <a:r>
              <a:rPr lang="en-US" sz="2400" b="1" dirty="0" smtClean="0">
                <a:latin typeface="Times New Roman" pitchFamily="18" charset="0"/>
                <a:cs typeface="Times New Roman" pitchFamily="18" charset="0"/>
              </a:rPr>
              <a:t>PRONOUN</a:t>
            </a:r>
            <a:r>
              <a:rPr lang="en-US" sz="2400" dirty="0" smtClean="0">
                <a:latin typeface="Times New Roman" pitchFamily="18" charset="0"/>
                <a:cs typeface="Times New Roman" pitchFamily="18" charset="0"/>
              </a:rPr>
              <a:t>	takes the place of a noun	</a:t>
            </a:r>
            <a:r>
              <a:rPr lang="en-US" sz="2400" b="1" u="sng" dirty="0" smtClean="0">
                <a:latin typeface="Times New Roman" pitchFamily="18" charset="0"/>
                <a:cs typeface="Times New Roman" pitchFamily="18" charset="0"/>
              </a:rPr>
              <a:t>You</a:t>
            </a:r>
            <a:r>
              <a:rPr lang="en-US" sz="2400" dirty="0" smtClean="0">
                <a:latin typeface="Times New Roman" pitchFamily="18" charset="0"/>
                <a:cs typeface="Times New Roman" pitchFamily="18" charset="0"/>
              </a:rPr>
              <a:t> and </a:t>
            </a:r>
            <a:r>
              <a:rPr lang="en-US" sz="2400" b="1" u="sng" dirty="0" smtClean="0">
                <a:latin typeface="Times New Roman" pitchFamily="18" charset="0"/>
                <a:cs typeface="Times New Roman" pitchFamily="18" charset="0"/>
              </a:rPr>
              <a:t>they</a:t>
            </a:r>
            <a:r>
              <a:rPr lang="en-US" sz="2400" dirty="0" smtClean="0">
                <a:latin typeface="Times New Roman" pitchFamily="18" charset="0"/>
                <a:cs typeface="Times New Roman" pitchFamily="18" charset="0"/>
              </a:rPr>
              <a:t> saw it.</a:t>
            </a:r>
          </a:p>
          <a:p>
            <a:pPr marL="0" indent="0">
              <a:buNone/>
            </a:pPr>
            <a:endParaRPr lang="en-US" sz="2400" dirty="0" smtClean="0">
              <a:latin typeface="Times New Roman" pitchFamily="18" charset="0"/>
              <a:cs typeface="Times New Roman" pitchFamily="18" charset="0"/>
            </a:endParaRPr>
          </a:p>
          <a:p>
            <a:pPr marL="0" indent="0">
              <a:buNone/>
            </a:pPr>
            <a:r>
              <a:rPr lang="en-US" sz="2400" b="1" dirty="0" smtClean="0">
                <a:latin typeface="Times New Roman" pitchFamily="18" charset="0"/>
                <a:cs typeface="Times New Roman" pitchFamily="18" charset="0"/>
              </a:rPr>
              <a:t>ADJECTIVE</a:t>
            </a:r>
            <a:r>
              <a:rPr lang="en-US" sz="2400" dirty="0" smtClean="0">
                <a:latin typeface="Times New Roman" pitchFamily="18" charset="0"/>
                <a:cs typeface="Times New Roman" pitchFamily="18" charset="0"/>
              </a:rPr>
              <a:t> 	modifies a noun or pronoun	I got a </a:t>
            </a:r>
            <a:r>
              <a:rPr lang="en-US" sz="2400" b="1" u="sng" dirty="0" smtClean="0">
                <a:latin typeface="Times New Roman" pitchFamily="18" charset="0"/>
                <a:cs typeface="Times New Roman" pitchFamily="18" charset="0"/>
              </a:rPr>
              <a:t>new</a:t>
            </a:r>
            <a:r>
              <a:rPr lang="en-US" sz="2400" dirty="0" smtClean="0">
                <a:latin typeface="Times New Roman" pitchFamily="18" charset="0"/>
                <a:cs typeface="Times New Roman" pitchFamily="18" charset="0"/>
              </a:rPr>
              <a:t> bike.</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We were </a:t>
            </a:r>
            <a:r>
              <a:rPr lang="en-US" sz="2400" b="1" u="sng" dirty="0" smtClean="0">
                <a:latin typeface="Times New Roman" pitchFamily="18" charset="0"/>
                <a:cs typeface="Times New Roman" pitchFamily="18" charset="0"/>
              </a:rPr>
              <a:t>hungry</a:t>
            </a:r>
            <a:r>
              <a:rPr lang="en-US" sz="2400" dirty="0" smtClean="0">
                <a:latin typeface="Times New Roman" pitchFamily="18" charset="0"/>
                <a:cs typeface="Times New Roman" pitchFamily="18" charset="0"/>
              </a:rPr>
              <a:t>.</a:t>
            </a:r>
          </a:p>
          <a:p>
            <a:pPr marL="0" indent="0">
              <a:buNone/>
            </a:pPr>
            <a:endParaRPr lang="en-US" sz="2400" dirty="0" smtClean="0">
              <a:latin typeface="Times New Roman" pitchFamily="18" charset="0"/>
              <a:cs typeface="Times New Roman" pitchFamily="18" charset="0"/>
            </a:endParaRPr>
          </a:p>
          <a:p>
            <a:pPr marL="0" indent="0">
              <a:buNone/>
            </a:pPr>
            <a:r>
              <a:rPr lang="en-US" sz="2400" b="1" dirty="0" smtClean="0">
                <a:latin typeface="Times New Roman" pitchFamily="18" charset="0"/>
                <a:cs typeface="Times New Roman" pitchFamily="18" charset="0"/>
              </a:rPr>
              <a:t>VERB</a:t>
            </a:r>
            <a:r>
              <a:rPr lang="en-US" sz="2400" dirty="0" smtClean="0">
                <a:latin typeface="Times New Roman" pitchFamily="18" charset="0"/>
                <a:cs typeface="Times New Roman" pitchFamily="18" charset="0"/>
              </a:rPr>
              <a:t>		shows action or a state of	We </a:t>
            </a:r>
            <a:r>
              <a:rPr lang="en-US" sz="2400" b="1" u="sng" dirty="0" smtClean="0">
                <a:latin typeface="Times New Roman" pitchFamily="18" charset="0"/>
                <a:cs typeface="Times New Roman" pitchFamily="18" charset="0"/>
              </a:rPr>
              <a:t>swam</a:t>
            </a:r>
            <a:r>
              <a:rPr lang="en-US" sz="2400" dirty="0" smtClean="0">
                <a:latin typeface="Times New Roman" pitchFamily="18" charset="0"/>
                <a:cs typeface="Times New Roman" pitchFamily="18" charset="0"/>
              </a:rPr>
              <a:t> and </a:t>
            </a:r>
            <a:r>
              <a:rPr lang="en-US" sz="2400" b="1" u="sng" dirty="0" smtClean="0">
                <a:latin typeface="Times New Roman" pitchFamily="18" charset="0"/>
                <a:cs typeface="Times New Roman" pitchFamily="18" charset="0"/>
              </a:rPr>
              <a:t>surfed</a:t>
            </a:r>
            <a:r>
              <a:rPr lang="en-US" sz="2400" dirty="0" smtClean="0">
                <a:latin typeface="Times New Roman" pitchFamily="18" charset="0"/>
                <a:cs typeface="Times New Roman" pitchFamily="18" charset="0"/>
              </a:rPr>
              <a:t>.</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being				She </a:t>
            </a:r>
            <a:r>
              <a:rPr lang="en-US" sz="2400" b="1" u="sng" dirty="0" smtClean="0">
                <a:latin typeface="Times New Roman" pitchFamily="18" charset="0"/>
                <a:cs typeface="Times New Roman" pitchFamily="18" charset="0"/>
              </a:rPr>
              <a:t>was</a:t>
            </a:r>
            <a:r>
              <a:rPr lang="en-US" sz="2400" dirty="0" smtClean="0">
                <a:latin typeface="Times New Roman" pitchFamily="18" charset="0"/>
                <a:cs typeface="Times New Roman" pitchFamily="18" charset="0"/>
              </a:rPr>
              <a:t> a candidate.</a:t>
            </a:r>
          </a:p>
          <a:p>
            <a:pPr marL="0" indent="0">
              <a:buNone/>
            </a:pPr>
            <a:endParaRPr lang="en-US" sz="2400" dirty="0">
              <a:latin typeface="Times New Roman" pitchFamily="18" charset="0"/>
              <a:cs typeface="Times New Roman" pitchFamily="18" charset="0"/>
            </a:endParaRPr>
          </a:p>
          <a:p>
            <a:pPr marL="0" indent="0">
              <a:buNone/>
            </a:pPr>
            <a:r>
              <a:rPr lang="en-US" sz="2400" b="1" dirty="0" smtClean="0">
                <a:latin typeface="Times New Roman" pitchFamily="18" charset="0"/>
                <a:cs typeface="Times New Roman" pitchFamily="18" charset="0"/>
              </a:rPr>
              <a:t>ADVERB</a:t>
            </a:r>
            <a:r>
              <a:rPr lang="en-US" sz="2400" dirty="0" smtClean="0">
                <a:latin typeface="Times New Roman" pitchFamily="18" charset="0"/>
                <a:cs typeface="Times New Roman" pitchFamily="18" charset="0"/>
              </a:rPr>
              <a:t>	modifies a verb, adjective, 	They are </a:t>
            </a:r>
            <a:r>
              <a:rPr lang="en-US" sz="2400" b="1" u="sng" dirty="0" smtClean="0">
                <a:latin typeface="Times New Roman" pitchFamily="18" charset="0"/>
                <a:cs typeface="Times New Roman" pitchFamily="18" charset="0"/>
              </a:rPr>
              <a:t>here</a:t>
            </a:r>
            <a:r>
              <a:rPr lang="en-US" sz="2400" dirty="0" smtClean="0">
                <a:latin typeface="Times New Roman" pitchFamily="18" charset="0"/>
                <a:cs typeface="Times New Roman" pitchFamily="18" charset="0"/>
              </a:rPr>
              <a:t>.</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or another adverb		We were </a:t>
            </a:r>
            <a:r>
              <a:rPr lang="en-US" sz="2400" b="1" u="sng" dirty="0" smtClean="0">
                <a:latin typeface="Times New Roman" pitchFamily="18" charset="0"/>
                <a:cs typeface="Times New Roman" pitchFamily="18" charset="0"/>
              </a:rPr>
              <a:t>quite</a:t>
            </a:r>
            <a:r>
              <a:rPr lang="en-US" sz="2400" dirty="0" smtClean="0">
                <a:latin typeface="Times New Roman" pitchFamily="18" charset="0"/>
                <a:cs typeface="Times New Roman" pitchFamily="18" charset="0"/>
              </a:rPr>
              <a:t> surprised.</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You worked </a:t>
            </a:r>
            <a:r>
              <a:rPr lang="en-US" sz="2400" b="1" u="sng" dirty="0" smtClean="0">
                <a:latin typeface="Times New Roman" pitchFamily="18" charset="0"/>
                <a:cs typeface="Times New Roman" pitchFamily="18" charset="0"/>
              </a:rPr>
              <a:t>very</a:t>
            </a:r>
            <a:r>
              <a:rPr lang="en-US" sz="2400" dirty="0" smtClean="0">
                <a:latin typeface="Times New Roman" pitchFamily="18" charset="0"/>
                <a:cs typeface="Times New Roman" pitchFamily="18" charset="0"/>
              </a:rPr>
              <a:t> </a:t>
            </a:r>
            <a:r>
              <a:rPr lang="en-US" sz="2400" b="1" u="sng" dirty="0" smtClean="0">
                <a:latin typeface="Times New Roman" pitchFamily="18" charset="0"/>
                <a:cs typeface="Times New Roman" pitchFamily="18" charset="0"/>
              </a:rPr>
              <a:t>quickly</a:t>
            </a:r>
            <a:r>
              <a:rPr lang="en-US" sz="2400" dirty="0" smtClean="0">
                <a:latin typeface="Times New Roman" pitchFamily="18" charset="0"/>
                <a:cs typeface="Times New Roman" pitchFamily="18" charset="0"/>
              </a:rPr>
              <a:t>.</a:t>
            </a:r>
          </a:p>
          <a:p>
            <a:pPr marL="0" indent="0">
              <a:buNone/>
            </a:pPr>
            <a:r>
              <a:rPr lang="en-US" sz="2400" dirty="0" smtClean="0">
                <a:latin typeface="Times New Roman" pitchFamily="18" charset="0"/>
                <a:cs typeface="Times New Roman" pitchFamily="18" charset="0"/>
              </a:rPr>
              <a:t>CONTINUE TO NEXT SLIDE</a:t>
            </a:r>
          </a:p>
        </p:txBody>
      </p:sp>
    </p:spTree>
    <p:extLst>
      <p:ext uri="{BB962C8B-B14F-4D97-AF65-F5344CB8AC3E}">
        <p14:creationId xmlns:p14="http://schemas.microsoft.com/office/powerpoint/2010/main" val="1093499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normAutofit/>
          </a:bodyPr>
          <a:lstStyle/>
          <a:p>
            <a:r>
              <a:rPr lang="en-US" dirty="0" smtClean="0">
                <a:latin typeface="Times New Roman" pitchFamily="18" charset="0"/>
                <a:cs typeface="Times New Roman" pitchFamily="18" charset="0"/>
              </a:rPr>
              <a:t>Summary of Parts of Speech </a:t>
            </a:r>
            <a:r>
              <a:rPr lang="en-US" sz="2000" dirty="0" smtClean="0">
                <a:latin typeface="Times New Roman" pitchFamily="18" charset="0"/>
                <a:cs typeface="Times New Roman" pitchFamily="18" charset="0"/>
              </a:rPr>
              <a:t>page 499</a:t>
            </a:r>
            <a:endParaRPr lang="en-US" sz="2000" dirty="0">
              <a:latin typeface="Times New Roman" pitchFamily="18" charset="0"/>
              <a:cs typeface="Times New Roman" pitchFamily="18" charset="0"/>
            </a:endParaRPr>
          </a:p>
        </p:txBody>
      </p:sp>
      <p:sp>
        <p:nvSpPr>
          <p:cNvPr id="5" name="Content Placeholder 4"/>
          <p:cNvSpPr>
            <a:spLocks noGrp="1"/>
          </p:cNvSpPr>
          <p:nvPr>
            <p:ph idx="1"/>
          </p:nvPr>
        </p:nvSpPr>
        <p:spPr>
          <a:xfrm>
            <a:off x="152400" y="1066800"/>
            <a:ext cx="8839200" cy="5638800"/>
          </a:xfrm>
          <a:solidFill>
            <a:schemeClr val="accent1">
              <a:lumMod val="20000"/>
              <a:lumOff val="80000"/>
            </a:schemeClr>
          </a:solidFill>
        </p:spPr>
        <p:txBody>
          <a:bodyPr numCol="1">
            <a:normAutofit/>
          </a:bodyPr>
          <a:lstStyle/>
          <a:p>
            <a:pPr marL="0" indent="0">
              <a:buNone/>
            </a:pPr>
            <a:r>
              <a:rPr lang="en-US" sz="2400" b="1" u="sng" dirty="0" smtClean="0">
                <a:latin typeface="Times New Roman" pitchFamily="18" charset="0"/>
                <a:cs typeface="Times New Roman" pitchFamily="18" charset="0"/>
              </a:rPr>
              <a:t>Part of Speech		Use			Examples</a:t>
            </a:r>
            <a:r>
              <a:rPr lang="en-US" sz="2400" b="1" u="sng" dirty="0">
                <a:latin typeface="Times New Roman" pitchFamily="18" charset="0"/>
                <a:cs typeface="Times New Roman" pitchFamily="18" charset="0"/>
              </a:rPr>
              <a:t>	</a:t>
            </a:r>
            <a:endParaRPr lang="en-US" sz="2400" b="1" u="sng" dirty="0" smtClean="0">
              <a:latin typeface="Times New Roman" pitchFamily="18" charset="0"/>
              <a:cs typeface="Times New Roman" pitchFamily="18" charset="0"/>
            </a:endParaRPr>
          </a:p>
          <a:p>
            <a:pPr marL="0" indent="0">
              <a:buNone/>
            </a:pPr>
            <a:r>
              <a:rPr lang="en-US" sz="2400" b="1" dirty="0" smtClean="0">
                <a:latin typeface="Times New Roman" pitchFamily="18" charset="0"/>
                <a:cs typeface="Times New Roman" pitchFamily="18" charset="0"/>
              </a:rPr>
              <a:t>PREPOSITION	</a:t>
            </a:r>
            <a:r>
              <a:rPr lang="en-US" sz="2400" dirty="0" smtClean="0">
                <a:latin typeface="Times New Roman" pitchFamily="18" charset="0"/>
                <a:cs typeface="Times New Roman" pitchFamily="18" charset="0"/>
              </a:rPr>
              <a:t>relates a noun or 	Some </a:t>
            </a:r>
            <a:r>
              <a:rPr lang="en-US" sz="2400" b="1" u="sng" dirty="0" smtClean="0">
                <a:latin typeface="Times New Roman" pitchFamily="18" charset="0"/>
                <a:cs typeface="Times New Roman" pitchFamily="18" charset="0"/>
              </a:rPr>
              <a:t>of</a:t>
            </a:r>
            <a:r>
              <a:rPr lang="en-US" sz="2400" dirty="0" smtClean="0">
                <a:latin typeface="Times New Roman" pitchFamily="18" charset="0"/>
                <a:cs typeface="Times New Roman" pitchFamily="18" charset="0"/>
              </a:rPr>
              <a:t> the cats the </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pronoun to another 	store window had bows 			word			</a:t>
            </a:r>
            <a:r>
              <a:rPr lang="en-US" sz="2400" b="1" u="sng" dirty="0" smtClean="0">
                <a:latin typeface="Times New Roman" pitchFamily="18" charset="0"/>
                <a:cs typeface="Times New Roman" pitchFamily="18" charset="0"/>
              </a:rPr>
              <a:t>on</a:t>
            </a:r>
            <a:r>
              <a:rPr lang="en-US" sz="2400" dirty="0" smtClean="0">
                <a:latin typeface="Times New Roman" pitchFamily="18" charset="0"/>
                <a:cs typeface="Times New Roman" pitchFamily="18" charset="0"/>
              </a:rPr>
              <a:t> their necks.</a:t>
            </a:r>
          </a:p>
          <a:p>
            <a:pPr marL="0" indent="0">
              <a:buNone/>
            </a:pPr>
            <a:endParaRPr lang="en-US" sz="2400" dirty="0" smtClean="0">
              <a:latin typeface="Times New Roman" pitchFamily="18" charset="0"/>
              <a:cs typeface="Times New Roman" pitchFamily="18" charset="0"/>
            </a:endParaRPr>
          </a:p>
          <a:p>
            <a:pPr marL="0" indent="0">
              <a:buNone/>
            </a:pPr>
            <a:r>
              <a:rPr lang="en-US" sz="2400" b="1" dirty="0" smtClean="0">
                <a:latin typeface="Times New Roman" pitchFamily="18" charset="0"/>
                <a:cs typeface="Times New Roman" pitchFamily="18" charset="0"/>
              </a:rPr>
              <a:t>CONJUNCTION</a:t>
            </a:r>
            <a:r>
              <a:rPr lang="en-US" sz="2400" dirty="0" smtClean="0">
                <a:latin typeface="Times New Roman" pitchFamily="18" charset="0"/>
                <a:cs typeface="Times New Roman" pitchFamily="18" charset="0"/>
              </a:rPr>
              <a:t>	joins words or group	Whitney </a:t>
            </a:r>
            <a:r>
              <a:rPr lang="en-US" sz="2400" b="1" u="sng" dirty="0" smtClean="0">
                <a:latin typeface="Times New Roman" pitchFamily="18" charset="0"/>
                <a:cs typeface="Times New Roman" pitchFamily="18" charset="0"/>
              </a:rPr>
              <a:t>or</a:t>
            </a:r>
            <a:r>
              <a:rPr lang="en-US" sz="2400" dirty="0" smtClean="0">
                <a:latin typeface="Times New Roman" pitchFamily="18" charset="0"/>
                <a:cs typeface="Times New Roman" pitchFamily="18" charset="0"/>
              </a:rPr>
              <a:t> Jan will sing</a:t>
            </a:r>
          </a:p>
          <a:p>
            <a:pPr marL="0" indent="0">
              <a:buNone/>
            </a:pPr>
            <a:r>
              <a:rPr lang="en-US" sz="2400" dirty="0" smtClean="0">
                <a:latin typeface="Times New Roman" pitchFamily="18" charset="0"/>
                <a:cs typeface="Times New Roman" pitchFamily="18" charset="0"/>
              </a:rPr>
              <a:t>(FAN BOYS)		words			We plan to hike </a:t>
            </a:r>
            <a:r>
              <a:rPr lang="en-US" sz="2400" b="1" u="sng" dirty="0" smtClean="0">
                <a:latin typeface="Times New Roman" pitchFamily="18" charset="0"/>
                <a:cs typeface="Times New Roman" pitchFamily="18" charset="0"/>
              </a:rPr>
              <a:t>and</a:t>
            </a:r>
            <a:r>
              <a:rPr lang="en-US" sz="2400" dirty="0" smtClean="0">
                <a:latin typeface="Times New Roman" pitchFamily="18" charset="0"/>
                <a:cs typeface="Times New Roman" pitchFamily="18" charset="0"/>
              </a:rPr>
              <a:t> to 						camp.</a:t>
            </a:r>
          </a:p>
          <a:p>
            <a:pPr marL="0" indent="0">
              <a:buNone/>
            </a:pPr>
            <a:endParaRPr lang="en-US" sz="2400" dirty="0">
              <a:latin typeface="Times New Roman" pitchFamily="18" charset="0"/>
              <a:cs typeface="Times New Roman" pitchFamily="18" charset="0"/>
            </a:endParaRPr>
          </a:p>
          <a:p>
            <a:pPr marL="0" indent="0">
              <a:buNone/>
            </a:pPr>
            <a:r>
              <a:rPr lang="en-US" sz="2400" b="1" dirty="0" smtClean="0">
                <a:latin typeface="Times New Roman" pitchFamily="18" charset="0"/>
                <a:cs typeface="Times New Roman" pitchFamily="18" charset="0"/>
              </a:rPr>
              <a:t>INTERJECTION</a:t>
            </a:r>
            <a:r>
              <a:rPr lang="en-US" sz="2400" dirty="0" smtClean="0">
                <a:latin typeface="Times New Roman" pitchFamily="18" charset="0"/>
                <a:cs typeface="Times New Roman" pitchFamily="18" charset="0"/>
              </a:rPr>
              <a:t>	expresses emotion	</a:t>
            </a:r>
            <a:r>
              <a:rPr lang="en-US" sz="2400" b="1" u="sng" dirty="0" smtClean="0">
                <a:latin typeface="Times New Roman" pitchFamily="18" charset="0"/>
                <a:cs typeface="Times New Roman" pitchFamily="18" charset="0"/>
              </a:rPr>
              <a:t>Hey!</a:t>
            </a:r>
            <a:r>
              <a:rPr lang="en-US" sz="2400" dirty="0" smtClean="0">
                <a:latin typeface="Times New Roman" pitchFamily="18" charset="0"/>
                <a:cs typeface="Times New Roman" pitchFamily="18" charset="0"/>
              </a:rPr>
              <a:t> </a:t>
            </a:r>
            <a:r>
              <a:rPr lang="en-US" sz="2400" b="1" u="sng" dirty="0" smtClean="0">
                <a:latin typeface="Times New Roman" pitchFamily="18" charset="0"/>
                <a:cs typeface="Times New Roman" pitchFamily="18" charset="0"/>
              </a:rPr>
              <a:t>Hooray!</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b="1" u="sng" dirty="0" smtClean="0">
                <a:latin typeface="Times New Roman" pitchFamily="18" charset="0"/>
                <a:cs typeface="Times New Roman" pitchFamily="18" charset="0"/>
              </a:rPr>
              <a:t>Well,</a:t>
            </a:r>
            <a:r>
              <a:rPr lang="en-US" sz="2400" dirty="0" smtClean="0">
                <a:latin typeface="Times New Roman" pitchFamily="18" charset="0"/>
                <a:cs typeface="Times New Roman" pitchFamily="18" charset="0"/>
              </a:rPr>
              <a:t> here we are.</a:t>
            </a:r>
          </a:p>
        </p:txBody>
      </p:sp>
    </p:spTree>
    <p:extLst>
      <p:ext uri="{BB962C8B-B14F-4D97-AF65-F5344CB8AC3E}">
        <p14:creationId xmlns:p14="http://schemas.microsoft.com/office/powerpoint/2010/main" val="4255499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500" y="1066800"/>
            <a:ext cx="7990100" cy="2474524"/>
          </a:xfrm>
          <a:prstGeom prst="rect">
            <a:avLst/>
          </a:prstGeom>
          <a:noFill/>
        </p:spPr>
        <p:txBody>
          <a:bodyPr wrap="square" rtlCol="0">
            <a:normAutofit/>
          </a:bodyPr>
          <a:lstStyle/>
          <a:p>
            <a:pPr>
              <a:lnSpc>
                <a:spcPct val="114000"/>
              </a:lnSpc>
            </a:pPr>
            <a:r>
              <a:rPr lang="en-US" sz="8000" dirty="0" smtClean="0">
                <a:solidFill>
                  <a:prstClr val="black">
                    <a:lumMod val="85000"/>
                    <a:lumOff val="15000"/>
                  </a:prstClr>
                </a:solidFill>
                <a:latin typeface="Times New Roman" pitchFamily="18" charset="0"/>
                <a:cs typeface="Times New Roman" pitchFamily="18" charset="0"/>
              </a:rPr>
              <a:t>10. </a:t>
            </a:r>
            <a:r>
              <a:rPr lang="en-US" sz="8000" dirty="0">
                <a:solidFill>
                  <a:prstClr val="black">
                    <a:lumMod val="85000"/>
                    <a:lumOff val="15000"/>
                  </a:prstClr>
                </a:solidFill>
                <a:latin typeface="Times New Roman" pitchFamily="18" charset="0"/>
                <a:cs typeface="Times New Roman" pitchFamily="18" charset="0"/>
              </a:rPr>
              <a:t>O</a:t>
            </a:r>
            <a:r>
              <a:rPr lang="en-US" sz="8000" dirty="0" smtClean="0">
                <a:solidFill>
                  <a:prstClr val="black">
                    <a:lumMod val="85000"/>
                    <a:lumOff val="15000"/>
                  </a:prstClr>
                </a:solidFill>
                <a:latin typeface="Times New Roman" pitchFamily="18" charset="0"/>
                <a:cs typeface="Times New Roman" pitchFamily="18" charset="0"/>
              </a:rPr>
              <a:t>cean</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642271" y="2819400"/>
            <a:ext cx="7990100" cy="2474524"/>
          </a:xfrm>
          <a:prstGeom prst="rect">
            <a:avLst/>
          </a:prstGeom>
          <a:noFill/>
        </p:spPr>
        <p:txBody>
          <a:bodyPr wrap="square" rtlCol="0">
            <a:normAutofit/>
          </a:bodyPr>
          <a:lstStyle/>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10. </a:t>
            </a:r>
            <a:r>
              <a:rPr lang="en-US" sz="6000" u="sng" dirty="0" smtClean="0">
                <a:solidFill>
                  <a:schemeClr val="accent5">
                    <a:lumMod val="50000"/>
                  </a:schemeClr>
                </a:solidFill>
                <a:latin typeface="Times New Roman" pitchFamily="18" charset="0"/>
                <a:cs typeface="Times New Roman" pitchFamily="18" charset="0"/>
              </a:rPr>
              <a:t>o</a:t>
            </a:r>
            <a:r>
              <a:rPr lang="en-US" sz="6000" dirty="0" smtClean="0">
                <a:latin typeface="Times New Roman" pitchFamily="18" charset="0"/>
                <a:cs typeface="Times New Roman" pitchFamily="18" charset="0"/>
              </a:rPr>
              <a:t>cean</a:t>
            </a:r>
          </a:p>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	common noun</a:t>
            </a:r>
          </a:p>
        </p:txBody>
      </p:sp>
    </p:spTree>
    <p:extLst>
      <p:ext uri="{BB962C8B-B14F-4D97-AF65-F5344CB8AC3E}">
        <p14:creationId xmlns:p14="http://schemas.microsoft.com/office/powerpoint/2010/main" val="186922165"/>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500" y="1066800"/>
            <a:ext cx="7990100" cy="2474524"/>
          </a:xfrm>
          <a:prstGeom prst="rect">
            <a:avLst/>
          </a:prstGeom>
          <a:noFill/>
        </p:spPr>
        <p:txBody>
          <a:bodyPr wrap="square" rtlCol="0">
            <a:normAutofit/>
          </a:bodyPr>
          <a:lstStyle/>
          <a:p>
            <a:pPr>
              <a:lnSpc>
                <a:spcPct val="114000"/>
              </a:lnSpc>
            </a:pPr>
            <a:r>
              <a:rPr lang="en-US" sz="8000" dirty="0" smtClean="0">
                <a:solidFill>
                  <a:prstClr val="black">
                    <a:lumMod val="85000"/>
                    <a:lumOff val="15000"/>
                  </a:prstClr>
                </a:solidFill>
                <a:latin typeface="Times New Roman" pitchFamily="18" charset="0"/>
                <a:cs typeface="Times New Roman" pitchFamily="18" charset="0"/>
              </a:rPr>
              <a:t>11. Mount hood</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624129" y="2743200"/>
            <a:ext cx="7990100" cy="2474524"/>
          </a:xfrm>
          <a:prstGeom prst="rect">
            <a:avLst/>
          </a:prstGeom>
          <a:noFill/>
        </p:spPr>
        <p:txBody>
          <a:bodyPr wrap="square" rtlCol="0">
            <a:normAutofit/>
          </a:bodyPr>
          <a:lstStyle/>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11. </a:t>
            </a:r>
            <a:r>
              <a:rPr lang="en-US" sz="6000" u="sng" dirty="0" smtClean="0">
                <a:solidFill>
                  <a:schemeClr val="accent5">
                    <a:lumMod val="50000"/>
                  </a:schemeClr>
                </a:solidFill>
                <a:latin typeface="Times New Roman" pitchFamily="18" charset="0"/>
                <a:cs typeface="Times New Roman" pitchFamily="18" charset="0"/>
              </a:rPr>
              <a:t>M</a:t>
            </a:r>
            <a:r>
              <a:rPr lang="en-US" sz="6000" dirty="0" smtClean="0">
                <a:latin typeface="Times New Roman" pitchFamily="18" charset="0"/>
                <a:cs typeface="Times New Roman" pitchFamily="18" charset="0"/>
              </a:rPr>
              <a:t>ount </a:t>
            </a:r>
            <a:r>
              <a:rPr lang="en-US" sz="6000" u="sng" dirty="0" smtClean="0">
                <a:solidFill>
                  <a:schemeClr val="accent5">
                    <a:lumMod val="50000"/>
                  </a:schemeClr>
                </a:solidFill>
                <a:latin typeface="Times New Roman" pitchFamily="18" charset="0"/>
                <a:cs typeface="Times New Roman" pitchFamily="18" charset="0"/>
              </a:rPr>
              <a:t>H</a:t>
            </a:r>
            <a:r>
              <a:rPr lang="en-US" sz="6000" dirty="0" smtClean="0">
                <a:latin typeface="Times New Roman" pitchFamily="18" charset="0"/>
                <a:cs typeface="Times New Roman" pitchFamily="18" charset="0"/>
              </a:rPr>
              <a:t>ood</a:t>
            </a:r>
          </a:p>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	proper noun</a:t>
            </a:r>
          </a:p>
        </p:txBody>
      </p:sp>
    </p:spTree>
    <p:extLst>
      <p:ext uri="{BB962C8B-B14F-4D97-AF65-F5344CB8AC3E}">
        <p14:creationId xmlns:p14="http://schemas.microsoft.com/office/powerpoint/2010/main" val="186922165"/>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500" y="1066800"/>
            <a:ext cx="7990100" cy="2474524"/>
          </a:xfrm>
          <a:prstGeom prst="rect">
            <a:avLst/>
          </a:prstGeom>
          <a:noFill/>
        </p:spPr>
        <p:txBody>
          <a:bodyPr wrap="square" rtlCol="0">
            <a:normAutofit/>
          </a:bodyPr>
          <a:lstStyle/>
          <a:p>
            <a:pPr>
              <a:lnSpc>
                <a:spcPct val="114000"/>
              </a:lnSpc>
            </a:pPr>
            <a:r>
              <a:rPr lang="en-US" sz="8000" dirty="0" smtClean="0">
                <a:solidFill>
                  <a:prstClr val="black">
                    <a:lumMod val="85000"/>
                    <a:lumOff val="15000"/>
                  </a:prstClr>
                </a:solidFill>
                <a:latin typeface="Times New Roman" pitchFamily="18" charset="0"/>
                <a:cs typeface="Times New Roman" pitchFamily="18" charset="0"/>
              </a:rPr>
              <a:t>12. Australia</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642271" y="2743200"/>
            <a:ext cx="7990100" cy="2474524"/>
          </a:xfrm>
          <a:prstGeom prst="rect">
            <a:avLst/>
          </a:prstGeom>
          <a:noFill/>
        </p:spPr>
        <p:txBody>
          <a:bodyPr wrap="square" rtlCol="0">
            <a:normAutofit/>
          </a:bodyPr>
          <a:lstStyle/>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12. </a:t>
            </a:r>
            <a:r>
              <a:rPr lang="en-US" sz="6000" u="sng" dirty="0" smtClean="0">
                <a:solidFill>
                  <a:schemeClr val="accent5">
                    <a:lumMod val="50000"/>
                  </a:schemeClr>
                </a:solidFill>
                <a:latin typeface="Times New Roman" pitchFamily="18" charset="0"/>
                <a:cs typeface="Times New Roman" pitchFamily="18" charset="0"/>
              </a:rPr>
              <a:t>A</a:t>
            </a:r>
            <a:r>
              <a:rPr lang="en-US" sz="6000" dirty="0" smtClean="0">
                <a:latin typeface="Times New Roman" pitchFamily="18" charset="0"/>
                <a:cs typeface="Times New Roman" pitchFamily="18" charset="0"/>
              </a:rPr>
              <a:t>ustralia</a:t>
            </a:r>
          </a:p>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	proper noun</a:t>
            </a:r>
          </a:p>
        </p:txBody>
      </p:sp>
    </p:spTree>
    <p:extLst>
      <p:ext uri="{BB962C8B-B14F-4D97-AF65-F5344CB8AC3E}">
        <p14:creationId xmlns:p14="http://schemas.microsoft.com/office/powerpoint/2010/main" val="186922165"/>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500" y="1066800"/>
            <a:ext cx="7990100" cy="2474524"/>
          </a:xfrm>
          <a:prstGeom prst="rect">
            <a:avLst/>
          </a:prstGeom>
          <a:noFill/>
        </p:spPr>
        <p:txBody>
          <a:bodyPr wrap="square" rtlCol="0">
            <a:normAutofit/>
          </a:bodyPr>
          <a:lstStyle/>
          <a:p>
            <a:pPr>
              <a:lnSpc>
                <a:spcPct val="114000"/>
              </a:lnSpc>
            </a:pPr>
            <a:r>
              <a:rPr lang="en-US" sz="8000" dirty="0" smtClean="0">
                <a:solidFill>
                  <a:prstClr val="black">
                    <a:lumMod val="85000"/>
                    <a:lumOff val="15000"/>
                  </a:prstClr>
                </a:solidFill>
                <a:latin typeface="Times New Roman" pitchFamily="18" charset="0"/>
                <a:cs typeface="Times New Roman" pitchFamily="18" charset="0"/>
              </a:rPr>
              <a:t>13. </a:t>
            </a:r>
            <a:r>
              <a:rPr lang="en-US" sz="8000" dirty="0" err="1" smtClean="0">
                <a:solidFill>
                  <a:prstClr val="black">
                    <a:lumMod val="85000"/>
                    <a:lumOff val="15000"/>
                  </a:prstClr>
                </a:solidFill>
                <a:latin typeface="Times New Roman" pitchFamily="18" charset="0"/>
                <a:cs typeface="Times New Roman" pitchFamily="18" charset="0"/>
              </a:rPr>
              <a:t>DeTroit</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642271" y="2743200"/>
            <a:ext cx="7990100" cy="2474524"/>
          </a:xfrm>
          <a:prstGeom prst="rect">
            <a:avLst/>
          </a:prstGeom>
          <a:noFill/>
        </p:spPr>
        <p:txBody>
          <a:bodyPr wrap="square" rtlCol="0">
            <a:normAutofit/>
          </a:bodyPr>
          <a:lstStyle/>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13. </a:t>
            </a:r>
            <a:r>
              <a:rPr lang="en-US" sz="6000" u="sng" dirty="0" smtClean="0">
                <a:solidFill>
                  <a:schemeClr val="accent5">
                    <a:lumMod val="50000"/>
                  </a:schemeClr>
                </a:solidFill>
                <a:latin typeface="Times New Roman" pitchFamily="18" charset="0"/>
                <a:cs typeface="Times New Roman" pitchFamily="18" charset="0"/>
              </a:rPr>
              <a:t>D</a:t>
            </a:r>
            <a:r>
              <a:rPr lang="en-US" sz="6000" dirty="0" smtClean="0">
                <a:latin typeface="Times New Roman" pitchFamily="18" charset="0"/>
                <a:cs typeface="Times New Roman" pitchFamily="18" charset="0"/>
              </a:rPr>
              <a:t>etroit</a:t>
            </a:r>
          </a:p>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	proper noun</a:t>
            </a:r>
          </a:p>
        </p:txBody>
      </p:sp>
    </p:spTree>
    <p:extLst>
      <p:ext uri="{BB962C8B-B14F-4D97-AF65-F5344CB8AC3E}">
        <p14:creationId xmlns:p14="http://schemas.microsoft.com/office/powerpoint/2010/main" val="186922165"/>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500" y="1066800"/>
            <a:ext cx="7990100" cy="2474524"/>
          </a:xfrm>
          <a:prstGeom prst="rect">
            <a:avLst/>
          </a:prstGeom>
          <a:noFill/>
        </p:spPr>
        <p:txBody>
          <a:bodyPr wrap="square" rtlCol="0">
            <a:normAutofit/>
          </a:bodyPr>
          <a:lstStyle/>
          <a:p>
            <a:pPr>
              <a:lnSpc>
                <a:spcPct val="114000"/>
              </a:lnSpc>
            </a:pPr>
            <a:r>
              <a:rPr lang="en-US" sz="8000" dirty="0" smtClean="0">
                <a:solidFill>
                  <a:prstClr val="black">
                    <a:lumMod val="85000"/>
                    <a:lumOff val="15000"/>
                  </a:prstClr>
                </a:solidFill>
                <a:latin typeface="Times New Roman" pitchFamily="18" charset="0"/>
                <a:cs typeface="Times New Roman" pitchFamily="18" charset="0"/>
              </a:rPr>
              <a:t>14. street</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642271" y="2819400"/>
            <a:ext cx="7990100" cy="2474524"/>
          </a:xfrm>
          <a:prstGeom prst="rect">
            <a:avLst/>
          </a:prstGeom>
          <a:noFill/>
        </p:spPr>
        <p:txBody>
          <a:bodyPr wrap="square" rtlCol="0">
            <a:normAutofit/>
          </a:bodyPr>
          <a:lstStyle/>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14. </a:t>
            </a:r>
            <a:r>
              <a:rPr lang="en-US" sz="6000" u="sng" dirty="0" smtClean="0">
                <a:solidFill>
                  <a:schemeClr val="accent5">
                    <a:lumMod val="50000"/>
                  </a:schemeClr>
                </a:solidFill>
                <a:latin typeface="Times New Roman" pitchFamily="18" charset="0"/>
                <a:cs typeface="Times New Roman" pitchFamily="18" charset="0"/>
              </a:rPr>
              <a:t>s</a:t>
            </a:r>
            <a:r>
              <a:rPr lang="en-US" sz="6000" dirty="0" smtClean="0">
                <a:latin typeface="Times New Roman" pitchFamily="18" charset="0"/>
                <a:cs typeface="Times New Roman" pitchFamily="18" charset="0"/>
              </a:rPr>
              <a:t>treet</a:t>
            </a:r>
          </a:p>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	common noun</a:t>
            </a:r>
          </a:p>
        </p:txBody>
      </p:sp>
    </p:spTree>
    <p:extLst>
      <p:ext uri="{BB962C8B-B14F-4D97-AF65-F5344CB8AC3E}">
        <p14:creationId xmlns:p14="http://schemas.microsoft.com/office/powerpoint/2010/main" val="186922165"/>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685800"/>
          </a:xfrm>
        </p:spPr>
        <p:txBody>
          <a:bodyPr>
            <a:normAutofit fontScale="90000"/>
          </a:bodyPr>
          <a:lstStyle/>
          <a:p>
            <a:r>
              <a:rPr lang="en-US" sz="2600" b="1" dirty="0" smtClean="0">
                <a:latin typeface="Times New Roman" pitchFamily="18" charset="0"/>
                <a:cs typeface="Times New Roman" pitchFamily="18" charset="0"/>
              </a:rPr>
              <a:t>noun</a:t>
            </a:r>
            <a:r>
              <a:rPr lang="en-US" sz="2600" b="1" dirty="0">
                <a:latin typeface="Times New Roman" pitchFamily="18" charset="0"/>
                <a:cs typeface="Times New Roman" pitchFamily="18" charset="0"/>
              </a:rPr>
              <a:t>	</a:t>
            </a:r>
            <a:r>
              <a:rPr lang="en-US" sz="2600" b="1" dirty="0" smtClean="0">
                <a:latin typeface="Times New Roman" pitchFamily="18" charset="0"/>
                <a:cs typeface="Times New Roman" pitchFamily="18" charset="0"/>
              </a:rPr>
              <a:t> 	verb		adjective		adverb	</a:t>
            </a:r>
            <a:br>
              <a:rPr lang="en-US" sz="2600" b="1" dirty="0" smtClean="0">
                <a:latin typeface="Times New Roman" pitchFamily="18" charset="0"/>
                <a:cs typeface="Times New Roman" pitchFamily="18" charset="0"/>
              </a:rPr>
            </a:br>
            <a:r>
              <a:rPr lang="en-US" sz="2600" b="1" dirty="0" smtClean="0">
                <a:latin typeface="Times New Roman" pitchFamily="18" charset="0"/>
                <a:cs typeface="Times New Roman" pitchFamily="18" charset="0"/>
              </a:rPr>
              <a:t>pronoun	conjunction	preposition		interjection</a:t>
            </a:r>
            <a:endParaRPr lang="en-US" sz="2600" b="1" dirty="0">
              <a:latin typeface="Times New Roman" pitchFamily="18" charset="0"/>
              <a:cs typeface="Times New Roman" pitchFamily="18" charset="0"/>
            </a:endParaRPr>
          </a:p>
        </p:txBody>
      </p:sp>
      <p:sp>
        <p:nvSpPr>
          <p:cNvPr id="5" name="Content Placeholder 4"/>
          <p:cNvSpPr>
            <a:spLocks noGrp="1"/>
          </p:cNvSpPr>
          <p:nvPr>
            <p:ph idx="1"/>
          </p:nvPr>
        </p:nvSpPr>
        <p:spPr>
          <a:xfrm>
            <a:off x="381000" y="1600200"/>
            <a:ext cx="8305800" cy="4525963"/>
          </a:xfrm>
        </p:spPr>
        <p:txBody>
          <a:bodyPr/>
          <a:lstStyle/>
          <a:p>
            <a:pPr marL="0" indent="0">
              <a:buNone/>
            </a:pPr>
            <a:r>
              <a:rPr lang="en-US" dirty="0" smtClean="0">
                <a:latin typeface="Times New Roman" pitchFamily="18" charset="0"/>
                <a:cs typeface="Times New Roman" pitchFamily="18" charset="0"/>
              </a:rPr>
              <a:t>For (1) </a:t>
            </a:r>
            <a:r>
              <a:rPr lang="en-US" u="sng" dirty="0" smtClean="0">
                <a:latin typeface="Times New Roman" pitchFamily="18" charset="0"/>
                <a:cs typeface="Times New Roman" pitchFamily="18" charset="0"/>
              </a:rPr>
              <a:t>me</a:t>
            </a:r>
            <a:r>
              <a:rPr lang="en-US" dirty="0" smtClean="0">
                <a:latin typeface="Times New Roman" pitchFamily="18" charset="0"/>
                <a:cs typeface="Times New Roman" pitchFamily="18" charset="0"/>
              </a:rPr>
              <a:t>, no (2) </a:t>
            </a:r>
            <a:r>
              <a:rPr lang="en-US" u="sng" dirty="0" smtClean="0">
                <a:latin typeface="Times New Roman" pitchFamily="18" charset="0"/>
                <a:cs typeface="Times New Roman" pitchFamily="18" charset="0"/>
              </a:rPr>
              <a:t>spot</a:t>
            </a:r>
            <a:r>
              <a:rPr lang="en-US" dirty="0" smtClean="0">
                <a:latin typeface="Times New Roman" pitchFamily="18" charset="0"/>
                <a:cs typeface="Times New Roman" pitchFamily="18" charset="0"/>
              </a:rPr>
              <a:t> is (3) </a:t>
            </a:r>
            <a:r>
              <a:rPr lang="en-US" u="sng" dirty="0" smtClean="0">
                <a:latin typeface="Times New Roman" pitchFamily="18" charset="0"/>
                <a:cs typeface="Times New Roman" pitchFamily="18" charset="0"/>
              </a:rPr>
              <a:t>better</a:t>
            </a:r>
            <a:r>
              <a:rPr lang="en-US" dirty="0" smtClean="0">
                <a:latin typeface="Times New Roman" pitchFamily="18" charset="0"/>
                <a:cs typeface="Times New Roman" pitchFamily="18" charset="0"/>
              </a:rPr>
              <a:t> than the beach.  On (4) </a:t>
            </a:r>
            <a:r>
              <a:rPr lang="en-US" u="sng" dirty="0" smtClean="0">
                <a:latin typeface="Times New Roman" pitchFamily="18" charset="0"/>
                <a:cs typeface="Times New Roman" pitchFamily="18" charset="0"/>
              </a:rPr>
              <a:t>hot</a:t>
            </a:r>
            <a:r>
              <a:rPr lang="en-US" dirty="0" smtClean="0">
                <a:latin typeface="Times New Roman" pitchFamily="18" charset="0"/>
                <a:cs typeface="Times New Roman" pitchFamily="18" charset="0"/>
              </a:rPr>
              <a:t>, sunny days, when the sand  (5) </a:t>
            </a:r>
            <a:r>
              <a:rPr lang="en-US" u="sng" dirty="0" smtClean="0">
                <a:latin typeface="Times New Roman" pitchFamily="18" charset="0"/>
                <a:cs typeface="Times New Roman" pitchFamily="18" charset="0"/>
              </a:rPr>
              <a:t>burns</a:t>
            </a:r>
            <a:r>
              <a:rPr lang="en-US" dirty="0" smtClean="0">
                <a:latin typeface="Times New Roman" pitchFamily="18" charset="0"/>
                <a:cs typeface="Times New Roman" pitchFamily="18" charset="0"/>
              </a:rPr>
              <a:t> my feet, I am always (6) </a:t>
            </a:r>
            <a:r>
              <a:rPr lang="en-US" u="sng" dirty="0" smtClean="0">
                <a:latin typeface="Times New Roman" pitchFamily="18" charset="0"/>
                <a:cs typeface="Times New Roman" pitchFamily="18" charset="0"/>
              </a:rPr>
              <a:t>careful</a:t>
            </a:r>
            <a:r>
              <a:rPr lang="en-US" dirty="0" smtClean="0">
                <a:latin typeface="Times New Roman" pitchFamily="18" charset="0"/>
                <a:cs typeface="Times New Roman" pitchFamily="18" charset="0"/>
              </a:rPr>
              <a:t>         (7) </a:t>
            </a:r>
            <a:r>
              <a:rPr lang="en-US" u="sng" dirty="0" smtClean="0">
                <a:latin typeface="Times New Roman" pitchFamily="18" charset="0"/>
                <a:cs typeface="Times New Roman" pitchFamily="18" charset="0"/>
              </a:rPr>
              <a:t>about</a:t>
            </a:r>
            <a:r>
              <a:rPr lang="en-US" dirty="0" smtClean="0">
                <a:latin typeface="Times New Roman" pitchFamily="18" charset="0"/>
                <a:cs typeface="Times New Roman" pitchFamily="18" charset="0"/>
              </a:rPr>
              <a:t> putting on (8) </a:t>
            </a:r>
            <a:r>
              <a:rPr lang="en-US" u="sng" dirty="0" smtClean="0">
                <a:latin typeface="Times New Roman" pitchFamily="18" charset="0"/>
                <a:cs typeface="Times New Roman" pitchFamily="18" charset="0"/>
              </a:rPr>
              <a:t>sunscreen</a:t>
            </a:r>
            <a:r>
              <a:rPr lang="en-US" dirty="0" smtClean="0">
                <a:latin typeface="Times New Roman" pitchFamily="18" charset="0"/>
                <a:cs typeface="Times New Roman" pitchFamily="18" charset="0"/>
              </a:rPr>
              <a:t>.  I like to run (9) </a:t>
            </a:r>
            <a:r>
              <a:rPr lang="en-US" u="sng" dirty="0" smtClean="0">
                <a:latin typeface="Times New Roman" pitchFamily="18" charset="0"/>
                <a:cs typeface="Times New Roman" pitchFamily="18" charset="0"/>
              </a:rPr>
              <a:t>through</a:t>
            </a:r>
            <a:r>
              <a:rPr lang="en-US" dirty="0" smtClean="0">
                <a:latin typeface="Times New Roman" pitchFamily="18" charset="0"/>
                <a:cs typeface="Times New Roman" pitchFamily="18" charset="0"/>
              </a:rPr>
              <a:t> the foaming surf and later relax under a beach umbrella.  Most of the time, I (10) </a:t>
            </a:r>
            <a:r>
              <a:rPr lang="en-US" u="sng" dirty="0" smtClean="0">
                <a:latin typeface="Times New Roman" pitchFamily="18" charset="0"/>
                <a:cs typeface="Times New Roman" pitchFamily="18" charset="0"/>
              </a:rPr>
              <a:t>enjoy</a:t>
            </a:r>
            <a:r>
              <a:rPr lang="en-US" dirty="0" smtClean="0">
                <a:latin typeface="Times New Roman" pitchFamily="18" charset="0"/>
                <a:cs typeface="Times New Roman" pitchFamily="18" charset="0"/>
              </a:rPr>
              <a:t> being with friends, (11) </a:t>
            </a:r>
            <a:r>
              <a:rPr lang="en-US" u="sng" dirty="0" smtClean="0">
                <a:latin typeface="Times New Roman" pitchFamily="18" charset="0"/>
                <a:cs typeface="Times New Roman" pitchFamily="18" charset="0"/>
              </a:rPr>
              <a:t>but</a:t>
            </a:r>
            <a:r>
              <a:rPr lang="en-US" dirty="0" smtClean="0">
                <a:latin typeface="Times New Roman" pitchFamily="18" charset="0"/>
                <a:cs typeface="Times New Roman" pitchFamily="18" charset="0"/>
              </a:rPr>
              <a:t> sometimes I prefer to be by (12) </a:t>
            </a:r>
            <a:r>
              <a:rPr lang="en-US" u="sng" dirty="0" smtClean="0">
                <a:latin typeface="Times New Roman" pitchFamily="18" charset="0"/>
                <a:cs typeface="Times New Roman" pitchFamily="18" charset="0"/>
              </a:rPr>
              <a:t>myself</a:t>
            </a:r>
            <a:r>
              <a:rPr lang="en-US" dirty="0" smtClean="0">
                <a:latin typeface="Times New Roman" pitchFamily="18" charset="0"/>
                <a:cs typeface="Times New Roman" pitchFamily="18" charset="0"/>
              </a:rPr>
              <a:t>.  (GO TO THE NEXT SLIDE)</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637660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500" y="1066800"/>
            <a:ext cx="7990100" cy="2474524"/>
          </a:xfrm>
          <a:prstGeom prst="rect">
            <a:avLst/>
          </a:prstGeom>
          <a:noFill/>
        </p:spPr>
        <p:txBody>
          <a:bodyPr wrap="square" rtlCol="0">
            <a:normAutofit/>
          </a:bodyPr>
          <a:lstStyle/>
          <a:p>
            <a:pPr>
              <a:lnSpc>
                <a:spcPct val="114000"/>
              </a:lnSpc>
            </a:pPr>
            <a:r>
              <a:rPr lang="en-US" sz="8000" dirty="0" smtClean="0">
                <a:solidFill>
                  <a:prstClr val="black">
                    <a:lumMod val="85000"/>
                    <a:lumOff val="15000"/>
                  </a:prstClr>
                </a:solidFill>
                <a:latin typeface="Times New Roman" pitchFamily="18" charset="0"/>
                <a:cs typeface="Times New Roman" pitchFamily="18" charset="0"/>
              </a:rPr>
              <a:t>15. Alice walker</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642271" y="2895600"/>
            <a:ext cx="7990100" cy="2474524"/>
          </a:xfrm>
          <a:prstGeom prst="rect">
            <a:avLst/>
          </a:prstGeom>
          <a:noFill/>
        </p:spPr>
        <p:txBody>
          <a:bodyPr wrap="square" rtlCol="0">
            <a:normAutofit/>
          </a:bodyPr>
          <a:lstStyle/>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15. </a:t>
            </a:r>
            <a:r>
              <a:rPr lang="en-US" sz="6000" u="sng" dirty="0" smtClean="0">
                <a:solidFill>
                  <a:schemeClr val="accent5">
                    <a:lumMod val="50000"/>
                  </a:schemeClr>
                </a:solidFill>
                <a:latin typeface="Times New Roman" pitchFamily="18" charset="0"/>
                <a:cs typeface="Times New Roman" pitchFamily="18" charset="0"/>
              </a:rPr>
              <a:t>A</a:t>
            </a:r>
            <a:r>
              <a:rPr lang="en-US" sz="6000" dirty="0" smtClean="0">
                <a:latin typeface="Times New Roman" pitchFamily="18" charset="0"/>
                <a:cs typeface="Times New Roman" pitchFamily="18" charset="0"/>
              </a:rPr>
              <a:t>lice </a:t>
            </a:r>
            <a:r>
              <a:rPr lang="en-US" sz="6000" u="sng" dirty="0" smtClean="0">
                <a:solidFill>
                  <a:schemeClr val="accent5">
                    <a:lumMod val="50000"/>
                  </a:schemeClr>
                </a:solidFill>
                <a:latin typeface="Times New Roman" pitchFamily="18" charset="0"/>
                <a:cs typeface="Times New Roman" pitchFamily="18" charset="0"/>
              </a:rPr>
              <a:t>W</a:t>
            </a:r>
            <a:r>
              <a:rPr lang="en-US" sz="6000" dirty="0" smtClean="0">
                <a:latin typeface="Times New Roman" pitchFamily="18" charset="0"/>
                <a:cs typeface="Times New Roman" pitchFamily="18" charset="0"/>
              </a:rPr>
              <a:t>alker</a:t>
            </a:r>
          </a:p>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	proper noun</a:t>
            </a:r>
          </a:p>
        </p:txBody>
      </p:sp>
    </p:spTree>
    <p:extLst>
      <p:ext uri="{BB962C8B-B14F-4D97-AF65-F5344CB8AC3E}">
        <p14:creationId xmlns:p14="http://schemas.microsoft.com/office/powerpoint/2010/main" val="1869221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500" y="1066800"/>
            <a:ext cx="7990100" cy="2474524"/>
          </a:xfrm>
          <a:prstGeom prst="rect">
            <a:avLst/>
          </a:prstGeom>
          <a:noFill/>
        </p:spPr>
        <p:txBody>
          <a:bodyPr wrap="square" rtlCol="0">
            <a:normAutofit/>
          </a:bodyPr>
          <a:lstStyle/>
          <a:p>
            <a:pPr>
              <a:lnSpc>
                <a:spcPct val="114000"/>
              </a:lnSpc>
            </a:pPr>
            <a:r>
              <a:rPr lang="en-US" sz="8000" dirty="0" smtClean="0">
                <a:solidFill>
                  <a:prstClr val="black">
                    <a:lumMod val="85000"/>
                    <a:lumOff val="15000"/>
                  </a:prstClr>
                </a:solidFill>
                <a:latin typeface="Times New Roman" pitchFamily="18" charset="0"/>
                <a:cs typeface="Times New Roman" pitchFamily="18" charset="0"/>
              </a:rPr>
              <a:t>16. airport</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587843" y="2819400"/>
            <a:ext cx="7990100" cy="2474524"/>
          </a:xfrm>
          <a:prstGeom prst="rect">
            <a:avLst/>
          </a:prstGeom>
          <a:noFill/>
        </p:spPr>
        <p:txBody>
          <a:bodyPr wrap="square" rtlCol="0">
            <a:normAutofit/>
          </a:bodyPr>
          <a:lstStyle/>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16. </a:t>
            </a:r>
            <a:r>
              <a:rPr lang="en-US" sz="6000" u="sng" dirty="0" smtClean="0">
                <a:solidFill>
                  <a:schemeClr val="accent5">
                    <a:lumMod val="50000"/>
                  </a:schemeClr>
                </a:solidFill>
                <a:latin typeface="Times New Roman" pitchFamily="18" charset="0"/>
                <a:cs typeface="Times New Roman" pitchFamily="18" charset="0"/>
              </a:rPr>
              <a:t>a</a:t>
            </a:r>
            <a:r>
              <a:rPr lang="en-US" sz="6000" dirty="0" smtClean="0">
                <a:latin typeface="Times New Roman" pitchFamily="18" charset="0"/>
                <a:cs typeface="Times New Roman" pitchFamily="18" charset="0"/>
              </a:rPr>
              <a:t>irport</a:t>
            </a:r>
          </a:p>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	common noun</a:t>
            </a:r>
          </a:p>
        </p:txBody>
      </p:sp>
    </p:spTree>
    <p:extLst>
      <p:ext uri="{BB962C8B-B14F-4D97-AF65-F5344CB8AC3E}">
        <p14:creationId xmlns:p14="http://schemas.microsoft.com/office/powerpoint/2010/main" val="186922165"/>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500" y="1066800"/>
            <a:ext cx="7990100" cy="2474524"/>
          </a:xfrm>
          <a:prstGeom prst="rect">
            <a:avLst/>
          </a:prstGeom>
          <a:noFill/>
        </p:spPr>
        <p:txBody>
          <a:bodyPr wrap="square" rtlCol="0">
            <a:normAutofit/>
          </a:bodyPr>
          <a:lstStyle/>
          <a:p>
            <a:pPr>
              <a:lnSpc>
                <a:spcPct val="114000"/>
              </a:lnSpc>
            </a:pPr>
            <a:r>
              <a:rPr lang="en-US" sz="8000" dirty="0" smtClean="0">
                <a:solidFill>
                  <a:prstClr val="black">
                    <a:lumMod val="85000"/>
                    <a:lumOff val="15000"/>
                  </a:prstClr>
                </a:solidFill>
                <a:latin typeface="Times New Roman" pitchFamily="18" charset="0"/>
                <a:cs typeface="Times New Roman" pitchFamily="18" charset="0"/>
              </a:rPr>
              <a:t>17. Cousin</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649529" y="2895600"/>
            <a:ext cx="7990100" cy="2474524"/>
          </a:xfrm>
          <a:prstGeom prst="rect">
            <a:avLst/>
          </a:prstGeom>
          <a:noFill/>
        </p:spPr>
        <p:txBody>
          <a:bodyPr wrap="square" rtlCol="0">
            <a:normAutofit/>
          </a:bodyPr>
          <a:lstStyle/>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17. </a:t>
            </a:r>
            <a:r>
              <a:rPr lang="en-US" sz="6000" u="sng" dirty="0" smtClean="0">
                <a:solidFill>
                  <a:schemeClr val="accent5">
                    <a:lumMod val="50000"/>
                  </a:schemeClr>
                </a:solidFill>
                <a:latin typeface="Times New Roman" pitchFamily="18" charset="0"/>
                <a:cs typeface="Times New Roman" pitchFamily="18" charset="0"/>
              </a:rPr>
              <a:t>c</a:t>
            </a:r>
            <a:r>
              <a:rPr lang="en-US" sz="6000" dirty="0" smtClean="0">
                <a:latin typeface="Times New Roman" pitchFamily="18" charset="0"/>
                <a:cs typeface="Times New Roman" pitchFamily="18" charset="0"/>
              </a:rPr>
              <a:t>ousin</a:t>
            </a:r>
          </a:p>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	common noun</a:t>
            </a:r>
          </a:p>
        </p:txBody>
      </p:sp>
    </p:spTree>
    <p:extLst>
      <p:ext uri="{BB962C8B-B14F-4D97-AF65-F5344CB8AC3E}">
        <p14:creationId xmlns:p14="http://schemas.microsoft.com/office/powerpoint/2010/main" val="18692216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500" y="1066800"/>
            <a:ext cx="7990100" cy="2474524"/>
          </a:xfrm>
          <a:prstGeom prst="rect">
            <a:avLst/>
          </a:prstGeom>
          <a:noFill/>
        </p:spPr>
        <p:txBody>
          <a:bodyPr wrap="square" rtlCol="0">
            <a:normAutofit/>
          </a:bodyPr>
          <a:lstStyle/>
          <a:p>
            <a:pPr>
              <a:lnSpc>
                <a:spcPct val="114000"/>
              </a:lnSpc>
            </a:pPr>
            <a:r>
              <a:rPr lang="en-US" sz="8000" dirty="0" smtClean="0">
                <a:solidFill>
                  <a:prstClr val="black">
                    <a:lumMod val="85000"/>
                    <a:lumOff val="15000"/>
                  </a:prstClr>
                </a:solidFill>
                <a:latin typeface="Times New Roman" pitchFamily="18" charset="0"/>
                <a:cs typeface="Times New Roman" pitchFamily="18" charset="0"/>
              </a:rPr>
              <a:t>18. automobile</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605985" y="2895600"/>
            <a:ext cx="7990100" cy="2474524"/>
          </a:xfrm>
          <a:prstGeom prst="rect">
            <a:avLst/>
          </a:prstGeom>
          <a:noFill/>
        </p:spPr>
        <p:txBody>
          <a:bodyPr wrap="square" rtlCol="0">
            <a:normAutofit/>
          </a:bodyPr>
          <a:lstStyle/>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18. </a:t>
            </a:r>
            <a:r>
              <a:rPr lang="en-US" sz="6000" u="sng" dirty="0" smtClean="0">
                <a:solidFill>
                  <a:schemeClr val="accent5">
                    <a:lumMod val="50000"/>
                  </a:schemeClr>
                </a:solidFill>
                <a:latin typeface="Times New Roman" pitchFamily="18" charset="0"/>
                <a:cs typeface="Times New Roman" pitchFamily="18" charset="0"/>
              </a:rPr>
              <a:t>a</a:t>
            </a:r>
            <a:r>
              <a:rPr lang="en-US" sz="6000" dirty="0" smtClean="0">
                <a:latin typeface="Times New Roman" pitchFamily="18" charset="0"/>
                <a:cs typeface="Times New Roman" pitchFamily="18" charset="0"/>
              </a:rPr>
              <a:t>utomobile</a:t>
            </a:r>
          </a:p>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	common noun</a:t>
            </a:r>
          </a:p>
        </p:txBody>
      </p:sp>
    </p:spTree>
    <p:extLst>
      <p:ext uri="{BB962C8B-B14F-4D97-AF65-F5344CB8AC3E}">
        <p14:creationId xmlns:p14="http://schemas.microsoft.com/office/powerpoint/2010/main" val="1869221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500" y="1066800"/>
            <a:ext cx="7990100" cy="2474524"/>
          </a:xfrm>
          <a:prstGeom prst="rect">
            <a:avLst/>
          </a:prstGeom>
          <a:noFill/>
        </p:spPr>
        <p:txBody>
          <a:bodyPr wrap="square" rtlCol="0">
            <a:normAutofit/>
          </a:bodyPr>
          <a:lstStyle/>
          <a:p>
            <a:pPr>
              <a:lnSpc>
                <a:spcPct val="114000"/>
              </a:lnSpc>
            </a:pPr>
            <a:r>
              <a:rPr lang="en-US" sz="8000" dirty="0" smtClean="0">
                <a:solidFill>
                  <a:prstClr val="black">
                    <a:lumMod val="85000"/>
                    <a:lumOff val="15000"/>
                  </a:prstClr>
                </a:solidFill>
                <a:latin typeface="Times New Roman" pitchFamily="18" charset="0"/>
                <a:cs typeface="Times New Roman" pitchFamily="18" charset="0"/>
              </a:rPr>
              <a:t>19. Blues</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642271" y="2895600"/>
            <a:ext cx="7990100" cy="2474524"/>
          </a:xfrm>
          <a:prstGeom prst="rect">
            <a:avLst/>
          </a:prstGeom>
          <a:noFill/>
        </p:spPr>
        <p:txBody>
          <a:bodyPr wrap="square" rtlCol="0">
            <a:normAutofit/>
          </a:bodyPr>
          <a:lstStyle/>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19. </a:t>
            </a:r>
            <a:r>
              <a:rPr lang="en-US" sz="6000" u="sng" dirty="0" smtClean="0">
                <a:solidFill>
                  <a:schemeClr val="accent5">
                    <a:lumMod val="50000"/>
                  </a:schemeClr>
                </a:solidFill>
                <a:latin typeface="Times New Roman" pitchFamily="18" charset="0"/>
                <a:cs typeface="Times New Roman" pitchFamily="18" charset="0"/>
              </a:rPr>
              <a:t>b</a:t>
            </a:r>
            <a:r>
              <a:rPr lang="en-US" sz="6000" dirty="0" smtClean="0">
                <a:latin typeface="Times New Roman" pitchFamily="18" charset="0"/>
                <a:cs typeface="Times New Roman" pitchFamily="18" charset="0"/>
              </a:rPr>
              <a:t>lues</a:t>
            </a:r>
            <a:r>
              <a:rPr lang="en-US" sz="6000" dirty="0" smtClean="0">
                <a:solidFill>
                  <a:prstClr val="black">
                    <a:lumMod val="85000"/>
                    <a:lumOff val="15000"/>
                  </a:prstClr>
                </a:solidFill>
                <a:latin typeface="Times New Roman" pitchFamily="18" charset="0"/>
                <a:cs typeface="Times New Roman" pitchFamily="18" charset="0"/>
              </a:rPr>
              <a:t>	</a:t>
            </a:r>
          </a:p>
          <a:p>
            <a:pPr>
              <a:lnSpc>
                <a:spcPct val="114000"/>
              </a:lnSpc>
            </a:pPr>
            <a:r>
              <a:rPr lang="en-US" sz="6000" dirty="0">
                <a:solidFill>
                  <a:prstClr val="black">
                    <a:lumMod val="85000"/>
                    <a:lumOff val="15000"/>
                  </a:prstClr>
                </a:solidFill>
                <a:latin typeface="Times New Roman" pitchFamily="18" charset="0"/>
                <a:cs typeface="Times New Roman" pitchFamily="18" charset="0"/>
              </a:rPr>
              <a:t>	</a:t>
            </a:r>
            <a:r>
              <a:rPr lang="en-US" sz="6000" dirty="0" smtClean="0">
                <a:solidFill>
                  <a:prstClr val="black">
                    <a:lumMod val="85000"/>
                    <a:lumOff val="15000"/>
                  </a:prstClr>
                </a:solidFill>
                <a:latin typeface="Times New Roman" pitchFamily="18" charset="0"/>
                <a:cs typeface="Times New Roman" pitchFamily="18" charset="0"/>
              </a:rPr>
              <a:t>common noun</a:t>
            </a:r>
          </a:p>
        </p:txBody>
      </p:sp>
    </p:spTree>
    <p:extLst>
      <p:ext uri="{BB962C8B-B14F-4D97-AF65-F5344CB8AC3E}">
        <p14:creationId xmlns:p14="http://schemas.microsoft.com/office/powerpoint/2010/main" val="186922165"/>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500" y="1066800"/>
            <a:ext cx="7990100" cy="2474524"/>
          </a:xfrm>
          <a:prstGeom prst="rect">
            <a:avLst/>
          </a:prstGeom>
          <a:noFill/>
        </p:spPr>
        <p:txBody>
          <a:bodyPr wrap="square" rtlCol="0">
            <a:normAutofit fontScale="92500" lnSpcReduction="10000"/>
          </a:bodyPr>
          <a:lstStyle/>
          <a:p>
            <a:pPr>
              <a:lnSpc>
                <a:spcPct val="114000"/>
              </a:lnSpc>
            </a:pPr>
            <a:r>
              <a:rPr lang="en-US" sz="8000" dirty="0" smtClean="0">
                <a:solidFill>
                  <a:prstClr val="black">
                    <a:lumMod val="85000"/>
                    <a:lumOff val="15000"/>
                  </a:prstClr>
                </a:solidFill>
                <a:latin typeface="Times New Roman" pitchFamily="18" charset="0"/>
                <a:cs typeface="Times New Roman" pitchFamily="18" charset="0"/>
              </a:rPr>
              <a:t>20. Christopher 				</a:t>
            </a:r>
            <a:r>
              <a:rPr lang="en-US" sz="8000" dirty="0" err="1" smtClean="0">
                <a:solidFill>
                  <a:prstClr val="black">
                    <a:lumMod val="85000"/>
                    <a:lumOff val="15000"/>
                  </a:prstClr>
                </a:solidFill>
                <a:latin typeface="Times New Roman" pitchFamily="18" charset="0"/>
                <a:cs typeface="Times New Roman" pitchFamily="18" charset="0"/>
              </a:rPr>
              <a:t>columbus</a:t>
            </a:r>
            <a:r>
              <a:rPr lang="en-US" sz="3200" dirty="0" smtClean="0">
                <a:solidFill>
                  <a:prstClr val="black">
                    <a:lumMod val="85000"/>
                    <a:lumOff val="15000"/>
                  </a:prstClr>
                </a:solidFill>
                <a:latin typeface="Times New Roman" pitchFamily="18" charset="0"/>
                <a:cs typeface="Times New Roman" pitchFamily="18" charset="0"/>
              </a:rPr>
              <a:t>		</a:t>
            </a:r>
          </a:p>
        </p:txBody>
      </p:sp>
      <p:sp>
        <p:nvSpPr>
          <p:cNvPr id="9" name="Title 8"/>
          <p:cNvSpPr>
            <a:spLocks noGrp="1"/>
          </p:cNvSpPr>
          <p:nvPr>
            <p:ph type="title"/>
          </p:nvPr>
        </p:nvSpPr>
        <p:spPr>
          <a:xfrm>
            <a:off x="533400" y="21771"/>
            <a:ext cx="8403020" cy="685800"/>
          </a:xfrm>
        </p:spPr>
        <p:txBody>
          <a:bodyPr/>
          <a:lstStyle/>
          <a:p>
            <a:pPr lvl="0">
              <a:spcBef>
                <a:spcPts val="0"/>
              </a:spcBef>
            </a:pPr>
            <a:r>
              <a:rPr lang="en-US" sz="2800" b="1" dirty="0" smtClean="0">
                <a:solidFill>
                  <a:prstClr val="black">
                    <a:lumMod val="85000"/>
                    <a:lumOff val="15000"/>
                  </a:prstClr>
                </a:solidFill>
                <a:latin typeface="Times New Roman" pitchFamily="18" charset="0"/>
                <a:ea typeface="+mn-ea"/>
                <a:cs typeface="Times New Roman" pitchFamily="18" charset="0"/>
              </a:rPr>
              <a:t>Exercise 2, page 467</a:t>
            </a:r>
            <a:endParaRPr lang="en-US" dirty="0">
              <a:latin typeface="Times New Roman" pitchFamily="18" charset="0"/>
              <a:cs typeface="Times New Roman" pitchFamily="18" charset="0"/>
            </a:endParaRPr>
          </a:p>
        </p:txBody>
      </p:sp>
      <p:sp>
        <p:nvSpPr>
          <p:cNvPr id="4" name="TextBox 3"/>
          <p:cNvSpPr txBox="1"/>
          <p:nvPr/>
        </p:nvSpPr>
        <p:spPr>
          <a:xfrm>
            <a:off x="304800" y="3541324"/>
            <a:ext cx="8534400" cy="2474524"/>
          </a:xfrm>
          <a:prstGeom prst="rect">
            <a:avLst/>
          </a:prstGeom>
          <a:noFill/>
        </p:spPr>
        <p:txBody>
          <a:bodyPr wrap="square" rtlCol="0">
            <a:normAutofit/>
          </a:bodyPr>
          <a:lstStyle/>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20. </a:t>
            </a:r>
            <a:r>
              <a:rPr lang="en-US" sz="6000" u="sng" dirty="0" smtClean="0">
                <a:solidFill>
                  <a:schemeClr val="accent5">
                    <a:lumMod val="50000"/>
                  </a:schemeClr>
                </a:solidFill>
                <a:latin typeface="Times New Roman" pitchFamily="18" charset="0"/>
                <a:cs typeface="Times New Roman" pitchFamily="18" charset="0"/>
              </a:rPr>
              <a:t>C</a:t>
            </a:r>
            <a:r>
              <a:rPr lang="en-US" sz="6000" dirty="0" smtClean="0">
                <a:latin typeface="Times New Roman" pitchFamily="18" charset="0"/>
                <a:cs typeface="Times New Roman" pitchFamily="18" charset="0"/>
              </a:rPr>
              <a:t>hristopher </a:t>
            </a:r>
            <a:r>
              <a:rPr lang="en-US" sz="6000" u="sng" dirty="0" smtClean="0">
                <a:solidFill>
                  <a:schemeClr val="accent5">
                    <a:lumMod val="50000"/>
                  </a:schemeClr>
                </a:solidFill>
                <a:latin typeface="Times New Roman" pitchFamily="18" charset="0"/>
                <a:cs typeface="Times New Roman" pitchFamily="18" charset="0"/>
              </a:rPr>
              <a:t>C</a:t>
            </a:r>
            <a:r>
              <a:rPr lang="en-US" sz="6000" dirty="0" smtClean="0">
                <a:latin typeface="Times New Roman" pitchFamily="18" charset="0"/>
                <a:cs typeface="Times New Roman" pitchFamily="18" charset="0"/>
              </a:rPr>
              <a:t>olumbus</a:t>
            </a:r>
          </a:p>
          <a:p>
            <a:pPr>
              <a:lnSpc>
                <a:spcPct val="114000"/>
              </a:lnSpc>
            </a:pPr>
            <a:r>
              <a:rPr lang="en-US" sz="6000" dirty="0" smtClean="0">
                <a:solidFill>
                  <a:prstClr val="black">
                    <a:lumMod val="85000"/>
                    <a:lumOff val="15000"/>
                  </a:prstClr>
                </a:solidFill>
                <a:latin typeface="Times New Roman" pitchFamily="18" charset="0"/>
                <a:cs typeface="Times New Roman" pitchFamily="18" charset="0"/>
              </a:rPr>
              <a:t>	proper noun</a:t>
            </a:r>
          </a:p>
        </p:txBody>
      </p:sp>
    </p:spTree>
    <p:extLst>
      <p:ext uri="{BB962C8B-B14F-4D97-AF65-F5344CB8AC3E}">
        <p14:creationId xmlns:p14="http://schemas.microsoft.com/office/powerpoint/2010/main" val="1869221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819400" y="533400"/>
            <a:ext cx="6019800" cy="4648200"/>
          </a:xfrm>
        </p:spPr>
        <p:txBody>
          <a:bodyPr>
            <a:noAutofit/>
          </a:bodyPr>
          <a:lstStyle/>
          <a:p>
            <a:pPr lvl="0">
              <a:spcBef>
                <a:spcPts val="0"/>
              </a:spcBef>
            </a:pPr>
            <a:r>
              <a:rPr lang="en-US" sz="4000" cap="none" dirty="0" smtClean="0">
                <a:solidFill>
                  <a:prstClr val="black">
                    <a:lumMod val="85000"/>
                    <a:lumOff val="15000"/>
                  </a:prstClr>
                </a:solidFill>
                <a:latin typeface="Times New Roman" pitchFamily="18" charset="0"/>
                <a:ea typeface="+mn-ea"/>
                <a:cs typeface="Times New Roman" pitchFamily="18" charset="0"/>
              </a:rPr>
              <a:t>Compound Nouns</a:t>
            </a:r>
            <a:br>
              <a:rPr lang="en-US" sz="4000" cap="none" dirty="0" smtClean="0">
                <a:solidFill>
                  <a:prstClr val="black">
                    <a:lumMod val="85000"/>
                    <a:lumOff val="15000"/>
                  </a:prstClr>
                </a:solidFill>
                <a:latin typeface="Times New Roman" pitchFamily="18" charset="0"/>
                <a:ea typeface="+mn-ea"/>
                <a:cs typeface="Times New Roman" pitchFamily="18" charset="0"/>
              </a:rPr>
            </a:br>
            <a:r>
              <a:rPr lang="en-US" sz="4000" cap="none" dirty="0" smtClean="0">
                <a:solidFill>
                  <a:prstClr val="black">
                    <a:lumMod val="85000"/>
                    <a:lumOff val="15000"/>
                  </a:prstClr>
                </a:solidFill>
                <a:latin typeface="Times New Roman" pitchFamily="18" charset="0"/>
                <a:ea typeface="+mn-ea"/>
                <a:cs typeface="Times New Roman" pitchFamily="18" charset="0"/>
              </a:rPr>
              <a:t/>
            </a:r>
            <a:br>
              <a:rPr lang="en-US" sz="4000" cap="none" dirty="0" smtClean="0">
                <a:solidFill>
                  <a:prstClr val="black">
                    <a:lumMod val="85000"/>
                    <a:lumOff val="15000"/>
                  </a:prstClr>
                </a:solidFill>
                <a:latin typeface="Times New Roman" pitchFamily="18" charset="0"/>
                <a:ea typeface="+mn-ea"/>
                <a:cs typeface="Times New Roman" pitchFamily="18" charset="0"/>
              </a:rPr>
            </a:br>
            <a:r>
              <a:rPr lang="en-US" sz="4000" b="0" cap="none" dirty="0" smtClean="0">
                <a:solidFill>
                  <a:prstClr val="black">
                    <a:lumMod val="85000"/>
                    <a:lumOff val="15000"/>
                  </a:prstClr>
                </a:solidFill>
                <a:latin typeface="Times New Roman" pitchFamily="18" charset="0"/>
                <a:ea typeface="+mn-ea"/>
                <a:cs typeface="Times New Roman" pitchFamily="18" charset="0"/>
              </a:rPr>
              <a:t>A </a:t>
            </a:r>
            <a:r>
              <a:rPr lang="en-US" sz="4000" b="0" i="1" cap="none" dirty="0" smtClean="0">
                <a:solidFill>
                  <a:prstClr val="black">
                    <a:lumMod val="85000"/>
                    <a:lumOff val="15000"/>
                  </a:prstClr>
                </a:solidFill>
                <a:latin typeface="Times New Roman" pitchFamily="18" charset="0"/>
                <a:ea typeface="+mn-ea"/>
                <a:cs typeface="Times New Roman" pitchFamily="18" charset="0"/>
              </a:rPr>
              <a:t>compound noun </a:t>
            </a:r>
            <a:r>
              <a:rPr lang="en-US" sz="4000" b="0" cap="none" dirty="0" smtClean="0">
                <a:solidFill>
                  <a:prstClr val="black">
                    <a:lumMod val="85000"/>
                    <a:lumOff val="15000"/>
                  </a:prstClr>
                </a:solidFill>
                <a:latin typeface="Times New Roman" pitchFamily="18" charset="0"/>
                <a:ea typeface="+mn-ea"/>
                <a:cs typeface="Times New Roman" pitchFamily="18" charset="0"/>
              </a:rPr>
              <a:t>consists of two or more words used together as a single noun.  The parts of  a compound noun may be written as one word, as two words, or as a hyphenated word.</a:t>
            </a:r>
            <a:endParaRPr lang="en-US" sz="4000" b="0" cap="none" dirty="0">
              <a:solidFill>
                <a:prstClr val="black">
                  <a:lumMod val="50000"/>
                  <a:lumOff val="50000"/>
                </a:prstClr>
              </a:solidFill>
              <a:latin typeface="Times New Roman" pitchFamily="18" charset="0"/>
              <a:ea typeface="+mn-ea"/>
              <a:cs typeface="Times New Roman" pitchFamily="18" charset="0"/>
            </a:endParaRPr>
          </a:p>
        </p:txBody>
      </p:sp>
      <p:sp>
        <p:nvSpPr>
          <p:cNvPr id="10" name="Text Placeholder 9"/>
          <p:cNvSpPr>
            <a:spLocks noGrp="1"/>
          </p:cNvSpPr>
          <p:nvPr>
            <p:ph type="body" idx="1"/>
          </p:nvPr>
        </p:nvSpPr>
        <p:spPr>
          <a:xfrm>
            <a:off x="533400" y="5638800"/>
            <a:ext cx="8229601" cy="375787"/>
          </a:xfrm>
        </p:spPr>
        <p:txBody>
          <a:bodyPr/>
          <a:lstStyle/>
          <a:p>
            <a:pPr lvl="0">
              <a:spcBef>
                <a:spcPts val="0"/>
              </a:spcBef>
            </a:pPr>
            <a:r>
              <a:rPr lang="en-US" sz="1700" b="1" i="1" dirty="0" smtClean="0">
                <a:solidFill>
                  <a:prstClr val="black">
                    <a:lumMod val="75000"/>
                    <a:lumOff val="25000"/>
                  </a:prstClr>
                </a:solidFill>
              </a:rPr>
              <a:t>Elements of Writing </a:t>
            </a:r>
            <a:r>
              <a:rPr lang="en-US" sz="1700" b="1" dirty="0" smtClean="0">
                <a:solidFill>
                  <a:prstClr val="black">
                    <a:lumMod val="75000"/>
                    <a:lumOff val="25000"/>
                  </a:prstClr>
                </a:solidFill>
              </a:rPr>
              <a:t>page 467</a:t>
            </a:r>
            <a:endParaRPr lang="en-US" sz="1700" b="1" dirty="0">
              <a:solidFill>
                <a:prstClr val="black">
                  <a:lumMod val="75000"/>
                  <a:lumOff val="2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700">
        <p14:gallery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stretch>
            <a:fillRect/>
          </a:stretch>
        </p:blipFill>
        <p:spPr>
          <a:xfrm>
            <a:off x="0" y="762000"/>
            <a:ext cx="2445488" cy="2286000"/>
          </a:xfrm>
          <a:prstGeom prst="rect">
            <a:avLst/>
          </a:prstGeom>
        </p:spPr>
      </p:pic>
      <p:sp>
        <p:nvSpPr>
          <p:cNvPr id="4" name="TextBox 3"/>
          <p:cNvSpPr txBox="1"/>
          <p:nvPr/>
        </p:nvSpPr>
        <p:spPr>
          <a:xfrm>
            <a:off x="457200" y="890360"/>
            <a:ext cx="8381999" cy="1078820"/>
          </a:xfrm>
          <a:prstGeom prst="rect">
            <a:avLst/>
          </a:prstGeom>
          <a:solidFill>
            <a:schemeClr val="accent1">
              <a:lumMod val="60000"/>
              <a:lumOff val="40000"/>
            </a:schemeClr>
          </a:solidFill>
          <a:ln>
            <a:solidFill>
              <a:schemeClr val="tx1"/>
            </a:solidFill>
          </a:ln>
        </p:spPr>
        <p:txBody>
          <a:bodyPr wrap="square" rtlCol="0" anchor="b" anchorCtr="0">
            <a:normAutofit/>
          </a:bodyPr>
          <a:lstStyle/>
          <a:p>
            <a:r>
              <a:rPr lang="en-US" sz="2400" dirty="0" smtClean="0"/>
              <a:t>ONE WORD		        firefighter, Iceland, newspaper</a:t>
            </a:r>
            <a:r>
              <a:rPr lang="en-US" sz="2400" dirty="0" smtClean="0">
                <a:solidFill>
                  <a:prstClr val="black">
                    <a:lumMod val="50000"/>
                    <a:lumOff val="50000"/>
                  </a:prstClr>
                </a:solidFill>
              </a:rPr>
              <a:t>	</a:t>
            </a:r>
            <a:endParaRPr lang="en-US" sz="2400" dirty="0">
              <a:solidFill>
                <a:prstClr val="black">
                  <a:lumMod val="50000"/>
                  <a:lumOff val="50000"/>
                </a:prstClr>
              </a:solidFill>
            </a:endParaRPr>
          </a:p>
        </p:txBody>
      </p:sp>
      <p:sp>
        <p:nvSpPr>
          <p:cNvPr id="7" name="Title 6"/>
          <p:cNvSpPr>
            <a:spLocks noGrp="1"/>
          </p:cNvSpPr>
          <p:nvPr>
            <p:ph type="title"/>
          </p:nvPr>
        </p:nvSpPr>
        <p:spPr>
          <a:xfrm>
            <a:off x="762000" y="4495800"/>
            <a:ext cx="7543800" cy="1200329"/>
          </a:xfrm>
        </p:spPr>
        <p:txBody>
          <a:bodyPr wrap="square" tIns="0" bIns="0" anchor="t" anchorCtr="0">
            <a:normAutofit/>
          </a:bodyPr>
          <a:lstStyle/>
          <a:p>
            <a:pPr algn="ctr"/>
            <a:r>
              <a:rPr lang="en-US" sz="2800" b="1" dirty="0" smtClean="0">
                <a:solidFill>
                  <a:prstClr val="black">
                    <a:lumMod val="85000"/>
                    <a:lumOff val="15000"/>
                  </a:prstClr>
                </a:solidFill>
                <a:latin typeface="Times New Roman" pitchFamily="18" charset="0"/>
                <a:cs typeface="Times New Roman" pitchFamily="18" charset="0"/>
              </a:rPr>
              <a:t>Note: If you are not sure how to write a compound noun, look in a dictionary.</a:t>
            </a:r>
            <a:endParaRPr lang="en-US" sz="2800" dirty="0">
              <a:latin typeface="Times New Roman" pitchFamily="18" charset="0"/>
              <a:cs typeface="Times New Roman" pitchFamily="18" charset="0"/>
            </a:endParaRPr>
          </a:p>
        </p:txBody>
      </p:sp>
      <p:sp>
        <p:nvSpPr>
          <p:cNvPr id="10" name="TextBox 9"/>
          <p:cNvSpPr txBox="1"/>
          <p:nvPr/>
        </p:nvSpPr>
        <p:spPr>
          <a:xfrm>
            <a:off x="457200" y="1969180"/>
            <a:ext cx="8381999" cy="1078820"/>
          </a:xfrm>
          <a:prstGeom prst="rect">
            <a:avLst/>
          </a:prstGeom>
          <a:solidFill>
            <a:schemeClr val="accent1">
              <a:lumMod val="60000"/>
              <a:lumOff val="40000"/>
            </a:schemeClr>
          </a:solidFill>
          <a:ln>
            <a:solidFill>
              <a:schemeClr val="tx1"/>
            </a:solidFill>
          </a:ln>
        </p:spPr>
        <p:txBody>
          <a:bodyPr wrap="square" rtlCol="0" anchor="b" anchorCtr="0">
            <a:normAutofit/>
          </a:bodyPr>
          <a:lstStyle/>
          <a:p>
            <a:r>
              <a:rPr lang="en-US" sz="2400" dirty="0" smtClean="0"/>
              <a:t>TWO OR MORE WORDS    prime minister, Red River Dam, 				</a:t>
            </a:r>
            <a:r>
              <a:rPr lang="en-US" sz="2400" dirty="0"/>
              <a:t> </a:t>
            </a:r>
            <a:r>
              <a:rPr lang="en-US" sz="2400" dirty="0" smtClean="0"/>
              <a:t>      fire	 drill	</a:t>
            </a:r>
            <a:r>
              <a:rPr lang="en-US" sz="2400" dirty="0" smtClean="0">
                <a:solidFill>
                  <a:prstClr val="black">
                    <a:lumMod val="50000"/>
                    <a:lumOff val="50000"/>
                  </a:prstClr>
                </a:solidFill>
              </a:rPr>
              <a:t>	</a:t>
            </a:r>
            <a:endParaRPr lang="en-US" sz="2400" dirty="0">
              <a:solidFill>
                <a:prstClr val="black">
                  <a:lumMod val="50000"/>
                  <a:lumOff val="50000"/>
                </a:prstClr>
              </a:solidFill>
            </a:endParaRPr>
          </a:p>
        </p:txBody>
      </p:sp>
      <p:sp>
        <p:nvSpPr>
          <p:cNvPr id="11" name="TextBox 10"/>
          <p:cNvSpPr txBox="1"/>
          <p:nvPr/>
        </p:nvSpPr>
        <p:spPr>
          <a:xfrm>
            <a:off x="457200" y="3048000"/>
            <a:ext cx="8381999" cy="1078820"/>
          </a:xfrm>
          <a:prstGeom prst="rect">
            <a:avLst/>
          </a:prstGeom>
          <a:solidFill>
            <a:schemeClr val="accent1">
              <a:lumMod val="60000"/>
              <a:lumOff val="40000"/>
            </a:schemeClr>
          </a:solidFill>
          <a:ln>
            <a:solidFill>
              <a:schemeClr val="tx1"/>
            </a:solidFill>
          </a:ln>
        </p:spPr>
        <p:txBody>
          <a:bodyPr wrap="square" rtlCol="0" anchor="b" anchorCtr="0">
            <a:normAutofit/>
          </a:bodyPr>
          <a:lstStyle/>
          <a:p>
            <a:r>
              <a:rPr lang="en-US" sz="2400" dirty="0" smtClean="0"/>
              <a:t>HYPHENATED WORD         sister-in-law, Stratford-on-Avon, push-up 	</a:t>
            </a:r>
            <a:r>
              <a:rPr lang="en-US" sz="2400" dirty="0" smtClean="0">
                <a:solidFill>
                  <a:prstClr val="black">
                    <a:lumMod val="50000"/>
                    <a:lumOff val="50000"/>
                  </a:prstClr>
                </a:solidFill>
              </a:rPr>
              <a:t>	</a:t>
            </a:r>
            <a:endParaRPr lang="en-US" sz="2400" dirty="0">
              <a:solidFill>
                <a:prstClr val="black">
                  <a:lumMod val="50000"/>
                  <a:lumOff val="50000"/>
                </a:prstClr>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0"/>
            <a:ext cx="8403020" cy="685800"/>
          </a:xfrm>
        </p:spPr>
        <p:txBody>
          <a:bodyPr/>
          <a:lstStyle/>
          <a:p>
            <a:r>
              <a:rPr lang="en-US" b="1" dirty="0" smtClean="0">
                <a:latin typeface="Times New Roman" pitchFamily="18" charset="0"/>
                <a:cs typeface="Times New Roman" pitchFamily="18" charset="0"/>
              </a:rPr>
              <a:t>Exercise 3, pages 467-8</a:t>
            </a:r>
            <a:endParaRPr lang="en-US" b="1" dirty="0">
              <a:latin typeface="Times New Roman" pitchFamily="18" charset="0"/>
              <a:cs typeface="Times New Roman" pitchFamily="18" charset="0"/>
            </a:endParaRPr>
          </a:p>
        </p:txBody>
      </p:sp>
      <p:sp>
        <p:nvSpPr>
          <p:cNvPr id="4" name="Content Placeholder 3"/>
          <p:cNvSpPr>
            <a:spLocks noGrp="1"/>
          </p:cNvSpPr>
          <p:nvPr>
            <p:ph idx="1"/>
          </p:nvPr>
        </p:nvSpPr>
        <p:spPr>
          <a:xfrm>
            <a:off x="457200" y="1295400"/>
            <a:ext cx="8229600" cy="4830763"/>
          </a:xfrm>
        </p:spPr>
        <p:txBody>
          <a:bodyPr/>
          <a:lstStyle/>
          <a:p>
            <a:pPr marL="0" indent="0">
              <a:buNone/>
            </a:pPr>
            <a:r>
              <a:rPr lang="en-US" b="1" dirty="0" smtClean="0">
                <a:latin typeface="Times New Roman" pitchFamily="18" charset="0"/>
                <a:cs typeface="Times New Roman" pitchFamily="18" charset="0"/>
              </a:rPr>
              <a:t>Identifying Compound Nouns</a:t>
            </a:r>
          </a:p>
          <a:p>
            <a:r>
              <a:rPr lang="en-US" dirty="0" smtClean="0">
                <a:latin typeface="Times New Roman" pitchFamily="18" charset="0"/>
                <a:cs typeface="Times New Roman" pitchFamily="18" charset="0"/>
              </a:rPr>
              <a:t>Each of the following sentences contains at least one compound noun.  Identify the compound noun(s) in each sentence.</a:t>
            </a:r>
          </a:p>
          <a:p>
            <a:endParaRPr lang="en-US" dirty="0">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	Example: 1.  My cousin John is a </a:t>
            </a:r>
            <a:r>
              <a:rPr lang="en-US" u="sng" dirty="0" smtClean="0">
                <a:latin typeface="Times New Roman" pitchFamily="18" charset="0"/>
                <a:cs typeface="Times New Roman" pitchFamily="18" charset="0"/>
              </a:rPr>
              <a:t>political </a:t>
            </a:r>
            <a:r>
              <a:rPr lang="en-US" dirty="0" smtClean="0">
                <a:latin typeface="Times New Roman" pitchFamily="18" charset="0"/>
                <a:cs typeface="Times New Roman" pitchFamily="18" charset="0"/>
              </a:rPr>
              <a:t>	</a:t>
            </a:r>
            <a:r>
              <a:rPr lang="en-US" u="sng" dirty="0" smtClean="0">
                <a:latin typeface="Times New Roman" pitchFamily="18" charset="0"/>
                <a:cs typeface="Times New Roman" pitchFamily="18" charset="0"/>
              </a:rPr>
              <a:t>scientist</a:t>
            </a:r>
            <a:r>
              <a:rPr lang="en-US" dirty="0" smtClean="0">
                <a:latin typeface="Times New Roman" pitchFamily="18" charset="0"/>
                <a:cs typeface="Times New Roman" pitchFamily="18" charset="0"/>
              </a:rPr>
              <a:t>.</a:t>
            </a:r>
          </a:p>
          <a:p>
            <a:pPr marL="0" indent="0">
              <a:buNone/>
            </a:pPr>
            <a:r>
              <a:rPr lang="en-US" dirty="0">
                <a:latin typeface="Times New Roman" pitchFamily="18" charset="0"/>
                <a:cs typeface="Times New Roman" pitchFamily="18" charset="0"/>
              </a:rPr>
              <a:t>	</a:t>
            </a:r>
          </a:p>
        </p:txBody>
      </p:sp>
    </p:spTree>
    <p:extLst>
      <p:ext uri="{BB962C8B-B14F-4D97-AF65-F5344CB8AC3E}">
        <p14:creationId xmlns:p14="http://schemas.microsoft.com/office/powerpoint/2010/main" val="1739244637"/>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743200"/>
            <a:ext cx="8686800" cy="1095600"/>
          </a:xfrm>
        </p:spPr>
        <p:txBody>
          <a:bodyPr/>
          <a:lstStyle/>
          <a:p>
            <a:r>
              <a:rPr lang="en-US" dirty="0" smtClean="0">
                <a:solidFill>
                  <a:schemeClr val="accent5">
                    <a:lumMod val="50000"/>
                  </a:schemeClr>
                </a:solidFill>
              </a:rPr>
              <a:t>Board Races!</a:t>
            </a:r>
            <a:endParaRPr lang="en-US" dirty="0">
              <a:solidFill>
                <a:schemeClr val="accent5">
                  <a:lumMod val="50000"/>
                </a:schemeClr>
              </a:solidFill>
            </a:endParaRPr>
          </a:p>
        </p:txBody>
      </p:sp>
      <p:sp>
        <p:nvSpPr>
          <p:cNvPr id="5" name="Text Placeholder 4"/>
          <p:cNvSpPr>
            <a:spLocks noGrp="1"/>
          </p:cNvSpPr>
          <p:nvPr>
            <p:ph type="body" idx="1"/>
          </p:nvPr>
        </p:nvSpPr>
        <p:spPr>
          <a:xfrm>
            <a:off x="228600" y="1676400"/>
            <a:ext cx="8694000" cy="639762"/>
          </a:xfrm>
        </p:spPr>
        <p:txBody>
          <a:bodyPr/>
          <a:lstStyle/>
          <a:p>
            <a:r>
              <a:rPr lang="en-US" dirty="0" smtClean="0"/>
              <a:t>Get Ready For…</a:t>
            </a:r>
            <a:endParaRPr lang="en-US" dirty="0"/>
          </a:p>
        </p:txBody>
      </p:sp>
      <p:pic>
        <p:nvPicPr>
          <p:cNvPr id="6" name="MS900388186[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72600" y="6248400"/>
            <a:ext cx="609600" cy="609600"/>
          </a:xfrm>
          <a:prstGeom prst="rect">
            <a:avLst/>
          </a:prstGeom>
        </p:spPr>
      </p:pic>
    </p:spTree>
    <p:extLst>
      <p:ext uri="{BB962C8B-B14F-4D97-AF65-F5344CB8AC3E}">
        <p14:creationId xmlns:p14="http://schemas.microsoft.com/office/powerpoint/2010/main" val="367746759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04800"/>
            <a:ext cx="8686800" cy="685800"/>
          </a:xfrm>
        </p:spPr>
        <p:txBody>
          <a:bodyPr>
            <a:normAutofit fontScale="90000"/>
          </a:bodyPr>
          <a:lstStyle/>
          <a:p>
            <a:r>
              <a:rPr lang="en-US" sz="2600" b="1" dirty="0">
                <a:latin typeface="Times New Roman" pitchFamily="18" charset="0"/>
                <a:cs typeface="Times New Roman" pitchFamily="18" charset="0"/>
              </a:rPr>
              <a:t>noun	 	verb		adjective		adverb	</a:t>
            </a:r>
            <a:br>
              <a:rPr lang="en-US" sz="2600" b="1" dirty="0">
                <a:latin typeface="Times New Roman" pitchFamily="18" charset="0"/>
                <a:cs typeface="Times New Roman" pitchFamily="18" charset="0"/>
              </a:rPr>
            </a:br>
            <a:r>
              <a:rPr lang="en-US" sz="2600" b="1" dirty="0">
                <a:latin typeface="Times New Roman" pitchFamily="18" charset="0"/>
                <a:cs typeface="Times New Roman" pitchFamily="18" charset="0"/>
              </a:rPr>
              <a:t>pronoun	conjunction	preposition		interjection</a:t>
            </a:r>
          </a:p>
        </p:txBody>
      </p:sp>
      <p:sp>
        <p:nvSpPr>
          <p:cNvPr id="5" name="Content Placeholder 4"/>
          <p:cNvSpPr>
            <a:spLocks noGrp="1"/>
          </p:cNvSpPr>
          <p:nvPr>
            <p:ph idx="1"/>
          </p:nvPr>
        </p:nvSpPr>
        <p:spPr>
          <a:xfrm>
            <a:off x="381000" y="1295400"/>
            <a:ext cx="8305800" cy="5059363"/>
          </a:xfrm>
        </p:spPr>
        <p:txBody>
          <a:bodyPr>
            <a:normAutofit/>
          </a:bodyPr>
          <a:lstStyle/>
          <a:p>
            <a:pPr marL="0" indent="0">
              <a:buNone/>
            </a:pPr>
            <a:r>
              <a:rPr lang="en-US" dirty="0">
                <a:latin typeface="Times New Roman" pitchFamily="18" charset="0"/>
                <a:cs typeface="Times New Roman" pitchFamily="18" charset="0"/>
              </a:rPr>
              <a:t>With only (13) </a:t>
            </a:r>
            <a:r>
              <a:rPr lang="en-US" u="sng" dirty="0">
                <a:latin typeface="Times New Roman" pitchFamily="18" charset="0"/>
                <a:cs typeface="Times New Roman" pitchFamily="18" charset="0"/>
              </a:rPr>
              <a:t>strangers</a:t>
            </a:r>
            <a:r>
              <a:rPr lang="en-US" dirty="0">
                <a:latin typeface="Times New Roman" pitchFamily="18" charset="0"/>
                <a:cs typeface="Times New Roman" pitchFamily="18" charset="0"/>
              </a:rPr>
              <a:t> around me, I (14) </a:t>
            </a:r>
            <a:r>
              <a:rPr lang="en-US" u="sng" dirty="0">
                <a:latin typeface="Times New Roman" pitchFamily="18" charset="0"/>
                <a:cs typeface="Times New Roman" pitchFamily="18" charset="0"/>
              </a:rPr>
              <a:t>feel</a:t>
            </a:r>
            <a:r>
              <a:rPr lang="en-US" dirty="0">
                <a:latin typeface="Times New Roman" pitchFamily="18" charset="0"/>
                <a:cs typeface="Times New Roman" pitchFamily="18" charset="0"/>
              </a:rPr>
              <a:t> free to think my (15) </a:t>
            </a:r>
            <a:r>
              <a:rPr lang="en-US" u="sng" dirty="0">
                <a:latin typeface="Times New Roman" pitchFamily="18" charset="0"/>
                <a:cs typeface="Times New Roman" pitchFamily="18" charset="0"/>
              </a:rPr>
              <a:t>own</a:t>
            </a:r>
            <a:r>
              <a:rPr lang="en-US" dirty="0">
                <a:latin typeface="Times New Roman" pitchFamily="18" charset="0"/>
                <a:cs typeface="Times New Roman" pitchFamily="18" charset="0"/>
              </a:rPr>
              <a:t> thoughts. </a:t>
            </a:r>
            <a:r>
              <a:rPr lang="en-US" dirty="0" smtClean="0">
                <a:latin typeface="Times New Roman" pitchFamily="18" charset="0"/>
                <a:cs typeface="Times New Roman" pitchFamily="18" charset="0"/>
              </a:rPr>
              <a:t>I wander (16) </a:t>
            </a:r>
            <a:r>
              <a:rPr lang="en-US" u="sng" dirty="0" smtClean="0">
                <a:latin typeface="Times New Roman" pitchFamily="18" charset="0"/>
                <a:cs typeface="Times New Roman" pitchFamily="18" charset="0"/>
              </a:rPr>
              <a:t>slowly</a:t>
            </a:r>
            <a:r>
              <a:rPr lang="en-US" dirty="0" smtClean="0">
                <a:latin typeface="Times New Roman" pitchFamily="18" charset="0"/>
                <a:cs typeface="Times New Roman" pitchFamily="18" charset="0"/>
              </a:rPr>
              <a:t> along the waterline, poking through all the interesting things (17) </a:t>
            </a:r>
            <a:r>
              <a:rPr lang="en-US" u="sng" dirty="0" smtClean="0">
                <a:latin typeface="Times New Roman" pitchFamily="18" charset="0"/>
                <a:cs typeface="Times New Roman" pitchFamily="18" charset="0"/>
              </a:rPr>
              <a:t>that</a:t>
            </a:r>
            <a:r>
              <a:rPr lang="en-US" dirty="0" smtClean="0">
                <a:latin typeface="Times New Roman" pitchFamily="18" charset="0"/>
                <a:cs typeface="Times New Roman" pitchFamily="18" charset="0"/>
              </a:rPr>
              <a:t> the sea has washed up.  Once I accidentally stepped on a (18) </a:t>
            </a:r>
            <a:r>
              <a:rPr lang="en-US" u="sng" dirty="0" smtClean="0">
                <a:latin typeface="Times New Roman" pitchFamily="18" charset="0"/>
                <a:cs typeface="Times New Roman" pitchFamily="18" charset="0"/>
              </a:rPr>
              <a:t>jellyfish</a:t>
            </a:r>
            <a:r>
              <a:rPr lang="en-US" dirty="0" smtClean="0">
                <a:latin typeface="Times New Roman" pitchFamily="18" charset="0"/>
                <a:cs typeface="Times New Roman" pitchFamily="18" charset="0"/>
              </a:rPr>
              <a:t> and couldn’t help but yell (19) “</a:t>
            </a:r>
            <a:r>
              <a:rPr lang="en-US" u="sng" dirty="0" smtClean="0">
                <a:latin typeface="Times New Roman" pitchFamily="18" charset="0"/>
                <a:cs typeface="Times New Roman" pitchFamily="18" charset="0"/>
              </a:rPr>
              <a:t>Ouch!</a:t>
            </a:r>
            <a:r>
              <a:rPr lang="en-US" dirty="0" smtClean="0">
                <a:latin typeface="Times New Roman" pitchFamily="18" charset="0"/>
                <a:cs typeface="Times New Roman" pitchFamily="18" charset="0"/>
              </a:rPr>
              <a:t>” when it stung my foot.  Since then, I’ve learned to be (20) </a:t>
            </a:r>
            <a:r>
              <a:rPr lang="en-US" u="sng" dirty="0" smtClean="0">
                <a:latin typeface="Times New Roman" pitchFamily="18" charset="0"/>
                <a:cs typeface="Times New Roman" pitchFamily="18" charset="0"/>
              </a:rPr>
              <a:t>more</a:t>
            </a:r>
            <a:r>
              <a:rPr lang="en-US" dirty="0" smtClean="0">
                <a:latin typeface="Times New Roman" pitchFamily="18" charset="0"/>
                <a:cs typeface="Times New Roman" pitchFamily="18" charset="0"/>
              </a:rPr>
              <a:t> careful about where I step.</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532689986"/>
      </p:ext>
    </p:extLst>
  </p:cSld>
  <p:clrMapOvr>
    <a:masterClrMapping/>
  </p:clrMapOvr>
  <p:transition spd="slow">
    <p:cov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0"/>
            <a:ext cx="8403020" cy="685800"/>
          </a:xfrm>
        </p:spPr>
        <p:txBody>
          <a:bodyPr/>
          <a:lstStyle/>
          <a:p>
            <a:r>
              <a:rPr lang="en-US" b="1" dirty="0" smtClean="0">
                <a:latin typeface="Times New Roman" pitchFamily="18" charset="0"/>
                <a:cs typeface="Times New Roman" pitchFamily="18" charset="0"/>
              </a:rPr>
              <a:t>Exercise 3, pages 467-8</a:t>
            </a:r>
            <a:endParaRPr lang="en-US" b="1" dirty="0">
              <a:latin typeface="Times New Roman" pitchFamily="18" charset="0"/>
              <a:cs typeface="Times New Roman" pitchFamily="18" charset="0"/>
            </a:endParaRPr>
          </a:p>
        </p:txBody>
      </p:sp>
      <p:sp>
        <p:nvSpPr>
          <p:cNvPr id="4" name="Content Placeholder 3"/>
          <p:cNvSpPr>
            <a:spLocks noGrp="1"/>
          </p:cNvSpPr>
          <p:nvPr>
            <p:ph idx="1"/>
          </p:nvPr>
        </p:nvSpPr>
        <p:spPr>
          <a:xfrm>
            <a:off x="457200" y="1295400"/>
            <a:ext cx="8229600" cy="4830763"/>
          </a:xfrm>
        </p:spPr>
        <p:txBody>
          <a:bodyPr>
            <a:normAutofit lnSpcReduction="10000"/>
          </a:bodyPr>
          <a:lstStyle/>
          <a:p>
            <a:pPr marL="514350" indent="-514350">
              <a:buAutoNum type="arabicPeriod"/>
            </a:pPr>
            <a:r>
              <a:rPr lang="en-US" dirty="0" smtClean="0">
                <a:latin typeface="Times New Roman" pitchFamily="18" charset="0"/>
                <a:cs typeface="Times New Roman" pitchFamily="18" charset="0"/>
              </a:rPr>
              <a:t>I use a word processor or a typewriter in class.</a:t>
            </a:r>
          </a:p>
          <a:p>
            <a:pPr marL="514350" indent="-514350">
              <a:buAutoNum type="arabicPeriod"/>
            </a:pPr>
            <a:r>
              <a:rPr lang="en-US" dirty="0" smtClean="0">
                <a:latin typeface="Times New Roman" pitchFamily="18" charset="0"/>
                <a:cs typeface="Times New Roman" pitchFamily="18" charset="0"/>
              </a:rPr>
              <a:t>We went swimming in the Gulf of Mexico.</a:t>
            </a:r>
          </a:p>
          <a:p>
            <a:pPr marL="514350" indent="-514350">
              <a:buAutoNum type="arabicPeriod"/>
            </a:pPr>
            <a:r>
              <a:rPr lang="en-US" dirty="0" smtClean="0">
                <a:latin typeface="Times New Roman" pitchFamily="18" charset="0"/>
                <a:cs typeface="Times New Roman" pitchFamily="18" charset="0"/>
              </a:rPr>
              <a:t>My brother-in-law lives in Council Bluffs, Iowa.</a:t>
            </a:r>
          </a:p>
          <a:p>
            <a:pPr marL="514350" indent="-514350">
              <a:buAutoNum type="arabicPeriod"/>
            </a:pPr>
            <a:r>
              <a:rPr lang="en-US" dirty="0" smtClean="0">
                <a:latin typeface="Times New Roman" pitchFamily="18" charset="0"/>
                <a:cs typeface="Times New Roman" pitchFamily="18" charset="0"/>
              </a:rPr>
              <a:t>My Old </a:t>
            </a:r>
            <a:r>
              <a:rPr lang="en-US" dirty="0">
                <a:latin typeface="Times New Roman" pitchFamily="18" charset="0"/>
                <a:cs typeface="Times New Roman" pitchFamily="18" charset="0"/>
              </a:rPr>
              <a:t>E</a:t>
            </a:r>
            <a:r>
              <a:rPr lang="en-US" dirty="0" smtClean="0">
                <a:latin typeface="Times New Roman" pitchFamily="18" charset="0"/>
                <a:cs typeface="Times New Roman" pitchFamily="18" charset="0"/>
              </a:rPr>
              <a:t>nglish sheepdog is still a puppy.</a:t>
            </a:r>
          </a:p>
          <a:p>
            <a:pPr marL="514350" indent="-514350">
              <a:buAutoNum type="arabicPeriod"/>
            </a:pPr>
            <a:r>
              <a:rPr lang="en-US" dirty="0" smtClean="0">
                <a:latin typeface="Times New Roman" pitchFamily="18" charset="0"/>
                <a:cs typeface="Times New Roman" pitchFamily="18" charset="0"/>
              </a:rPr>
              <a:t>Benjamin Banneker’s almanac gave exact times for sunrises and sunsets.</a:t>
            </a:r>
          </a:p>
          <a:p>
            <a:pPr marL="0" indent="0">
              <a:buNone/>
            </a:pPr>
            <a:r>
              <a:rPr lang="en-US" dirty="0">
                <a:latin typeface="Times New Roman" pitchFamily="18" charset="0"/>
                <a:cs typeface="Times New Roman" pitchFamily="18" charset="0"/>
              </a:rPr>
              <a:t>	</a:t>
            </a:r>
          </a:p>
        </p:txBody>
      </p:sp>
    </p:spTree>
    <p:extLst>
      <p:ext uri="{BB962C8B-B14F-4D97-AF65-F5344CB8AC3E}">
        <p14:creationId xmlns:p14="http://schemas.microsoft.com/office/powerpoint/2010/main" val="119464413"/>
      </p:ext>
    </p:extLst>
  </p:cSld>
  <p:clrMapOvr>
    <a:masterClrMapping/>
  </p:clrMapOvr>
  <p:transition spd="slow">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0"/>
            <a:ext cx="8403020" cy="685800"/>
          </a:xfrm>
        </p:spPr>
        <p:txBody>
          <a:bodyPr/>
          <a:lstStyle/>
          <a:p>
            <a:r>
              <a:rPr lang="en-US" b="1" dirty="0" smtClean="0">
                <a:latin typeface="Times New Roman" pitchFamily="18" charset="0"/>
                <a:cs typeface="Times New Roman" pitchFamily="18" charset="0"/>
              </a:rPr>
              <a:t>Exercise 3, pages 467-8</a:t>
            </a:r>
            <a:endParaRPr lang="en-US" b="1" dirty="0">
              <a:latin typeface="Times New Roman" pitchFamily="18" charset="0"/>
              <a:cs typeface="Times New Roman" pitchFamily="18" charset="0"/>
            </a:endParaRPr>
          </a:p>
        </p:txBody>
      </p:sp>
      <p:sp>
        <p:nvSpPr>
          <p:cNvPr id="4" name="Content Placeholder 3"/>
          <p:cNvSpPr>
            <a:spLocks noGrp="1"/>
          </p:cNvSpPr>
          <p:nvPr>
            <p:ph idx="1"/>
          </p:nvPr>
        </p:nvSpPr>
        <p:spPr>
          <a:xfrm>
            <a:off x="457200" y="1295400"/>
            <a:ext cx="8229600" cy="4830763"/>
          </a:xfrm>
        </p:spPr>
        <p:txBody>
          <a:bodyPr>
            <a:normAutofit lnSpcReduction="10000"/>
          </a:bodyPr>
          <a:lstStyle/>
          <a:p>
            <a:pPr marL="514350" indent="-514350">
              <a:buAutoNum type="arabicPeriod"/>
            </a:pPr>
            <a:r>
              <a:rPr lang="en-US" dirty="0" smtClean="0">
                <a:latin typeface="Times New Roman" pitchFamily="18" charset="0"/>
                <a:cs typeface="Times New Roman" pitchFamily="18" charset="0"/>
              </a:rPr>
              <a:t>I use a </a:t>
            </a:r>
            <a:r>
              <a:rPr lang="en-US" b="1" u="sng" dirty="0" smtClean="0">
                <a:solidFill>
                  <a:schemeClr val="accent5">
                    <a:lumMod val="50000"/>
                  </a:schemeClr>
                </a:solidFill>
                <a:latin typeface="Times New Roman" pitchFamily="18" charset="0"/>
                <a:cs typeface="Times New Roman" pitchFamily="18" charset="0"/>
              </a:rPr>
              <a:t>word processor</a:t>
            </a:r>
            <a:r>
              <a:rPr lang="en-US" b="1" dirty="0" smtClean="0">
                <a:solidFill>
                  <a:schemeClr val="accent5">
                    <a:lumMod val="50000"/>
                  </a:schemeClr>
                </a:solidFill>
                <a:latin typeface="Times New Roman" pitchFamily="18" charset="0"/>
                <a:cs typeface="Times New Roman" pitchFamily="18" charset="0"/>
              </a:rPr>
              <a:t> </a:t>
            </a:r>
            <a:r>
              <a:rPr lang="en-US" dirty="0" smtClean="0">
                <a:latin typeface="Times New Roman" pitchFamily="18" charset="0"/>
                <a:cs typeface="Times New Roman" pitchFamily="18" charset="0"/>
              </a:rPr>
              <a:t>or a </a:t>
            </a:r>
            <a:r>
              <a:rPr lang="en-US" b="1" u="sng" dirty="0" smtClean="0">
                <a:solidFill>
                  <a:schemeClr val="accent5">
                    <a:lumMod val="50000"/>
                  </a:schemeClr>
                </a:solidFill>
                <a:latin typeface="Times New Roman" pitchFamily="18" charset="0"/>
                <a:cs typeface="Times New Roman" pitchFamily="18" charset="0"/>
              </a:rPr>
              <a:t>typewriter</a:t>
            </a:r>
            <a:r>
              <a:rPr lang="en-US" dirty="0" smtClean="0">
                <a:latin typeface="Times New Roman" pitchFamily="18" charset="0"/>
                <a:cs typeface="Times New Roman" pitchFamily="18" charset="0"/>
              </a:rPr>
              <a:t> in class.</a:t>
            </a:r>
          </a:p>
          <a:p>
            <a:pPr marL="514350" indent="-514350">
              <a:buAutoNum type="arabicPeriod"/>
            </a:pPr>
            <a:r>
              <a:rPr lang="en-US" dirty="0" smtClean="0">
                <a:latin typeface="Times New Roman" pitchFamily="18" charset="0"/>
                <a:cs typeface="Times New Roman" pitchFamily="18" charset="0"/>
              </a:rPr>
              <a:t>We went swimming in the </a:t>
            </a:r>
            <a:r>
              <a:rPr lang="en-US" b="1" u="sng" dirty="0" smtClean="0">
                <a:solidFill>
                  <a:schemeClr val="accent5">
                    <a:lumMod val="50000"/>
                  </a:schemeClr>
                </a:solidFill>
                <a:latin typeface="Times New Roman" pitchFamily="18" charset="0"/>
                <a:cs typeface="Times New Roman" pitchFamily="18" charset="0"/>
              </a:rPr>
              <a:t>Gulf of Mexico</a:t>
            </a:r>
            <a:r>
              <a:rPr lang="en-US" dirty="0" smtClean="0">
                <a:latin typeface="Times New Roman" pitchFamily="18" charset="0"/>
                <a:cs typeface="Times New Roman" pitchFamily="18" charset="0"/>
              </a:rPr>
              <a:t>.</a:t>
            </a:r>
          </a:p>
          <a:p>
            <a:pPr marL="514350" indent="-514350">
              <a:buAutoNum type="arabicPeriod"/>
            </a:pPr>
            <a:r>
              <a:rPr lang="en-US" dirty="0" smtClean="0">
                <a:latin typeface="Times New Roman" pitchFamily="18" charset="0"/>
                <a:cs typeface="Times New Roman" pitchFamily="18" charset="0"/>
              </a:rPr>
              <a:t>My </a:t>
            </a:r>
            <a:r>
              <a:rPr lang="en-US" b="1" u="sng" dirty="0" smtClean="0">
                <a:solidFill>
                  <a:schemeClr val="accent5">
                    <a:lumMod val="50000"/>
                  </a:schemeClr>
                </a:solidFill>
                <a:latin typeface="Times New Roman" pitchFamily="18" charset="0"/>
                <a:cs typeface="Times New Roman" pitchFamily="18" charset="0"/>
              </a:rPr>
              <a:t>brother-in-law</a:t>
            </a:r>
            <a:r>
              <a:rPr lang="en-US" dirty="0" smtClean="0">
                <a:latin typeface="Times New Roman" pitchFamily="18" charset="0"/>
                <a:cs typeface="Times New Roman" pitchFamily="18" charset="0"/>
              </a:rPr>
              <a:t> lives in </a:t>
            </a:r>
            <a:r>
              <a:rPr lang="en-US" b="1" u="sng" dirty="0" smtClean="0">
                <a:solidFill>
                  <a:schemeClr val="accent5">
                    <a:lumMod val="50000"/>
                  </a:schemeClr>
                </a:solidFill>
                <a:latin typeface="Times New Roman" pitchFamily="18" charset="0"/>
                <a:cs typeface="Times New Roman" pitchFamily="18" charset="0"/>
              </a:rPr>
              <a:t>Council Bluffs</a:t>
            </a:r>
            <a:r>
              <a:rPr lang="en-US" dirty="0" smtClean="0">
                <a:latin typeface="Times New Roman" pitchFamily="18" charset="0"/>
                <a:cs typeface="Times New Roman" pitchFamily="18" charset="0"/>
              </a:rPr>
              <a:t>, Iowa.</a:t>
            </a:r>
          </a:p>
          <a:p>
            <a:pPr marL="514350" indent="-514350">
              <a:buAutoNum type="arabicPeriod"/>
            </a:pPr>
            <a:r>
              <a:rPr lang="en-US" dirty="0" smtClean="0">
                <a:latin typeface="Times New Roman" pitchFamily="18" charset="0"/>
                <a:cs typeface="Times New Roman" pitchFamily="18" charset="0"/>
              </a:rPr>
              <a:t>My </a:t>
            </a:r>
            <a:r>
              <a:rPr lang="en-US" b="1" u="sng" dirty="0" smtClean="0">
                <a:solidFill>
                  <a:schemeClr val="accent5">
                    <a:lumMod val="50000"/>
                  </a:schemeClr>
                </a:solidFill>
                <a:latin typeface="Times New Roman" pitchFamily="18" charset="0"/>
                <a:cs typeface="Times New Roman" pitchFamily="18" charset="0"/>
              </a:rPr>
              <a:t>Old </a:t>
            </a:r>
            <a:r>
              <a:rPr lang="en-US" b="1" u="sng" dirty="0">
                <a:solidFill>
                  <a:schemeClr val="accent5">
                    <a:lumMod val="50000"/>
                  </a:schemeClr>
                </a:solidFill>
                <a:latin typeface="Times New Roman" pitchFamily="18" charset="0"/>
                <a:cs typeface="Times New Roman" pitchFamily="18" charset="0"/>
              </a:rPr>
              <a:t>E</a:t>
            </a:r>
            <a:r>
              <a:rPr lang="en-US" b="1" u="sng" dirty="0" smtClean="0">
                <a:solidFill>
                  <a:schemeClr val="accent5">
                    <a:lumMod val="50000"/>
                  </a:schemeClr>
                </a:solidFill>
                <a:latin typeface="Times New Roman" pitchFamily="18" charset="0"/>
                <a:cs typeface="Times New Roman" pitchFamily="18" charset="0"/>
              </a:rPr>
              <a:t>nglish</a:t>
            </a:r>
            <a:r>
              <a:rPr lang="en-US" u="sng" dirty="0" smtClean="0">
                <a:latin typeface="Times New Roman" pitchFamily="18" charset="0"/>
                <a:cs typeface="Times New Roman" pitchFamily="18" charset="0"/>
              </a:rPr>
              <a:t> </a:t>
            </a:r>
            <a:r>
              <a:rPr lang="en-US" b="1" u="sng" dirty="0" smtClean="0">
                <a:solidFill>
                  <a:schemeClr val="accent5">
                    <a:lumMod val="50000"/>
                  </a:schemeClr>
                </a:solidFill>
                <a:latin typeface="Times New Roman" pitchFamily="18" charset="0"/>
                <a:cs typeface="Times New Roman" pitchFamily="18" charset="0"/>
              </a:rPr>
              <a:t>sheepdog</a:t>
            </a:r>
            <a:r>
              <a:rPr lang="en-US" dirty="0" smtClean="0">
                <a:latin typeface="Times New Roman" pitchFamily="18" charset="0"/>
                <a:cs typeface="Times New Roman" pitchFamily="18" charset="0"/>
              </a:rPr>
              <a:t> is still a puppy.</a:t>
            </a:r>
          </a:p>
          <a:p>
            <a:pPr marL="514350" indent="-514350">
              <a:buAutoNum type="arabicPeriod"/>
            </a:pPr>
            <a:r>
              <a:rPr lang="en-US" dirty="0" smtClean="0">
                <a:latin typeface="Times New Roman" pitchFamily="18" charset="0"/>
                <a:cs typeface="Times New Roman" pitchFamily="18" charset="0"/>
              </a:rPr>
              <a:t>Benjamin Banneker’s almanac gave exact times for </a:t>
            </a:r>
            <a:r>
              <a:rPr lang="en-US" b="1" u="sng" dirty="0" smtClean="0">
                <a:solidFill>
                  <a:schemeClr val="accent5">
                    <a:lumMod val="50000"/>
                  </a:schemeClr>
                </a:solidFill>
                <a:latin typeface="Times New Roman" pitchFamily="18" charset="0"/>
                <a:cs typeface="Times New Roman" pitchFamily="18" charset="0"/>
              </a:rPr>
              <a:t>sunrises</a:t>
            </a:r>
            <a:r>
              <a:rPr lang="en-US" dirty="0" smtClean="0">
                <a:latin typeface="Times New Roman" pitchFamily="18" charset="0"/>
                <a:cs typeface="Times New Roman" pitchFamily="18" charset="0"/>
              </a:rPr>
              <a:t> and </a:t>
            </a:r>
            <a:r>
              <a:rPr lang="en-US" b="1" u="sng" dirty="0" smtClean="0">
                <a:solidFill>
                  <a:schemeClr val="accent5">
                    <a:lumMod val="50000"/>
                  </a:schemeClr>
                </a:solidFill>
                <a:latin typeface="Times New Roman" pitchFamily="18" charset="0"/>
                <a:cs typeface="Times New Roman" pitchFamily="18" charset="0"/>
              </a:rPr>
              <a:t>sunsets</a:t>
            </a:r>
            <a:r>
              <a:rPr lang="en-US" dirty="0" smtClean="0">
                <a:latin typeface="Times New Roman" pitchFamily="18" charset="0"/>
                <a:cs typeface="Times New Roman" pitchFamily="18" charset="0"/>
              </a:rPr>
              <a:t>.</a:t>
            </a:r>
          </a:p>
          <a:p>
            <a:pPr marL="0" indent="0">
              <a:buNone/>
            </a:pPr>
            <a:r>
              <a:rPr lang="en-US" dirty="0">
                <a:latin typeface="Times New Roman" pitchFamily="18" charset="0"/>
                <a:cs typeface="Times New Roman" pitchFamily="18" charset="0"/>
              </a:rPr>
              <a:t>	</a:t>
            </a:r>
          </a:p>
        </p:txBody>
      </p:sp>
    </p:spTree>
    <p:extLst>
      <p:ext uri="{BB962C8B-B14F-4D97-AF65-F5344CB8AC3E}">
        <p14:creationId xmlns:p14="http://schemas.microsoft.com/office/powerpoint/2010/main" val="200410096"/>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0"/>
            <a:ext cx="8403020" cy="685800"/>
          </a:xfrm>
        </p:spPr>
        <p:txBody>
          <a:bodyPr/>
          <a:lstStyle/>
          <a:p>
            <a:r>
              <a:rPr lang="en-US" b="1" dirty="0" smtClean="0">
                <a:latin typeface="Times New Roman" pitchFamily="18" charset="0"/>
                <a:cs typeface="Times New Roman" pitchFamily="18" charset="0"/>
              </a:rPr>
              <a:t>Exercise 3, pages 467-8</a:t>
            </a:r>
            <a:endParaRPr lang="en-US" b="1" dirty="0">
              <a:latin typeface="Times New Roman" pitchFamily="18" charset="0"/>
              <a:cs typeface="Times New Roman" pitchFamily="18" charset="0"/>
            </a:endParaRPr>
          </a:p>
        </p:txBody>
      </p:sp>
      <p:sp>
        <p:nvSpPr>
          <p:cNvPr id="4" name="Content Placeholder 3"/>
          <p:cNvSpPr>
            <a:spLocks noGrp="1"/>
          </p:cNvSpPr>
          <p:nvPr>
            <p:ph idx="1"/>
          </p:nvPr>
        </p:nvSpPr>
        <p:spPr>
          <a:xfrm>
            <a:off x="457200" y="1295400"/>
            <a:ext cx="8229600" cy="4830763"/>
          </a:xfrm>
        </p:spPr>
        <p:txBody>
          <a:bodyPr>
            <a:normAutofit fontScale="92500" lnSpcReduction="10000"/>
          </a:bodyPr>
          <a:lstStyle/>
          <a:p>
            <a:pPr marL="514350" indent="-514350">
              <a:buAutoNum type="arabicPeriod" startAt="6"/>
            </a:pPr>
            <a:r>
              <a:rPr lang="en-US" dirty="0" smtClean="0">
                <a:latin typeface="Times New Roman" pitchFamily="18" charset="0"/>
                <a:cs typeface="Times New Roman" pitchFamily="18" charset="0"/>
              </a:rPr>
              <a:t>We used to play hide-and-seek in the old barn.</a:t>
            </a:r>
          </a:p>
          <a:p>
            <a:pPr marL="514350" indent="-514350">
              <a:buAutoNum type="arabicPeriod" startAt="6"/>
            </a:pPr>
            <a:r>
              <a:rPr lang="en-US" dirty="0" smtClean="0">
                <a:latin typeface="Times New Roman" pitchFamily="18" charset="0"/>
                <a:cs typeface="Times New Roman" pitchFamily="18" charset="0"/>
              </a:rPr>
              <a:t>Sitting Bull was the war chief who masterminded the Sioux victory at the Battle of the Little Bighorn.</a:t>
            </a:r>
          </a:p>
          <a:p>
            <a:pPr marL="514350" indent="-514350">
              <a:buAutoNum type="arabicPeriod" startAt="6"/>
            </a:pPr>
            <a:r>
              <a:rPr lang="en-US" dirty="0" smtClean="0">
                <a:latin typeface="Times New Roman" pitchFamily="18" charset="0"/>
                <a:cs typeface="Times New Roman" pitchFamily="18" charset="0"/>
              </a:rPr>
              <a:t>Meet me at the bowling alley near the post office.</a:t>
            </a:r>
          </a:p>
          <a:p>
            <a:pPr marL="514350" indent="-514350">
              <a:buAutoNum type="arabicPeriod" startAt="6"/>
            </a:pPr>
            <a:r>
              <a:rPr lang="en-US" dirty="0" smtClean="0">
                <a:latin typeface="Times New Roman" pitchFamily="18" charset="0"/>
                <a:cs typeface="Times New Roman" pitchFamily="18" charset="0"/>
              </a:rPr>
              <a:t>The fountain pen is not as popular as the ballpoint.</a:t>
            </a:r>
          </a:p>
          <a:p>
            <a:pPr marL="514350" indent="-514350">
              <a:buAutoNum type="arabicPeriod" startAt="6"/>
            </a:pPr>
            <a:r>
              <a:rPr lang="en-US" dirty="0" smtClean="0">
                <a:latin typeface="Times New Roman" pitchFamily="18" charset="0"/>
                <a:cs typeface="Times New Roman" pitchFamily="18" charset="0"/>
              </a:rPr>
              <a:t>Luis Valdez is a playwright, actor, and director.</a:t>
            </a:r>
            <a:r>
              <a:rPr lang="en-US" dirty="0">
                <a:latin typeface="Times New Roman" pitchFamily="18" charset="0"/>
                <a:cs typeface="Times New Roman" pitchFamily="18" charset="0"/>
              </a:rPr>
              <a:t>	</a:t>
            </a:r>
          </a:p>
        </p:txBody>
      </p:sp>
    </p:spTree>
    <p:extLst>
      <p:ext uri="{BB962C8B-B14F-4D97-AF65-F5344CB8AC3E}">
        <p14:creationId xmlns:p14="http://schemas.microsoft.com/office/powerpoint/2010/main" val="1629336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0"/>
            <a:ext cx="8403020" cy="685800"/>
          </a:xfrm>
        </p:spPr>
        <p:txBody>
          <a:bodyPr/>
          <a:lstStyle/>
          <a:p>
            <a:r>
              <a:rPr lang="en-US" b="1" dirty="0" smtClean="0">
                <a:latin typeface="Times New Roman" pitchFamily="18" charset="0"/>
                <a:cs typeface="Times New Roman" pitchFamily="18" charset="0"/>
              </a:rPr>
              <a:t>Exercise 3, pages 467-8</a:t>
            </a:r>
            <a:endParaRPr lang="en-US" b="1" dirty="0">
              <a:latin typeface="Times New Roman" pitchFamily="18" charset="0"/>
              <a:cs typeface="Times New Roman" pitchFamily="18" charset="0"/>
            </a:endParaRPr>
          </a:p>
        </p:txBody>
      </p:sp>
      <p:sp>
        <p:nvSpPr>
          <p:cNvPr id="4" name="Content Placeholder 3"/>
          <p:cNvSpPr>
            <a:spLocks noGrp="1"/>
          </p:cNvSpPr>
          <p:nvPr>
            <p:ph idx="1"/>
          </p:nvPr>
        </p:nvSpPr>
        <p:spPr>
          <a:xfrm>
            <a:off x="457200" y="1295400"/>
            <a:ext cx="8229600" cy="4830763"/>
          </a:xfrm>
        </p:spPr>
        <p:txBody>
          <a:bodyPr>
            <a:normAutofit fontScale="92500" lnSpcReduction="10000"/>
          </a:bodyPr>
          <a:lstStyle/>
          <a:p>
            <a:pPr marL="514350" indent="-514350">
              <a:buAutoNum type="arabicPeriod" startAt="6"/>
            </a:pPr>
            <a:r>
              <a:rPr lang="en-US" dirty="0" smtClean="0">
                <a:latin typeface="Times New Roman" pitchFamily="18" charset="0"/>
                <a:cs typeface="Times New Roman" pitchFamily="18" charset="0"/>
              </a:rPr>
              <a:t>We used to play </a:t>
            </a:r>
            <a:r>
              <a:rPr lang="en-US" b="1" u="sng" dirty="0" smtClean="0">
                <a:solidFill>
                  <a:schemeClr val="accent5">
                    <a:lumMod val="50000"/>
                  </a:schemeClr>
                </a:solidFill>
                <a:latin typeface="Times New Roman" pitchFamily="18" charset="0"/>
                <a:cs typeface="Times New Roman" pitchFamily="18" charset="0"/>
              </a:rPr>
              <a:t>hide-and-seek</a:t>
            </a:r>
            <a:r>
              <a:rPr lang="en-US" dirty="0" smtClean="0">
                <a:latin typeface="Times New Roman" pitchFamily="18" charset="0"/>
                <a:cs typeface="Times New Roman" pitchFamily="18" charset="0"/>
              </a:rPr>
              <a:t> in the old barn.</a:t>
            </a:r>
          </a:p>
          <a:p>
            <a:pPr marL="514350" indent="-514350">
              <a:buAutoNum type="arabicPeriod" startAt="6"/>
            </a:pPr>
            <a:r>
              <a:rPr lang="en-US" b="1" u="sng" dirty="0" smtClean="0">
                <a:solidFill>
                  <a:schemeClr val="accent5">
                    <a:lumMod val="50000"/>
                  </a:schemeClr>
                </a:solidFill>
                <a:latin typeface="Times New Roman" pitchFamily="18" charset="0"/>
                <a:cs typeface="Times New Roman" pitchFamily="18" charset="0"/>
              </a:rPr>
              <a:t>Sitting Bull</a:t>
            </a:r>
            <a:r>
              <a:rPr lang="en-US" dirty="0" smtClean="0">
                <a:latin typeface="Times New Roman" pitchFamily="18" charset="0"/>
                <a:cs typeface="Times New Roman" pitchFamily="18" charset="0"/>
              </a:rPr>
              <a:t> was the war chief who masterminded the Sioux victory at the </a:t>
            </a:r>
            <a:r>
              <a:rPr lang="en-US" b="1" u="sng" dirty="0" smtClean="0">
                <a:solidFill>
                  <a:schemeClr val="accent5">
                    <a:lumMod val="50000"/>
                  </a:schemeClr>
                </a:solidFill>
                <a:latin typeface="Times New Roman" pitchFamily="18" charset="0"/>
                <a:cs typeface="Times New Roman" pitchFamily="18" charset="0"/>
              </a:rPr>
              <a:t>Battle of the Little Bighorn</a:t>
            </a:r>
            <a:r>
              <a:rPr lang="en-US" dirty="0" smtClean="0">
                <a:latin typeface="Times New Roman" pitchFamily="18" charset="0"/>
                <a:cs typeface="Times New Roman" pitchFamily="18" charset="0"/>
              </a:rPr>
              <a:t>.</a:t>
            </a:r>
          </a:p>
          <a:p>
            <a:pPr marL="514350" indent="-514350">
              <a:buAutoNum type="arabicPeriod" startAt="6"/>
            </a:pPr>
            <a:r>
              <a:rPr lang="en-US" dirty="0" smtClean="0">
                <a:latin typeface="Times New Roman" pitchFamily="18" charset="0"/>
                <a:cs typeface="Times New Roman" pitchFamily="18" charset="0"/>
              </a:rPr>
              <a:t>Meet me at the </a:t>
            </a:r>
            <a:r>
              <a:rPr lang="en-US" b="1" u="sng" dirty="0" smtClean="0">
                <a:solidFill>
                  <a:schemeClr val="accent5">
                    <a:lumMod val="50000"/>
                  </a:schemeClr>
                </a:solidFill>
                <a:latin typeface="Times New Roman" pitchFamily="18" charset="0"/>
                <a:cs typeface="Times New Roman" pitchFamily="18" charset="0"/>
              </a:rPr>
              <a:t>bowling alley</a:t>
            </a:r>
            <a:r>
              <a:rPr lang="en-US" dirty="0" smtClean="0">
                <a:latin typeface="Times New Roman" pitchFamily="18" charset="0"/>
                <a:cs typeface="Times New Roman" pitchFamily="18" charset="0"/>
              </a:rPr>
              <a:t> near the </a:t>
            </a:r>
            <a:r>
              <a:rPr lang="en-US" b="1" u="sng" dirty="0" smtClean="0">
                <a:solidFill>
                  <a:schemeClr val="accent5">
                    <a:lumMod val="50000"/>
                  </a:schemeClr>
                </a:solidFill>
                <a:latin typeface="Times New Roman" pitchFamily="18" charset="0"/>
                <a:cs typeface="Times New Roman" pitchFamily="18" charset="0"/>
              </a:rPr>
              <a:t>post</a:t>
            </a:r>
            <a:r>
              <a:rPr lang="en-US" dirty="0" smtClean="0">
                <a:latin typeface="Times New Roman" pitchFamily="18" charset="0"/>
                <a:cs typeface="Times New Roman" pitchFamily="18" charset="0"/>
              </a:rPr>
              <a:t> </a:t>
            </a:r>
            <a:r>
              <a:rPr lang="en-US" b="1" u="sng" dirty="0" smtClean="0">
                <a:solidFill>
                  <a:schemeClr val="accent5">
                    <a:lumMod val="50000"/>
                  </a:schemeClr>
                </a:solidFill>
                <a:latin typeface="Times New Roman" pitchFamily="18" charset="0"/>
                <a:cs typeface="Times New Roman" pitchFamily="18" charset="0"/>
              </a:rPr>
              <a:t>office</a:t>
            </a:r>
            <a:r>
              <a:rPr lang="en-US" dirty="0" smtClean="0">
                <a:latin typeface="Times New Roman" pitchFamily="18" charset="0"/>
                <a:cs typeface="Times New Roman" pitchFamily="18" charset="0"/>
              </a:rPr>
              <a:t>.</a:t>
            </a:r>
          </a:p>
          <a:p>
            <a:pPr marL="514350" indent="-514350">
              <a:buAutoNum type="arabicPeriod" startAt="6"/>
            </a:pPr>
            <a:r>
              <a:rPr lang="en-US" dirty="0" smtClean="0">
                <a:latin typeface="Times New Roman" pitchFamily="18" charset="0"/>
                <a:cs typeface="Times New Roman" pitchFamily="18" charset="0"/>
              </a:rPr>
              <a:t>The </a:t>
            </a:r>
            <a:r>
              <a:rPr lang="en-US" b="1" u="sng" dirty="0" smtClean="0">
                <a:solidFill>
                  <a:schemeClr val="accent5">
                    <a:lumMod val="50000"/>
                  </a:schemeClr>
                </a:solidFill>
                <a:latin typeface="Times New Roman" pitchFamily="18" charset="0"/>
                <a:cs typeface="Times New Roman" pitchFamily="18" charset="0"/>
              </a:rPr>
              <a:t>fountain pen</a:t>
            </a:r>
            <a:r>
              <a:rPr lang="en-US" dirty="0" smtClean="0">
                <a:latin typeface="Times New Roman" pitchFamily="18" charset="0"/>
                <a:cs typeface="Times New Roman" pitchFamily="18" charset="0"/>
              </a:rPr>
              <a:t> is not as popular as the </a:t>
            </a:r>
            <a:r>
              <a:rPr lang="en-US" b="1" u="sng" dirty="0" smtClean="0">
                <a:solidFill>
                  <a:schemeClr val="accent5">
                    <a:lumMod val="50000"/>
                  </a:schemeClr>
                </a:solidFill>
                <a:latin typeface="Times New Roman" pitchFamily="18" charset="0"/>
                <a:cs typeface="Times New Roman" pitchFamily="18" charset="0"/>
              </a:rPr>
              <a:t>ballpoint</a:t>
            </a:r>
            <a:r>
              <a:rPr lang="en-US" dirty="0" smtClean="0">
                <a:latin typeface="Times New Roman" pitchFamily="18" charset="0"/>
                <a:cs typeface="Times New Roman" pitchFamily="18" charset="0"/>
              </a:rPr>
              <a:t>.</a:t>
            </a:r>
          </a:p>
          <a:p>
            <a:pPr marL="514350" indent="-514350">
              <a:buAutoNum type="arabicPeriod" startAt="6"/>
            </a:pPr>
            <a:r>
              <a:rPr lang="en-US" dirty="0" smtClean="0">
                <a:solidFill>
                  <a:schemeClr val="accent5">
                    <a:lumMod val="50000"/>
                  </a:schemeClr>
                </a:solidFill>
                <a:latin typeface="Times New Roman" pitchFamily="18" charset="0"/>
                <a:cs typeface="Times New Roman" pitchFamily="18" charset="0"/>
              </a:rPr>
              <a:t> </a:t>
            </a:r>
            <a:r>
              <a:rPr lang="en-US" b="1" u="sng" dirty="0" smtClean="0">
                <a:solidFill>
                  <a:schemeClr val="accent5">
                    <a:lumMod val="50000"/>
                  </a:schemeClr>
                </a:solidFill>
                <a:latin typeface="Times New Roman" pitchFamily="18" charset="0"/>
                <a:cs typeface="Times New Roman" pitchFamily="18" charset="0"/>
              </a:rPr>
              <a:t>Luis Valdez</a:t>
            </a:r>
            <a:r>
              <a:rPr lang="en-US" b="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is a </a:t>
            </a:r>
            <a:r>
              <a:rPr lang="en-US" b="1" u="sng" dirty="0" smtClean="0">
                <a:solidFill>
                  <a:schemeClr val="accent5">
                    <a:lumMod val="50000"/>
                  </a:schemeClr>
                </a:solidFill>
                <a:latin typeface="Times New Roman" pitchFamily="18" charset="0"/>
                <a:cs typeface="Times New Roman" pitchFamily="18" charset="0"/>
              </a:rPr>
              <a:t>playwright</a:t>
            </a:r>
            <a:r>
              <a:rPr lang="en-US" dirty="0" smtClean="0">
                <a:latin typeface="Times New Roman" pitchFamily="18" charset="0"/>
                <a:cs typeface="Times New Roman" pitchFamily="18" charset="0"/>
              </a:rPr>
              <a:t>, actor, and director.</a:t>
            </a:r>
            <a:r>
              <a:rPr lang="en-US" dirty="0">
                <a:latin typeface="Times New Roman" pitchFamily="18" charset="0"/>
                <a:cs typeface="Times New Roman" pitchFamily="18" charset="0"/>
              </a:rPr>
              <a:t>	</a:t>
            </a:r>
          </a:p>
        </p:txBody>
      </p:sp>
    </p:spTree>
    <p:extLst>
      <p:ext uri="{BB962C8B-B14F-4D97-AF65-F5344CB8AC3E}">
        <p14:creationId xmlns:p14="http://schemas.microsoft.com/office/powerpoint/2010/main" val="3876415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0"/>
            <a:ext cx="8403020" cy="685800"/>
          </a:xfrm>
        </p:spPr>
        <p:txBody>
          <a:bodyPr/>
          <a:lstStyle/>
          <a:p>
            <a:r>
              <a:rPr lang="en-US" b="1" dirty="0" smtClean="0">
                <a:latin typeface="Times New Roman" pitchFamily="18" charset="0"/>
                <a:cs typeface="Times New Roman" pitchFamily="18" charset="0"/>
              </a:rPr>
              <a:t>Exercise 4, page 468 --Find all twenty nouns.</a:t>
            </a:r>
            <a:endParaRPr lang="en-US" b="1" dirty="0">
              <a:latin typeface="Times New Roman" pitchFamily="18" charset="0"/>
              <a:cs typeface="Times New Roman" pitchFamily="18" charset="0"/>
            </a:endParaRPr>
          </a:p>
        </p:txBody>
      </p:sp>
      <p:sp>
        <p:nvSpPr>
          <p:cNvPr id="4" name="Content Placeholder 3"/>
          <p:cNvSpPr>
            <a:spLocks noGrp="1"/>
          </p:cNvSpPr>
          <p:nvPr>
            <p:ph idx="1"/>
          </p:nvPr>
        </p:nvSpPr>
        <p:spPr>
          <a:xfrm>
            <a:off x="152400" y="914400"/>
            <a:ext cx="8763000" cy="5334000"/>
          </a:xfrm>
        </p:spPr>
        <p:txBody>
          <a:bodyPr>
            <a:noAutofit/>
          </a:bodyPr>
          <a:lstStyle/>
          <a:p>
            <a:pPr marL="0" indent="0">
              <a:buNone/>
            </a:pPr>
            <a:r>
              <a:rPr lang="en-US" sz="3600" dirty="0" smtClean="0">
                <a:latin typeface="Times New Roman" pitchFamily="18" charset="0"/>
                <a:cs typeface="Times New Roman" pitchFamily="18" charset="0"/>
              </a:rPr>
              <a:t>(1) Businesses sometimes use gigantic objects to advertise their products.  (2)  A stand that sells fruit might look like an enormous orange, complete with doors and windows.  (3) Hug dogs, dinosaurs, and figures of Paul Bunyan are formed with cement or fiberglass to help sell chain saws, trucks, or souvenirs.  (4) This old hotel in New Jersey was built to look like an elephant!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269721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0"/>
            <a:ext cx="8403020" cy="685800"/>
          </a:xfrm>
        </p:spPr>
        <p:txBody>
          <a:bodyPr/>
          <a:lstStyle/>
          <a:p>
            <a:r>
              <a:rPr lang="en-US" b="1" dirty="0" smtClean="0">
                <a:latin typeface="Times New Roman" pitchFamily="18" charset="0"/>
                <a:cs typeface="Times New Roman" pitchFamily="18" charset="0"/>
              </a:rPr>
              <a:t>Exercise 4, page 468</a:t>
            </a:r>
            <a:endParaRPr lang="en-US" b="1" dirty="0">
              <a:latin typeface="Times New Roman" pitchFamily="18" charset="0"/>
              <a:cs typeface="Times New Roman" pitchFamily="18" charset="0"/>
            </a:endParaRPr>
          </a:p>
        </p:txBody>
      </p:sp>
      <p:sp>
        <p:nvSpPr>
          <p:cNvPr id="4" name="Content Placeholder 3"/>
          <p:cNvSpPr>
            <a:spLocks noGrp="1"/>
          </p:cNvSpPr>
          <p:nvPr>
            <p:ph idx="1"/>
          </p:nvPr>
        </p:nvSpPr>
        <p:spPr>
          <a:xfrm>
            <a:off x="152400" y="914400"/>
            <a:ext cx="8763000" cy="5334000"/>
          </a:xfrm>
        </p:spPr>
        <p:txBody>
          <a:bodyPr>
            <a:noAutofit/>
          </a:bodyPr>
          <a:lstStyle/>
          <a:p>
            <a:pPr marL="0" indent="0">
              <a:buNone/>
            </a:pPr>
            <a:r>
              <a:rPr lang="en-US" sz="3600" dirty="0" smtClean="0">
                <a:latin typeface="Times New Roman" pitchFamily="18" charset="0"/>
                <a:cs typeface="Times New Roman" pitchFamily="18" charset="0"/>
              </a:rPr>
              <a:t>(1) </a:t>
            </a:r>
            <a:r>
              <a:rPr lang="en-US" sz="3600" b="1" u="sng" dirty="0" smtClean="0">
                <a:solidFill>
                  <a:schemeClr val="accent5">
                    <a:lumMod val="50000"/>
                  </a:schemeClr>
                </a:solidFill>
                <a:latin typeface="Times New Roman" pitchFamily="18" charset="0"/>
                <a:cs typeface="Times New Roman" pitchFamily="18" charset="0"/>
              </a:rPr>
              <a:t>Businesses</a:t>
            </a:r>
            <a:r>
              <a:rPr lang="en-US" sz="3600" dirty="0" smtClean="0">
                <a:latin typeface="Times New Roman" pitchFamily="18" charset="0"/>
                <a:cs typeface="Times New Roman" pitchFamily="18" charset="0"/>
              </a:rPr>
              <a:t> sometimes use gigantic </a:t>
            </a:r>
            <a:r>
              <a:rPr lang="en-US" sz="3600" b="1" u="sng" dirty="0" smtClean="0">
                <a:solidFill>
                  <a:schemeClr val="accent5">
                    <a:lumMod val="50000"/>
                  </a:schemeClr>
                </a:solidFill>
                <a:latin typeface="Times New Roman" pitchFamily="18" charset="0"/>
                <a:cs typeface="Times New Roman" pitchFamily="18" charset="0"/>
              </a:rPr>
              <a:t>objects</a:t>
            </a:r>
            <a:r>
              <a:rPr lang="en-US" sz="3600" dirty="0" smtClean="0">
                <a:latin typeface="Times New Roman" pitchFamily="18" charset="0"/>
                <a:cs typeface="Times New Roman" pitchFamily="18" charset="0"/>
              </a:rPr>
              <a:t> to advertise their </a:t>
            </a:r>
            <a:r>
              <a:rPr lang="en-US" sz="3600" b="1" u="sng" dirty="0" smtClean="0">
                <a:solidFill>
                  <a:schemeClr val="accent5">
                    <a:lumMod val="50000"/>
                  </a:schemeClr>
                </a:solidFill>
                <a:latin typeface="Times New Roman" pitchFamily="18" charset="0"/>
                <a:cs typeface="Times New Roman" pitchFamily="18" charset="0"/>
              </a:rPr>
              <a:t>products</a:t>
            </a:r>
            <a:r>
              <a:rPr lang="en-US" sz="3600" dirty="0" smtClean="0">
                <a:latin typeface="Times New Roman" pitchFamily="18" charset="0"/>
                <a:cs typeface="Times New Roman" pitchFamily="18" charset="0"/>
              </a:rPr>
              <a:t>.  (2)  A </a:t>
            </a:r>
            <a:r>
              <a:rPr lang="en-US" sz="3600" b="1" u="sng" dirty="0" smtClean="0">
                <a:solidFill>
                  <a:schemeClr val="accent5">
                    <a:lumMod val="50000"/>
                  </a:schemeClr>
                </a:solidFill>
                <a:latin typeface="Times New Roman" pitchFamily="18" charset="0"/>
                <a:cs typeface="Times New Roman" pitchFamily="18" charset="0"/>
              </a:rPr>
              <a:t>stand</a:t>
            </a:r>
            <a:r>
              <a:rPr lang="en-US" sz="3600" dirty="0" smtClean="0">
                <a:latin typeface="Times New Roman" pitchFamily="18" charset="0"/>
                <a:cs typeface="Times New Roman" pitchFamily="18" charset="0"/>
              </a:rPr>
              <a:t> that sells </a:t>
            </a:r>
            <a:r>
              <a:rPr lang="en-US" sz="3600" b="1" u="sng" dirty="0" smtClean="0">
                <a:solidFill>
                  <a:schemeClr val="accent5">
                    <a:lumMod val="50000"/>
                  </a:schemeClr>
                </a:solidFill>
                <a:latin typeface="Times New Roman" pitchFamily="18" charset="0"/>
                <a:cs typeface="Times New Roman" pitchFamily="18" charset="0"/>
              </a:rPr>
              <a:t>fruit</a:t>
            </a:r>
            <a:r>
              <a:rPr lang="en-US" sz="3600" dirty="0" smtClean="0">
                <a:latin typeface="Times New Roman" pitchFamily="18" charset="0"/>
                <a:cs typeface="Times New Roman" pitchFamily="18" charset="0"/>
              </a:rPr>
              <a:t> might look like an enormous </a:t>
            </a:r>
            <a:r>
              <a:rPr lang="en-US" sz="3600" b="1" u="sng" dirty="0" smtClean="0">
                <a:solidFill>
                  <a:schemeClr val="accent5">
                    <a:lumMod val="50000"/>
                  </a:schemeClr>
                </a:solidFill>
                <a:latin typeface="Times New Roman" pitchFamily="18" charset="0"/>
                <a:cs typeface="Times New Roman" pitchFamily="18" charset="0"/>
              </a:rPr>
              <a:t>orange</a:t>
            </a:r>
            <a:r>
              <a:rPr lang="en-US" sz="3600" dirty="0" smtClean="0">
                <a:latin typeface="Times New Roman" pitchFamily="18" charset="0"/>
                <a:cs typeface="Times New Roman" pitchFamily="18" charset="0"/>
              </a:rPr>
              <a:t>, complete with </a:t>
            </a:r>
            <a:r>
              <a:rPr lang="en-US" sz="3600" b="1" u="sng" dirty="0" smtClean="0">
                <a:solidFill>
                  <a:schemeClr val="accent5">
                    <a:lumMod val="50000"/>
                  </a:schemeClr>
                </a:solidFill>
                <a:latin typeface="Times New Roman" pitchFamily="18" charset="0"/>
                <a:cs typeface="Times New Roman" pitchFamily="18" charset="0"/>
              </a:rPr>
              <a:t>doors</a:t>
            </a:r>
            <a:r>
              <a:rPr lang="en-US" sz="3600" dirty="0" smtClean="0">
                <a:latin typeface="Times New Roman" pitchFamily="18" charset="0"/>
                <a:cs typeface="Times New Roman" pitchFamily="18" charset="0"/>
              </a:rPr>
              <a:t> and </a:t>
            </a:r>
            <a:r>
              <a:rPr lang="en-US" sz="3600" b="1" u="sng" dirty="0" smtClean="0">
                <a:solidFill>
                  <a:schemeClr val="accent5">
                    <a:lumMod val="50000"/>
                  </a:schemeClr>
                </a:solidFill>
                <a:latin typeface="Times New Roman" pitchFamily="18" charset="0"/>
                <a:cs typeface="Times New Roman" pitchFamily="18" charset="0"/>
              </a:rPr>
              <a:t>windows</a:t>
            </a:r>
            <a:r>
              <a:rPr lang="en-US" sz="3600" dirty="0" smtClean="0">
                <a:latin typeface="Times New Roman" pitchFamily="18" charset="0"/>
                <a:cs typeface="Times New Roman" pitchFamily="18" charset="0"/>
              </a:rPr>
              <a:t>.  (3) Hug </a:t>
            </a:r>
            <a:r>
              <a:rPr lang="en-US" sz="3600" b="1" u="sng" dirty="0" smtClean="0">
                <a:solidFill>
                  <a:schemeClr val="accent5">
                    <a:lumMod val="50000"/>
                  </a:schemeClr>
                </a:solidFill>
                <a:latin typeface="Times New Roman" pitchFamily="18" charset="0"/>
                <a:cs typeface="Times New Roman" pitchFamily="18" charset="0"/>
              </a:rPr>
              <a:t>dogs</a:t>
            </a:r>
            <a:r>
              <a:rPr lang="en-US" sz="3600" dirty="0" smtClean="0">
                <a:latin typeface="Times New Roman" pitchFamily="18" charset="0"/>
                <a:cs typeface="Times New Roman" pitchFamily="18" charset="0"/>
              </a:rPr>
              <a:t>, </a:t>
            </a:r>
            <a:r>
              <a:rPr lang="en-US" sz="3600" b="1" u="sng" dirty="0" smtClean="0">
                <a:solidFill>
                  <a:schemeClr val="accent5">
                    <a:lumMod val="50000"/>
                  </a:schemeClr>
                </a:solidFill>
                <a:latin typeface="Times New Roman" pitchFamily="18" charset="0"/>
                <a:cs typeface="Times New Roman" pitchFamily="18" charset="0"/>
              </a:rPr>
              <a:t>dinosaurs</a:t>
            </a:r>
            <a:r>
              <a:rPr lang="en-US" sz="3600" dirty="0" smtClean="0">
                <a:latin typeface="Times New Roman" pitchFamily="18" charset="0"/>
                <a:cs typeface="Times New Roman" pitchFamily="18" charset="0"/>
              </a:rPr>
              <a:t>, and </a:t>
            </a:r>
            <a:r>
              <a:rPr lang="en-US" sz="3600" b="1" u="sng" dirty="0" smtClean="0">
                <a:solidFill>
                  <a:schemeClr val="accent5">
                    <a:lumMod val="50000"/>
                  </a:schemeClr>
                </a:solidFill>
                <a:latin typeface="Times New Roman" pitchFamily="18" charset="0"/>
                <a:cs typeface="Times New Roman" pitchFamily="18" charset="0"/>
              </a:rPr>
              <a:t>figures</a:t>
            </a:r>
            <a:r>
              <a:rPr lang="en-US" sz="3600" dirty="0" smtClean="0">
                <a:latin typeface="Times New Roman" pitchFamily="18" charset="0"/>
                <a:cs typeface="Times New Roman" pitchFamily="18" charset="0"/>
              </a:rPr>
              <a:t> of </a:t>
            </a:r>
            <a:r>
              <a:rPr lang="en-US" sz="3600" b="1" u="sng" dirty="0" smtClean="0">
                <a:solidFill>
                  <a:schemeClr val="accent5">
                    <a:lumMod val="50000"/>
                  </a:schemeClr>
                </a:solidFill>
                <a:latin typeface="Times New Roman" pitchFamily="18" charset="0"/>
                <a:cs typeface="Times New Roman" pitchFamily="18" charset="0"/>
              </a:rPr>
              <a:t>Paul Bunyan</a:t>
            </a:r>
            <a:r>
              <a:rPr lang="en-US" sz="3600" b="1" dirty="0" smtClean="0">
                <a:solidFill>
                  <a:schemeClr val="accent5">
                    <a:lumMod val="50000"/>
                  </a:schemeClr>
                </a:solidFill>
                <a:latin typeface="Times New Roman" pitchFamily="18" charset="0"/>
                <a:cs typeface="Times New Roman" pitchFamily="18" charset="0"/>
              </a:rPr>
              <a:t> </a:t>
            </a:r>
            <a:r>
              <a:rPr lang="en-US" sz="3600" dirty="0" smtClean="0">
                <a:latin typeface="Times New Roman" pitchFamily="18" charset="0"/>
                <a:cs typeface="Times New Roman" pitchFamily="18" charset="0"/>
              </a:rPr>
              <a:t>are formed with </a:t>
            </a:r>
            <a:r>
              <a:rPr lang="en-US" sz="3600" b="1" u="sng" dirty="0" smtClean="0">
                <a:solidFill>
                  <a:schemeClr val="accent5">
                    <a:lumMod val="50000"/>
                  </a:schemeClr>
                </a:solidFill>
                <a:latin typeface="Times New Roman" pitchFamily="18" charset="0"/>
                <a:cs typeface="Times New Roman" pitchFamily="18" charset="0"/>
              </a:rPr>
              <a:t>cement</a:t>
            </a:r>
            <a:r>
              <a:rPr lang="en-US" sz="3600" dirty="0" smtClean="0">
                <a:latin typeface="Times New Roman" pitchFamily="18" charset="0"/>
                <a:cs typeface="Times New Roman" pitchFamily="18" charset="0"/>
              </a:rPr>
              <a:t> or </a:t>
            </a:r>
            <a:r>
              <a:rPr lang="en-US" sz="3600" b="1" u="sng" dirty="0" smtClean="0">
                <a:solidFill>
                  <a:schemeClr val="accent5">
                    <a:lumMod val="50000"/>
                  </a:schemeClr>
                </a:solidFill>
                <a:latin typeface="Times New Roman" pitchFamily="18" charset="0"/>
                <a:cs typeface="Times New Roman" pitchFamily="18" charset="0"/>
              </a:rPr>
              <a:t>fiberglass</a:t>
            </a:r>
            <a:r>
              <a:rPr lang="en-US" sz="3600" dirty="0" smtClean="0">
                <a:latin typeface="Times New Roman" pitchFamily="18" charset="0"/>
                <a:cs typeface="Times New Roman" pitchFamily="18" charset="0"/>
              </a:rPr>
              <a:t> to help sell </a:t>
            </a:r>
            <a:r>
              <a:rPr lang="en-US" sz="3600" b="1" u="sng" dirty="0" smtClean="0">
                <a:solidFill>
                  <a:schemeClr val="accent5">
                    <a:lumMod val="50000"/>
                  </a:schemeClr>
                </a:solidFill>
                <a:latin typeface="Times New Roman" pitchFamily="18" charset="0"/>
                <a:cs typeface="Times New Roman" pitchFamily="18" charset="0"/>
              </a:rPr>
              <a:t>chain saws</a:t>
            </a:r>
            <a:r>
              <a:rPr lang="en-US" sz="3600" dirty="0" smtClean="0">
                <a:latin typeface="Times New Roman" pitchFamily="18" charset="0"/>
                <a:cs typeface="Times New Roman" pitchFamily="18" charset="0"/>
              </a:rPr>
              <a:t>, </a:t>
            </a:r>
            <a:r>
              <a:rPr lang="en-US" sz="3600" b="1" u="sng" dirty="0" smtClean="0">
                <a:solidFill>
                  <a:schemeClr val="accent5">
                    <a:lumMod val="50000"/>
                  </a:schemeClr>
                </a:solidFill>
                <a:latin typeface="Times New Roman" pitchFamily="18" charset="0"/>
                <a:cs typeface="Times New Roman" pitchFamily="18" charset="0"/>
              </a:rPr>
              <a:t>trucks</a:t>
            </a:r>
            <a:r>
              <a:rPr lang="en-US" sz="3600" dirty="0" smtClean="0">
                <a:latin typeface="Times New Roman" pitchFamily="18" charset="0"/>
                <a:cs typeface="Times New Roman" pitchFamily="18" charset="0"/>
              </a:rPr>
              <a:t>, or </a:t>
            </a:r>
            <a:r>
              <a:rPr lang="en-US" sz="3600" b="1" u="sng" dirty="0" smtClean="0">
                <a:solidFill>
                  <a:schemeClr val="accent5">
                    <a:lumMod val="50000"/>
                  </a:schemeClr>
                </a:solidFill>
                <a:latin typeface="Times New Roman" pitchFamily="18" charset="0"/>
                <a:cs typeface="Times New Roman" pitchFamily="18" charset="0"/>
              </a:rPr>
              <a:t>souvenirs</a:t>
            </a:r>
            <a:r>
              <a:rPr lang="en-US" sz="3600" dirty="0" smtClean="0">
                <a:latin typeface="Times New Roman" pitchFamily="18" charset="0"/>
                <a:cs typeface="Times New Roman" pitchFamily="18" charset="0"/>
              </a:rPr>
              <a:t>.  (4) This old </a:t>
            </a:r>
            <a:r>
              <a:rPr lang="en-US" sz="3600" b="1" u="sng" dirty="0" smtClean="0">
                <a:solidFill>
                  <a:schemeClr val="accent5">
                    <a:lumMod val="50000"/>
                  </a:schemeClr>
                </a:solidFill>
                <a:latin typeface="Times New Roman" pitchFamily="18" charset="0"/>
                <a:cs typeface="Times New Roman" pitchFamily="18" charset="0"/>
              </a:rPr>
              <a:t>hotel</a:t>
            </a:r>
            <a:r>
              <a:rPr lang="en-US" sz="3600" dirty="0" smtClean="0">
                <a:latin typeface="Times New Roman" pitchFamily="18" charset="0"/>
                <a:cs typeface="Times New Roman" pitchFamily="18" charset="0"/>
              </a:rPr>
              <a:t> in </a:t>
            </a:r>
            <a:r>
              <a:rPr lang="en-US" sz="3600" b="1" u="sng" dirty="0" smtClean="0">
                <a:solidFill>
                  <a:schemeClr val="accent5">
                    <a:lumMod val="50000"/>
                  </a:schemeClr>
                </a:solidFill>
                <a:latin typeface="Times New Roman" pitchFamily="18" charset="0"/>
                <a:cs typeface="Times New Roman" pitchFamily="18" charset="0"/>
              </a:rPr>
              <a:t>New Jersey</a:t>
            </a:r>
            <a:r>
              <a:rPr lang="en-US" sz="3600" dirty="0" smtClean="0">
                <a:solidFill>
                  <a:schemeClr val="accent5">
                    <a:lumMod val="50000"/>
                  </a:schemeClr>
                </a:solidFill>
                <a:latin typeface="Times New Roman" pitchFamily="18" charset="0"/>
                <a:cs typeface="Times New Roman" pitchFamily="18" charset="0"/>
              </a:rPr>
              <a:t> </a:t>
            </a:r>
            <a:r>
              <a:rPr lang="en-US" sz="3600" dirty="0" smtClean="0">
                <a:latin typeface="Times New Roman" pitchFamily="18" charset="0"/>
                <a:cs typeface="Times New Roman" pitchFamily="18" charset="0"/>
              </a:rPr>
              <a:t>was built to look like an </a:t>
            </a:r>
            <a:r>
              <a:rPr lang="en-US" sz="3600" b="1" u="sng" dirty="0" smtClean="0">
                <a:solidFill>
                  <a:schemeClr val="accent5">
                    <a:lumMod val="50000"/>
                  </a:schemeClr>
                </a:solidFill>
                <a:latin typeface="Times New Roman" pitchFamily="18" charset="0"/>
                <a:cs typeface="Times New Roman" pitchFamily="18" charset="0"/>
              </a:rPr>
              <a:t>elephant</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521419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latin typeface="Times New Roman" pitchFamily="18" charset="0"/>
                <a:cs typeface="Times New Roman" pitchFamily="18" charset="0"/>
              </a:rPr>
              <a:t>Exercise 5, page 469</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143000"/>
            <a:ext cx="8458200" cy="4983163"/>
          </a:xfrm>
        </p:spPr>
        <p:txBody>
          <a:bodyPr/>
          <a:lstStyle/>
          <a:p>
            <a:r>
              <a:rPr lang="en-US" dirty="0" smtClean="0">
                <a:latin typeface="Times New Roman" pitchFamily="18" charset="0"/>
                <a:cs typeface="Times New Roman" pitchFamily="18" charset="0"/>
              </a:rPr>
              <a:t>The teacher shall time you as you work in small groups.  Identify as many nouns as you can from the pictures on page 469.</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Share your answers with the class.</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Which group found the most nouns?</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047726276"/>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latin typeface="Times New Roman" pitchFamily="18" charset="0"/>
                <a:cs typeface="Times New Roman" pitchFamily="18" charset="0"/>
              </a:rPr>
              <a:t>The Pronoun</a:t>
            </a:r>
            <a:r>
              <a:rPr lang="en-US" b="1" dirty="0" smtClean="0">
                <a:latin typeface="Times New Roman" pitchFamily="18" charset="0"/>
                <a:cs typeface="Times New Roman" pitchFamily="18" charset="0"/>
              </a:rPr>
              <a:t>, page 469</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10600" cy="5059363"/>
          </a:xfrm>
        </p:spPr>
        <p:txBody>
          <a:bodyPr/>
          <a:lstStyle/>
          <a:p>
            <a:r>
              <a:rPr lang="en-US" dirty="0" smtClean="0">
                <a:latin typeface="Times New Roman" pitchFamily="18" charset="0"/>
                <a:cs typeface="Times New Roman" pitchFamily="18" charset="0"/>
              </a:rPr>
              <a:t>A </a:t>
            </a:r>
            <a:r>
              <a:rPr lang="en-US" i="1" dirty="0" smtClean="0">
                <a:latin typeface="Times New Roman" pitchFamily="18" charset="0"/>
                <a:cs typeface="Times New Roman" pitchFamily="18" charset="0"/>
              </a:rPr>
              <a:t>pronoun</a:t>
            </a:r>
            <a:r>
              <a:rPr lang="en-US" dirty="0" smtClean="0">
                <a:latin typeface="Times New Roman" pitchFamily="18" charset="0"/>
                <a:cs typeface="Times New Roman" pitchFamily="18" charset="0"/>
              </a:rPr>
              <a:t> is a word used in place of one or more nouns or pronouns.</a:t>
            </a:r>
          </a:p>
          <a:p>
            <a:r>
              <a:rPr lang="en-US" dirty="0" smtClean="0">
                <a:latin typeface="Times New Roman" pitchFamily="18" charset="0"/>
                <a:cs typeface="Times New Roman" pitchFamily="18" charset="0"/>
              </a:rPr>
              <a:t>Where is </a:t>
            </a:r>
            <a:r>
              <a:rPr lang="en-US" dirty="0" err="1">
                <a:latin typeface="Times New Roman" pitchFamily="18" charset="0"/>
                <a:cs typeface="Times New Roman" pitchFamily="18" charset="0"/>
              </a:rPr>
              <a:t>L</a:t>
            </a:r>
            <a:r>
              <a:rPr lang="en-US" dirty="0" err="1" smtClean="0">
                <a:latin typeface="Times New Roman" pitchFamily="18" charset="0"/>
                <a:cs typeface="Times New Roman" pitchFamily="18" charset="0"/>
              </a:rPr>
              <a:t>ian</a:t>
            </a:r>
            <a:r>
              <a:rPr lang="en-US" dirty="0" smtClean="0">
                <a:latin typeface="Times New Roman" pitchFamily="18" charset="0"/>
                <a:cs typeface="Times New Roman" pitchFamily="18" charset="0"/>
              </a:rPr>
              <a:t>? She said she would be here on time. (The pronouns </a:t>
            </a:r>
            <a:r>
              <a:rPr lang="en-US" i="1" dirty="0" smtClean="0">
                <a:latin typeface="Times New Roman" pitchFamily="18" charset="0"/>
                <a:cs typeface="Times New Roman" pitchFamily="18" charset="0"/>
              </a:rPr>
              <a:t>she</a:t>
            </a:r>
            <a:r>
              <a:rPr lang="en-US" dirty="0" smtClean="0">
                <a:latin typeface="Times New Roman" pitchFamily="18" charset="0"/>
                <a:cs typeface="Times New Roman" pitchFamily="18" charset="0"/>
              </a:rPr>
              <a:t> takes the place of the proper noun </a:t>
            </a:r>
            <a:r>
              <a:rPr lang="en-US" i="1" dirty="0" err="1" smtClean="0">
                <a:latin typeface="Times New Roman" pitchFamily="18" charset="0"/>
                <a:cs typeface="Times New Roman" pitchFamily="18" charset="0"/>
              </a:rPr>
              <a:t>Lian</a:t>
            </a:r>
            <a:r>
              <a:rPr lang="en-US" dirty="0" smtClean="0">
                <a:latin typeface="Times New Roman" pitchFamily="18" charset="0"/>
                <a:cs typeface="Times New Roman" pitchFamily="18" charset="0"/>
              </a:rPr>
              <a:t> twice in the second sentence.)</a:t>
            </a:r>
          </a:p>
          <a:p>
            <a:r>
              <a:rPr lang="en-US" dirty="0" smtClean="0">
                <a:latin typeface="Times New Roman" pitchFamily="18" charset="0"/>
                <a:cs typeface="Times New Roman" pitchFamily="18" charset="0"/>
              </a:rPr>
              <a:t>Our teacher and Mr. Barnes said they would go to the meeting. (The pronoun </a:t>
            </a:r>
            <a:r>
              <a:rPr lang="en-US" i="1" dirty="0" smtClean="0">
                <a:latin typeface="Times New Roman" pitchFamily="18" charset="0"/>
                <a:cs typeface="Times New Roman" pitchFamily="18" charset="0"/>
              </a:rPr>
              <a:t>they</a:t>
            </a:r>
            <a:r>
              <a:rPr lang="en-US" dirty="0" smtClean="0">
                <a:latin typeface="Times New Roman" pitchFamily="18" charset="0"/>
                <a:cs typeface="Times New Roman" pitchFamily="18" charset="0"/>
              </a:rPr>
              <a:t> takes the place of two nouns: </a:t>
            </a:r>
            <a:r>
              <a:rPr lang="en-US" i="1" dirty="0" smtClean="0">
                <a:latin typeface="Times New Roman" pitchFamily="18" charset="0"/>
                <a:cs typeface="Times New Roman" pitchFamily="18" charset="0"/>
              </a:rPr>
              <a:t>teacher</a:t>
            </a:r>
            <a:r>
              <a:rPr lang="en-US" dirty="0" smtClean="0">
                <a:latin typeface="Times New Roman" pitchFamily="18" charset="0"/>
                <a:cs typeface="Times New Roman" pitchFamily="18" charset="0"/>
              </a:rPr>
              <a:t> and </a:t>
            </a:r>
            <a:r>
              <a:rPr lang="en-US" i="1" dirty="0" smtClean="0">
                <a:latin typeface="Times New Roman" pitchFamily="18" charset="0"/>
                <a:cs typeface="Times New Roman" pitchFamily="18" charset="0"/>
              </a:rPr>
              <a:t>Mr. Barnes</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9928937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1" dirty="0" smtClean="0">
                <a:latin typeface="Times New Roman" pitchFamily="18" charset="0"/>
                <a:cs typeface="Times New Roman" pitchFamily="18" charset="0"/>
              </a:rPr>
              <a:t>Antecedents</a:t>
            </a:r>
            <a:r>
              <a:rPr lang="en-US" b="1" dirty="0" smtClean="0">
                <a:latin typeface="Times New Roman" pitchFamily="18" charset="0"/>
                <a:cs typeface="Times New Roman" pitchFamily="18" charset="0"/>
              </a:rPr>
              <a:t> page 469-70</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10600" cy="5059363"/>
          </a:xfrm>
        </p:spPr>
        <p:txBody>
          <a:bodyPr/>
          <a:lstStyle/>
          <a:p>
            <a:r>
              <a:rPr lang="en-US" dirty="0" smtClean="0">
                <a:latin typeface="Times New Roman" pitchFamily="18" charset="0"/>
                <a:cs typeface="Times New Roman" pitchFamily="18" charset="0"/>
              </a:rPr>
              <a:t>A pronoun usually refers to a noun that comes before it.  This noun, called an </a:t>
            </a:r>
            <a:r>
              <a:rPr lang="en-US" b="1" u="sng" dirty="0" smtClean="0">
                <a:solidFill>
                  <a:srgbClr val="7030A0"/>
                </a:solidFill>
                <a:latin typeface="Times New Roman" pitchFamily="18" charset="0"/>
                <a:cs typeface="Times New Roman" pitchFamily="18" charset="0"/>
              </a:rPr>
              <a:t>antecedent</a:t>
            </a:r>
            <a:r>
              <a:rPr lang="en-US" dirty="0" smtClean="0">
                <a:latin typeface="Times New Roman" pitchFamily="18" charset="0"/>
                <a:cs typeface="Times New Roman" pitchFamily="18" charset="0"/>
              </a:rPr>
              <a:t>, gives the pronoun its meaning. </a:t>
            </a:r>
          </a:p>
          <a:p>
            <a:endParaRPr lang="en-US" b="1" u="sng" dirty="0">
              <a:latin typeface="Times New Roman" pitchFamily="18" charset="0"/>
              <a:cs typeface="Times New Roman" pitchFamily="18" charset="0"/>
            </a:endParaRPr>
          </a:p>
          <a:p>
            <a:r>
              <a:rPr lang="en-US" b="1" u="sng" dirty="0" smtClean="0">
                <a:latin typeface="Times New Roman" pitchFamily="18" charset="0"/>
                <a:cs typeface="Times New Roman" pitchFamily="18" charset="0"/>
              </a:rPr>
              <a:t>Example</a:t>
            </a:r>
            <a:r>
              <a:rPr lang="en-US" b="1" dirty="0" smtClean="0">
                <a:latin typeface="Times New Roman" pitchFamily="18" charset="0"/>
                <a:cs typeface="Times New Roman" pitchFamily="18" charset="0"/>
              </a:rPr>
              <a:t>:</a:t>
            </a:r>
          </a:p>
          <a:p>
            <a:pPr marL="0" indent="0">
              <a:buNone/>
            </a:pPr>
            <a:r>
              <a:rPr lang="en-US" dirty="0" smtClean="0">
                <a:latin typeface="Times New Roman" pitchFamily="18" charset="0"/>
                <a:cs typeface="Times New Roman" pitchFamily="18" charset="0"/>
              </a:rPr>
              <a:t>	Thomas closed his book and put it down.</a:t>
            </a:r>
          </a:p>
          <a:p>
            <a:endParaRPr lang="en-US" dirty="0" smtClean="0">
              <a:latin typeface="Times New Roman" pitchFamily="18" charset="0"/>
              <a:cs typeface="Times New Roman" pitchFamily="18" charset="0"/>
            </a:endParaRPr>
          </a:p>
          <a:p>
            <a:pPr marL="3657600" lvl="8" indent="0">
              <a:buNone/>
            </a:pPr>
            <a:r>
              <a:rPr lang="en-US" sz="2400" b="1" dirty="0" smtClean="0">
                <a:solidFill>
                  <a:srgbClr val="7030A0"/>
                </a:solidFill>
                <a:latin typeface="Times New Roman" pitchFamily="18" charset="0"/>
                <a:cs typeface="Times New Roman" pitchFamily="18" charset="0"/>
              </a:rPr>
              <a:t>antecedent	       pronoun</a:t>
            </a:r>
            <a:endParaRPr lang="en-US" sz="2400" b="1" dirty="0">
              <a:solidFill>
                <a:srgbClr val="7030A0"/>
              </a:solidFill>
              <a:latin typeface="Times New Roman" pitchFamily="18" charset="0"/>
              <a:cs typeface="Times New Roman" pitchFamily="18" charset="0"/>
            </a:endParaRPr>
          </a:p>
        </p:txBody>
      </p:sp>
      <p:cxnSp>
        <p:nvCxnSpPr>
          <p:cNvPr id="5" name="Straight Arrow Connector 4"/>
          <p:cNvCxnSpPr/>
          <p:nvPr/>
        </p:nvCxnSpPr>
        <p:spPr>
          <a:xfrm flipV="1">
            <a:off x="4608286" y="4419600"/>
            <a:ext cx="152400" cy="533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 name="Straight Arrow Connector 5"/>
          <p:cNvCxnSpPr/>
          <p:nvPr/>
        </p:nvCxnSpPr>
        <p:spPr>
          <a:xfrm flipV="1">
            <a:off x="6705600" y="4419600"/>
            <a:ext cx="0" cy="533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68892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itchFamily="18" charset="0"/>
                <a:cs typeface="Times New Roman" pitchFamily="18" charset="0"/>
              </a:rPr>
              <a:t>Antecedents page 469-70</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10600" cy="5059363"/>
          </a:xfrm>
        </p:spPr>
        <p:txBody>
          <a:bodyPr/>
          <a:lstStyle/>
          <a:p>
            <a:r>
              <a:rPr lang="en-US" dirty="0" smtClean="0">
                <a:latin typeface="Times New Roman" pitchFamily="18" charset="0"/>
                <a:cs typeface="Times New Roman" pitchFamily="18" charset="0"/>
              </a:rPr>
              <a:t>A pronoun usually refers to a noun that comes before it.  This noun, called an </a:t>
            </a:r>
            <a:r>
              <a:rPr lang="en-US" b="1" u="sng" dirty="0" smtClean="0">
                <a:solidFill>
                  <a:srgbClr val="7030A0"/>
                </a:solidFill>
                <a:latin typeface="Times New Roman" pitchFamily="18" charset="0"/>
                <a:cs typeface="Times New Roman" pitchFamily="18" charset="0"/>
              </a:rPr>
              <a:t>antecedent</a:t>
            </a:r>
            <a:r>
              <a:rPr lang="en-US" dirty="0" smtClean="0">
                <a:latin typeface="Times New Roman" pitchFamily="18" charset="0"/>
                <a:cs typeface="Times New Roman" pitchFamily="18" charset="0"/>
              </a:rPr>
              <a:t>, gives the pronoun its meaning. </a:t>
            </a:r>
          </a:p>
          <a:p>
            <a:pPr marL="0" indent="0">
              <a:buNone/>
            </a:pPr>
            <a:endParaRPr lang="en-US" b="1" u="sng" dirty="0" smtClean="0">
              <a:latin typeface="Times New Roman" pitchFamily="18" charset="0"/>
              <a:cs typeface="Times New Roman" pitchFamily="18" charset="0"/>
            </a:endParaRPr>
          </a:p>
          <a:p>
            <a:r>
              <a:rPr lang="en-US" b="1" u="sng" dirty="0" smtClean="0">
                <a:latin typeface="Times New Roman" pitchFamily="18" charset="0"/>
                <a:cs typeface="Times New Roman" pitchFamily="18" charset="0"/>
              </a:rPr>
              <a:t>Example</a:t>
            </a:r>
            <a:r>
              <a:rPr lang="en-US" b="1" dirty="0" smtClean="0">
                <a:latin typeface="Times New Roman" pitchFamily="18" charset="0"/>
                <a:cs typeface="Times New Roman" pitchFamily="18" charset="0"/>
              </a:rPr>
              <a:t>:</a:t>
            </a:r>
          </a:p>
          <a:p>
            <a:pPr marL="0" indent="0">
              <a:buNone/>
            </a:pPr>
            <a:r>
              <a:rPr lang="en-US" dirty="0" smtClean="0">
                <a:latin typeface="Times New Roman" pitchFamily="18" charset="0"/>
                <a:cs typeface="Times New Roman" pitchFamily="18" charset="0"/>
              </a:rPr>
              <a:t>	The coach showed the </a:t>
            </a:r>
            <a:r>
              <a:rPr lang="en-US" b="1" u="sng" dirty="0" smtClean="0">
                <a:solidFill>
                  <a:srgbClr val="7030A0"/>
                </a:solidFill>
                <a:latin typeface="Times New Roman" pitchFamily="18" charset="0"/>
                <a:cs typeface="Times New Roman" pitchFamily="18" charset="0"/>
              </a:rPr>
              <a:t>players</a:t>
            </a:r>
            <a:r>
              <a:rPr lang="en-US" dirty="0" smtClean="0">
                <a:latin typeface="Times New Roman" pitchFamily="18" charset="0"/>
                <a:cs typeface="Times New Roman" pitchFamily="18" charset="0"/>
              </a:rPr>
              <a:t> how </a:t>
            </a:r>
            <a:r>
              <a:rPr lang="en-US" b="1" u="sng" dirty="0" smtClean="0">
                <a:solidFill>
                  <a:srgbClr val="7030A0"/>
                </a:solidFill>
                <a:latin typeface="Times New Roman" pitchFamily="18" charset="0"/>
                <a:cs typeface="Times New Roman" pitchFamily="18" charset="0"/>
              </a:rPr>
              <a:t>they</a:t>
            </a:r>
          </a:p>
          <a:p>
            <a:pPr marL="0" indent="0">
              <a:buNone/>
            </a:pPr>
            <a:r>
              <a:rPr lang="en-US" dirty="0" smtClean="0">
                <a:latin typeface="Times New Roman" pitchFamily="18" charset="0"/>
                <a:cs typeface="Times New Roman" pitchFamily="18" charset="0"/>
              </a:rPr>
              <a:t> 	should throw the ball.</a:t>
            </a:r>
          </a:p>
          <a:p>
            <a:pPr marL="3657600" lvl="8" indent="0">
              <a:buNone/>
            </a:pPr>
            <a:r>
              <a:rPr lang="en-US" sz="2400" b="1" dirty="0" smtClean="0">
                <a:solidFill>
                  <a:srgbClr val="7030A0"/>
                </a:solidFill>
                <a:latin typeface="Times New Roman" pitchFamily="18" charset="0"/>
                <a:cs typeface="Times New Roman" pitchFamily="18" charset="0"/>
              </a:rPr>
              <a:t>	</a:t>
            </a:r>
            <a:endParaRPr lang="en-US" sz="2400" b="1" dirty="0">
              <a:solidFill>
                <a:srgbClr val="7030A0"/>
              </a:solidFill>
              <a:latin typeface="Times New Roman" pitchFamily="18" charset="0"/>
              <a:cs typeface="Times New Roman" pitchFamily="18" charset="0"/>
            </a:endParaRPr>
          </a:p>
        </p:txBody>
      </p:sp>
      <p:sp>
        <p:nvSpPr>
          <p:cNvPr id="4" name="Rounded Rectangular Callout 3"/>
          <p:cNvSpPr/>
          <p:nvPr/>
        </p:nvSpPr>
        <p:spPr>
          <a:xfrm>
            <a:off x="6934200" y="2971800"/>
            <a:ext cx="1676400" cy="8382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pronoun</a:t>
            </a:r>
            <a:endParaRPr lang="en-US" sz="2800" b="1" dirty="0"/>
          </a:p>
        </p:txBody>
      </p:sp>
      <p:sp>
        <p:nvSpPr>
          <p:cNvPr id="7" name="Rounded Rectangular Callout 6"/>
          <p:cNvSpPr/>
          <p:nvPr/>
        </p:nvSpPr>
        <p:spPr>
          <a:xfrm>
            <a:off x="5410200" y="4631871"/>
            <a:ext cx="2133600" cy="838200"/>
          </a:xfrm>
          <a:prstGeom prst="wedgeRoundRectCallout">
            <a:avLst>
              <a:gd name="adj1" fmla="val -39447"/>
              <a:gd name="adj2" fmla="val -760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antecedent</a:t>
            </a:r>
            <a:endParaRPr lang="en-US" sz="2800" b="1" dirty="0"/>
          </a:p>
        </p:txBody>
      </p:sp>
    </p:spTree>
    <p:extLst>
      <p:ext uri="{BB962C8B-B14F-4D97-AF65-F5344CB8AC3E}">
        <p14:creationId xmlns:p14="http://schemas.microsoft.com/office/powerpoint/2010/main" val="1382169606"/>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lvl="0">
              <a:spcBef>
                <a:spcPts val="0"/>
              </a:spcBef>
            </a:pPr>
            <a:r>
              <a:rPr lang="en-US" sz="4000" cap="none" dirty="0" smtClean="0">
                <a:solidFill>
                  <a:prstClr val="black">
                    <a:lumMod val="85000"/>
                    <a:lumOff val="15000"/>
                  </a:prstClr>
                </a:solidFill>
                <a:ea typeface="+mn-ea"/>
                <a:cs typeface="+mn-cs"/>
              </a:rPr>
              <a:t>And now for the answers</a:t>
            </a:r>
            <a:endParaRPr lang="en-US" sz="2800" dirty="0"/>
          </a:p>
        </p:txBody>
      </p:sp>
      <p:sp>
        <p:nvSpPr>
          <p:cNvPr id="5" name="Text Placeholder 4"/>
          <p:cNvSpPr>
            <a:spLocks noGrp="1"/>
          </p:cNvSpPr>
          <p:nvPr>
            <p:ph type="body" idx="1"/>
          </p:nvPr>
        </p:nvSpPr>
        <p:spPr/>
        <p:txBody>
          <a:bodyPr>
            <a:noAutofit/>
          </a:bodyPr>
          <a:lstStyle/>
          <a:p>
            <a:pPr lvl="0">
              <a:spcBef>
                <a:spcPts val="0"/>
              </a:spcBef>
            </a:pPr>
            <a:r>
              <a:rPr lang="en-US" sz="3600" b="1" dirty="0" smtClean="0">
                <a:solidFill>
                  <a:prstClr val="black">
                    <a:lumMod val="75000"/>
                    <a:lumOff val="25000"/>
                  </a:prstClr>
                </a:solidFill>
              </a:rPr>
              <a:t>Diagnostic Pretest pages 464-5</a:t>
            </a:r>
            <a:endParaRPr lang="en-US" sz="3600" b="1" dirty="0">
              <a:solidFill>
                <a:prstClr val="black">
                  <a:lumMod val="75000"/>
                  <a:lumOff val="25000"/>
                </a:prstClr>
              </a:solidFill>
            </a:endParaRPr>
          </a:p>
        </p:txBody>
      </p:sp>
      <p:sp>
        <p:nvSpPr>
          <p:cNvPr id="6" name="TextBox 5"/>
          <p:cNvSpPr txBox="1"/>
          <p:nvPr/>
        </p:nvSpPr>
        <p:spPr>
          <a:xfrm>
            <a:off x="1121392" y="1557456"/>
            <a:ext cx="1219200" cy="2708434"/>
          </a:xfrm>
          <a:prstGeom prst="rect">
            <a:avLst/>
          </a:prstGeom>
          <a:noFill/>
        </p:spPr>
        <p:txBody>
          <a:bodyPr wrap="square" rtlCol="0">
            <a:spAutoFit/>
          </a:bodyPr>
          <a:lstStyle/>
          <a:p>
            <a:r>
              <a:rPr lang="en-US" sz="17000" b="1" dirty="0" smtClean="0">
                <a:solidFill>
                  <a:srgbClr val="F26200">
                    <a:alpha val="40000"/>
                  </a:srgbClr>
                </a:solidFill>
                <a:cs typeface="Arial" pitchFamily="34" charset="0"/>
              </a:rPr>
              <a:t>1</a:t>
            </a:r>
            <a:endParaRPr lang="en-US" sz="17000" b="1" dirty="0">
              <a:solidFill>
                <a:srgbClr val="F26200">
                  <a:alpha val="40000"/>
                </a:srgbClr>
              </a:solidFill>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00">
        <p14:gallery dir="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latin typeface="Times New Roman" pitchFamily="18" charset="0"/>
                <a:cs typeface="Times New Roman" pitchFamily="18" charset="0"/>
              </a:rPr>
              <a:t>Exercise Six</a:t>
            </a:r>
            <a:r>
              <a:rPr lang="en-US" b="1" dirty="0" smtClean="0">
                <a:latin typeface="Times New Roman" pitchFamily="18" charset="0"/>
                <a:cs typeface="Times New Roman" pitchFamily="18" charset="0"/>
              </a:rPr>
              <a:t>, page 470</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10600" cy="5059363"/>
          </a:xfrm>
        </p:spPr>
        <p:txBody>
          <a:bodyPr>
            <a:normAutofit/>
          </a:bodyPr>
          <a:lstStyle/>
          <a:p>
            <a:pPr marL="0" indent="0">
              <a:buNone/>
            </a:pPr>
            <a:r>
              <a:rPr lang="en-US" sz="3600" dirty="0" smtClean="0">
                <a:latin typeface="Times New Roman" pitchFamily="18" charset="0"/>
                <a:cs typeface="Times New Roman" pitchFamily="18" charset="0"/>
              </a:rPr>
              <a:t>(1) Since many people told the same story, the historian believed it.  (2) Supposedly, a young boy and girl with bright green skin had been found wandering in the fields. (3) They spoke a foreign language and wore clothing made of an unknown material.  (4) At first, the two children would eat only green beans, but after they learned to eat bread, their skin gradually lost its greenness.  </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357050610"/>
      </p:ext>
    </p:extLst>
  </p:cSld>
  <p:clrMapOvr>
    <a:masterClrMapping/>
  </p:clrMapOvr>
  <p:transition spd="slow">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latin typeface="Times New Roman" pitchFamily="18" charset="0"/>
                <a:cs typeface="Times New Roman" pitchFamily="18" charset="0"/>
              </a:rPr>
              <a:t>Exercise Six</a:t>
            </a:r>
            <a:r>
              <a:rPr lang="en-US" b="1" dirty="0" smtClean="0">
                <a:latin typeface="Times New Roman" pitchFamily="18" charset="0"/>
                <a:cs typeface="Times New Roman" pitchFamily="18" charset="0"/>
              </a:rPr>
              <a:t>, page 470 PRONOUN ANSWERS</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10600" cy="5059363"/>
          </a:xfrm>
        </p:spPr>
        <p:txBody>
          <a:bodyPr>
            <a:normAutofit/>
          </a:bodyPr>
          <a:lstStyle/>
          <a:p>
            <a:pPr marL="0" indent="0">
              <a:buNone/>
            </a:pPr>
            <a:r>
              <a:rPr lang="en-US" sz="3600" dirty="0" smtClean="0">
                <a:latin typeface="Times New Roman" pitchFamily="18" charset="0"/>
                <a:cs typeface="Times New Roman" pitchFamily="18" charset="0"/>
              </a:rPr>
              <a:t>(1) Since many people told the same story, the historian believed </a:t>
            </a:r>
            <a:r>
              <a:rPr lang="en-US" sz="3600" b="1" u="sng" dirty="0" smtClean="0">
                <a:solidFill>
                  <a:srgbClr val="7030A0"/>
                </a:solidFill>
                <a:latin typeface="Times New Roman" pitchFamily="18" charset="0"/>
                <a:cs typeface="Times New Roman" pitchFamily="18" charset="0"/>
              </a:rPr>
              <a:t>it</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cxnSp>
        <p:nvCxnSpPr>
          <p:cNvPr id="5" name="Straight Arrow Connector 4"/>
          <p:cNvCxnSpPr/>
          <p:nvPr/>
        </p:nvCxnSpPr>
        <p:spPr>
          <a:xfrm flipV="1">
            <a:off x="4648200" y="1600200"/>
            <a:ext cx="25908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02865431"/>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2" name="breeze.wav"/>
          </p:stSnd>
        </p:sndAc>
      </p:transition>
    </mc:Choice>
    <mc:Fallback xmlns="">
      <p:transition spd="slow">
        <p:fade/>
        <p:sndAc>
          <p:stSnd>
            <p:snd r:embed="rId3" name="breeze.wav"/>
          </p:stSnd>
        </p:sndAc>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latin typeface="Times New Roman" pitchFamily="18" charset="0"/>
                <a:cs typeface="Times New Roman" pitchFamily="18" charset="0"/>
              </a:rPr>
              <a:t>Exercise Six</a:t>
            </a:r>
            <a:r>
              <a:rPr lang="en-US" b="1" dirty="0" smtClean="0">
                <a:latin typeface="Times New Roman" pitchFamily="18" charset="0"/>
                <a:cs typeface="Times New Roman" pitchFamily="18" charset="0"/>
              </a:rPr>
              <a:t>, page 470 PRONOUN ANSWERS</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10600" cy="5059363"/>
          </a:xfrm>
        </p:spPr>
        <p:txBody>
          <a:bodyPr>
            <a:normAutofit/>
          </a:bodyPr>
          <a:lstStyle/>
          <a:p>
            <a:pPr marL="0" indent="0">
              <a:buNone/>
            </a:pPr>
            <a:r>
              <a:rPr lang="en-US" sz="3600" dirty="0" smtClean="0">
                <a:latin typeface="Times New Roman" pitchFamily="18" charset="0"/>
                <a:cs typeface="Times New Roman" pitchFamily="18" charset="0"/>
              </a:rPr>
              <a:t>(1) Since many people told the same story, the historian believed </a:t>
            </a:r>
            <a:r>
              <a:rPr lang="en-US" sz="3600" b="1" u="sng" dirty="0" smtClean="0">
                <a:solidFill>
                  <a:srgbClr val="7030A0"/>
                </a:solidFill>
                <a:latin typeface="Times New Roman" pitchFamily="18" charset="0"/>
                <a:cs typeface="Times New Roman" pitchFamily="18" charset="0"/>
              </a:rPr>
              <a:t>it</a:t>
            </a:r>
            <a:r>
              <a:rPr lang="en-US" sz="3600" dirty="0" smtClean="0">
                <a:latin typeface="Times New Roman" pitchFamily="18" charset="0"/>
                <a:cs typeface="Times New Roman" pitchFamily="18" charset="0"/>
              </a:rPr>
              <a:t>.  (2) Supposedly, a young boy and girl with bright green skin had been found wandering in the fields. (3) </a:t>
            </a:r>
            <a:r>
              <a:rPr lang="en-US" sz="3600" b="1" u="sng" dirty="0" smtClean="0">
                <a:solidFill>
                  <a:srgbClr val="7030A0"/>
                </a:solidFill>
                <a:latin typeface="Times New Roman" pitchFamily="18" charset="0"/>
                <a:cs typeface="Times New Roman" pitchFamily="18" charset="0"/>
              </a:rPr>
              <a:t>They</a:t>
            </a:r>
            <a:r>
              <a:rPr lang="en-US" sz="3600" dirty="0" smtClean="0">
                <a:latin typeface="Times New Roman" pitchFamily="18" charset="0"/>
                <a:cs typeface="Times New Roman" pitchFamily="18" charset="0"/>
              </a:rPr>
              <a:t> spoke a foreign language and wore clothing made of an unknown material.  (4) At first, the two children would eat only green beans, but after </a:t>
            </a:r>
            <a:r>
              <a:rPr lang="en-US" sz="3600" b="1" u="sng" dirty="0" smtClean="0">
                <a:solidFill>
                  <a:srgbClr val="7030A0"/>
                </a:solidFill>
                <a:latin typeface="Times New Roman" pitchFamily="18" charset="0"/>
                <a:cs typeface="Times New Roman" pitchFamily="18" charset="0"/>
              </a:rPr>
              <a:t>they</a:t>
            </a:r>
            <a:r>
              <a:rPr lang="en-US" sz="3600" dirty="0" smtClean="0">
                <a:latin typeface="Times New Roman" pitchFamily="18" charset="0"/>
                <a:cs typeface="Times New Roman" pitchFamily="18" charset="0"/>
              </a:rPr>
              <a:t> learned to eat bread, </a:t>
            </a:r>
            <a:r>
              <a:rPr lang="en-US" sz="3600" b="1" u="sng" dirty="0" smtClean="0">
                <a:solidFill>
                  <a:srgbClr val="7030A0"/>
                </a:solidFill>
                <a:latin typeface="Times New Roman" pitchFamily="18" charset="0"/>
                <a:cs typeface="Times New Roman" pitchFamily="18" charset="0"/>
              </a:rPr>
              <a:t>their</a:t>
            </a:r>
            <a:r>
              <a:rPr lang="en-US" sz="3600" dirty="0" smtClean="0">
                <a:latin typeface="Times New Roman" pitchFamily="18" charset="0"/>
                <a:cs typeface="Times New Roman" pitchFamily="18" charset="0"/>
              </a:rPr>
              <a:t> skin gradually lost </a:t>
            </a:r>
            <a:r>
              <a:rPr lang="en-US" sz="3600" b="1" u="sng" dirty="0" smtClean="0">
                <a:solidFill>
                  <a:srgbClr val="7030A0"/>
                </a:solidFill>
                <a:latin typeface="Times New Roman" pitchFamily="18" charset="0"/>
                <a:cs typeface="Times New Roman" pitchFamily="18" charset="0"/>
              </a:rPr>
              <a:t>its</a:t>
            </a:r>
            <a:r>
              <a:rPr lang="en-US" sz="3600" dirty="0" smtClean="0">
                <a:latin typeface="Times New Roman" pitchFamily="18" charset="0"/>
                <a:cs typeface="Times New Roman" pitchFamily="18" charset="0"/>
              </a:rPr>
              <a:t> greenness.  </a:t>
            </a:r>
            <a:endParaRPr lang="en-US" sz="3600" dirty="0">
              <a:latin typeface="Times New Roman" pitchFamily="18" charset="0"/>
              <a:cs typeface="Times New Roman" pitchFamily="18" charset="0"/>
            </a:endParaRPr>
          </a:p>
        </p:txBody>
      </p:sp>
      <p:cxnSp>
        <p:nvCxnSpPr>
          <p:cNvPr id="5" name="Straight Arrow Connector 4"/>
          <p:cNvCxnSpPr/>
          <p:nvPr/>
        </p:nvCxnSpPr>
        <p:spPr>
          <a:xfrm flipV="1">
            <a:off x="4648200" y="1600200"/>
            <a:ext cx="25908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 name="Straight Arrow Connector 5"/>
          <p:cNvCxnSpPr/>
          <p:nvPr/>
        </p:nvCxnSpPr>
        <p:spPr>
          <a:xfrm flipH="1" flipV="1">
            <a:off x="2209800" y="2743200"/>
            <a:ext cx="52578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V="1">
            <a:off x="2438400" y="4800600"/>
            <a:ext cx="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V="1">
            <a:off x="3352800" y="5524500"/>
            <a:ext cx="4800600" cy="1905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H="1" flipV="1">
            <a:off x="3200400" y="4800600"/>
            <a:ext cx="35052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86485817"/>
      </p:ext>
    </p:extLst>
  </p:cSld>
  <p:clrMapOvr>
    <a:masterClrMapping/>
  </p:clrMapOvr>
  <p:transition spd="slow">
    <p:pull/>
    <p:sndAc>
      <p:stSnd>
        <p:snd r:embed="rId2" name="chimes.wav"/>
      </p:stSnd>
    </p:sndAc>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latin typeface="Times New Roman" pitchFamily="18" charset="0"/>
                <a:cs typeface="Times New Roman" pitchFamily="18" charset="0"/>
              </a:rPr>
              <a:t>Exercise Six</a:t>
            </a:r>
            <a:r>
              <a:rPr lang="en-US" b="1" dirty="0" smtClean="0">
                <a:latin typeface="Times New Roman" pitchFamily="18" charset="0"/>
                <a:cs typeface="Times New Roman" pitchFamily="18" charset="0"/>
              </a:rPr>
              <a:t>, page 470</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10600" cy="5059363"/>
          </a:xfrm>
        </p:spPr>
        <p:txBody>
          <a:bodyPr>
            <a:normAutofit/>
          </a:bodyPr>
          <a:lstStyle/>
          <a:p>
            <a:pPr marL="0" indent="0">
              <a:buNone/>
            </a:pPr>
            <a:r>
              <a:rPr lang="en-US" sz="4400" dirty="0" smtClean="0">
                <a:latin typeface="Times New Roman" pitchFamily="18" charset="0"/>
                <a:cs typeface="Times New Roman" pitchFamily="18" charset="0"/>
              </a:rPr>
              <a:t>(5) After learning English, the girl said she and her brother had come from a land called Saint Martin.  (6) This story sounds like science fiction, doesn’t it?  (7) Perhaps the villagers invented it to amuse their friends and fool historians.</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4238328068"/>
      </p:ext>
    </p:extLst>
  </p:cSld>
  <p:clrMapOvr>
    <a:masterClrMapping/>
  </p:clrMapOvr>
  <p:transition spd="slow">
    <p:cove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latin typeface="Times New Roman" pitchFamily="18" charset="0"/>
                <a:cs typeface="Times New Roman" pitchFamily="18" charset="0"/>
              </a:rPr>
              <a:t>Exercise Six</a:t>
            </a:r>
            <a:r>
              <a:rPr lang="en-US" b="1" dirty="0" smtClean="0">
                <a:latin typeface="Times New Roman" pitchFamily="18" charset="0"/>
                <a:cs typeface="Times New Roman" pitchFamily="18" charset="0"/>
              </a:rPr>
              <a:t>, page 470  PRONOUN ANSWES</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10600" cy="5059363"/>
          </a:xfrm>
        </p:spPr>
        <p:txBody>
          <a:bodyPr>
            <a:normAutofit/>
          </a:bodyPr>
          <a:lstStyle/>
          <a:p>
            <a:pPr marL="0" indent="0">
              <a:buNone/>
            </a:pPr>
            <a:r>
              <a:rPr lang="en-US" sz="4400" dirty="0" smtClean="0">
                <a:latin typeface="Times New Roman" pitchFamily="18" charset="0"/>
                <a:cs typeface="Times New Roman" pitchFamily="18" charset="0"/>
              </a:rPr>
              <a:t>(5) After learning English, the girl said </a:t>
            </a:r>
            <a:r>
              <a:rPr lang="en-US" sz="4400" b="1" u="sng" dirty="0" smtClean="0">
                <a:solidFill>
                  <a:srgbClr val="7030A0"/>
                </a:solidFill>
                <a:latin typeface="Times New Roman" pitchFamily="18" charset="0"/>
                <a:cs typeface="Times New Roman" pitchFamily="18" charset="0"/>
              </a:rPr>
              <a:t>she</a:t>
            </a:r>
            <a:r>
              <a:rPr lang="en-US" sz="4400" dirty="0" smtClean="0">
                <a:latin typeface="Times New Roman" pitchFamily="18" charset="0"/>
                <a:cs typeface="Times New Roman" pitchFamily="18" charset="0"/>
              </a:rPr>
              <a:t> and her brother had come from a land called Saint Martin.  (6) This story sounds like science fiction, doesn’t </a:t>
            </a:r>
            <a:r>
              <a:rPr lang="en-US" sz="4400" b="1" u="sng" dirty="0" smtClean="0">
                <a:solidFill>
                  <a:srgbClr val="7030A0"/>
                </a:solidFill>
                <a:latin typeface="Times New Roman" pitchFamily="18" charset="0"/>
                <a:cs typeface="Times New Roman" pitchFamily="18" charset="0"/>
              </a:rPr>
              <a:t>it</a:t>
            </a:r>
            <a:r>
              <a:rPr lang="en-US" sz="4400" dirty="0" smtClean="0">
                <a:latin typeface="Times New Roman" pitchFamily="18" charset="0"/>
                <a:cs typeface="Times New Roman" pitchFamily="18" charset="0"/>
              </a:rPr>
              <a:t>?  (7) Perhaps the villagers invented </a:t>
            </a:r>
            <a:r>
              <a:rPr lang="en-US" sz="4400" b="1" u="sng" dirty="0" smtClean="0">
                <a:solidFill>
                  <a:srgbClr val="7030A0"/>
                </a:solidFill>
                <a:latin typeface="Times New Roman" pitchFamily="18" charset="0"/>
                <a:cs typeface="Times New Roman" pitchFamily="18" charset="0"/>
              </a:rPr>
              <a:t>it</a:t>
            </a:r>
            <a:r>
              <a:rPr lang="en-US" sz="4400" dirty="0" smtClean="0">
                <a:latin typeface="Times New Roman" pitchFamily="18" charset="0"/>
                <a:cs typeface="Times New Roman" pitchFamily="18" charset="0"/>
              </a:rPr>
              <a:t> to amuse </a:t>
            </a:r>
            <a:r>
              <a:rPr lang="en-US" sz="4400" b="1" u="sng" dirty="0" smtClean="0">
                <a:solidFill>
                  <a:srgbClr val="7030A0"/>
                </a:solidFill>
                <a:latin typeface="Times New Roman" pitchFamily="18" charset="0"/>
                <a:cs typeface="Times New Roman" pitchFamily="18" charset="0"/>
              </a:rPr>
              <a:t>their</a:t>
            </a:r>
            <a:r>
              <a:rPr lang="en-US" sz="4400" dirty="0" smtClean="0">
                <a:latin typeface="Times New Roman" pitchFamily="18" charset="0"/>
                <a:cs typeface="Times New Roman" pitchFamily="18" charset="0"/>
              </a:rPr>
              <a:t> friends and fool historians.</a:t>
            </a:r>
            <a:endParaRPr lang="en-US" sz="4400" dirty="0">
              <a:latin typeface="Times New Roman" pitchFamily="18" charset="0"/>
              <a:cs typeface="Times New Roman" pitchFamily="18" charset="0"/>
            </a:endParaRPr>
          </a:p>
        </p:txBody>
      </p:sp>
      <p:cxnSp>
        <p:nvCxnSpPr>
          <p:cNvPr id="4" name="Straight Arrow Connector 3"/>
          <p:cNvCxnSpPr/>
          <p:nvPr/>
        </p:nvCxnSpPr>
        <p:spPr>
          <a:xfrm flipV="1">
            <a:off x="2057400" y="1752600"/>
            <a:ext cx="5105400" cy="304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flipH="1" flipV="1">
            <a:off x="2362200" y="3733800"/>
            <a:ext cx="1676400" cy="304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H="1" flipV="1">
            <a:off x="2057400" y="3771900"/>
            <a:ext cx="2552700" cy="10287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H="1">
            <a:off x="2057400" y="5105400"/>
            <a:ext cx="51054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54526027"/>
      </p:ext>
    </p:extLst>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7200" b="1" dirty="0" smtClean="0">
                <a:latin typeface="Times New Roman" pitchFamily="18" charset="0"/>
                <a:cs typeface="Times New Roman" pitchFamily="18" charset="0"/>
              </a:rPr>
              <a:t>Personal Pronouns</a:t>
            </a:r>
            <a:endParaRPr lang="en-US" sz="72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10600" cy="5059363"/>
          </a:xfrm>
          <a:solidFill>
            <a:schemeClr val="accent5">
              <a:lumMod val="60000"/>
              <a:lumOff val="40000"/>
            </a:schemeClr>
          </a:solidFill>
        </p:spPr>
        <p:txBody>
          <a:bodyPr>
            <a:normAutofit/>
          </a:bodyPr>
          <a:lstStyle/>
          <a:p>
            <a:pPr marL="0" indent="0">
              <a:buNone/>
            </a:pPr>
            <a:r>
              <a:rPr lang="en-US" sz="4400" dirty="0" smtClean="0">
                <a:latin typeface="Times New Roman" pitchFamily="18" charset="0"/>
                <a:cs typeface="Times New Roman" pitchFamily="18" charset="0"/>
              </a:rPr>
              <a:t>FIRST PERSON SINGULAR:</a:t>
            </a:r>
          </a:p>
          <a:p>
            <a:pPr marL="0" indent="0">
              <a:buNone/>
            </a:pPr>
            <a:r>
              <a:rPr lang="en-US" sz="4400" dirty="0" smtClean="0">
                <a:latin typeface="Times New Roman" pitchFamily="18" charset="0"/>
                <a:cs typeface="Times New Roman" pitchFamily="18" charset="0"/>
              </a:rPr>
              <a:t>	I, my, mine, me</a:t>
            </a:r>
          </a:p>
          <a:p>
            <a:pPr marL="0" indent="0">
              <a:buNone/>
            </a:pPr>
            <a:endParaRPr lang="en-US" sz="4400" dirty="0">
              <a:latin typeface="Times New Roman" pitchFamily="18" charset="0"/>
              <a:cs typeface="Times New Roman" pitchFamily="18" charset="0"/>
            </a:endParaRPr>
          </a:p>
          <a:p>
            <a:pPr marL="0" indent="0">
              <a:buNone/>
            </a:pPr>
            <a:r>
              <a:rPr lang="en-US" sz="4400" dirty="0" smtClean="0">
                <a:latin typeface="Times New Roman" pitchFamily="18" charset="0"/>
                <a:cs typeface="Times New Roman" pitchFamily="18" charset="0"/>
              </a:rPr>
              <a:t>FIRST PERSON PLURAL:</a:t>
            </a:r>
          </a:p>
          <a:p>
            <a:pPr marL="0" indent="0">
              <a:buNone/>
            </a:pPr>
            <a:r>
              <a:rPr lang="en-US" sz="4400" dirty="0" smtClean="0">
                <a:latin typeface="Times New Roman" pitchFamily="18" charset="0"/>
                <a:cs typeface="Times New Roman" pitchFamily="18" charset="0"/>
              </a:rPr>
              <a:t>	we, our, ours, us</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1067444569"/>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7200" b="1" dirty="0" smtClean="0">
                <a:latin typeface="Times New Roman" pitchFamily="18" charset="0"/>
                <a:cs typeface="Times New Roman" pitchFamily="18" charset="0"/>
              </a:rPr>
              <a:t>Personal Pronouns</a:t>
            </a:r>
            <a:endParaRPr lang="en-US" sz="72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10600" cy="5059363"/>
          </a:xfrm>
          <a:solidFill>
            <a:schemeClr val="accent5">
              <a:lumMod val="60000"/>
              <a:lumOff val="40000"/>
            </a:schemeClr>
          </a:solidFill>
        </p:spPr>
        <p:txBody>
          <a:bodyPr>
            <a:normAutofit/>
          </a:bodyPr>
          <a:lstStyle/>
          <a:p>
            <a:pPr marL="0" indent="0">
              <a:buNone/>
            </a:pPr>
            <a:r>
              <a:rPr lang="en-US" sz="4400" dirty="0" smtClean="0">
                <a:latin typeface="Times New Roman" pitchFamily="18" charset="0"/>
                <a:cs typeface="Times New Roman" pitchFamily="18" charset="0"/>
              </a:rPr>
              <a:t>SECOND PERSON SINGULAR:</a:t>
            </a:r>
          </a:p>
          <a:p>
            <a:pPr marL="0" indent="0">
              <a:buNone/>
            </a:pPr>
            <a:r>
              <a:rPr lang="en-US" sz="4400" dirty="0" smtClean="0">
                <a:latin typeface="Times New Roman" pitchFamily="18" charset="0"/>
                <a:cs typeface="Times New Roman" pitchFamily="18" charset="0"/>
              </a:rPr>
              <a:t>	you, your, yours</a:t>
            </a:r>
          </a:p>
          <a:p>
            <a:pPr marL="0" indent="0">
              <a:buNone/>
            </a:pPr>
            <a:endParaRPr lang="en-US" sz="4400" dirty="0">
              <a:latin typeface="Times New Roman" pitchFamily="18" charset="0"/>
              <a:cs typeface="Times New Roman" pitchFamily="18" charset="0"/>
            </a:endParaRPr>
          </a:p>
          <a:p>
            <a:pPr marL="0" indent="0">
              <a:buNone/>
            </a:pPr>
            <a:r>
              <a:rPr lang="en-US" sz="4400" dirty="0" smtClean="0">
                <a:latin typeface="Times New Roman" pitchFamily="18" charset="0"/>
                <a:cs typeface="Times New Roman" pitchFamily="18" charset="0"/>
              </a:rPr>
              <a:t>SECOND PERSON PLURAL:</a:t>
            </a:r>
          </a:p>
          <a:p>
            <a:pPr marL="0" indent="0">
              <a:buNone/>
            </a:pPr>
            <a:r>
              <a:rPr lang="en-US" sz="4400" dirty="0" smtClean="0">
                <a:latin typeface="Times New Roman" pitchFamily="18" charset="0"/>
                <a:cs typeface="Times New Roman" pitchFamily="18" charset="0"/>
              </a:rPr>
              <a:t>	you, your, yours</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26392788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7200" b="1" dirty="0" smtClean="0">
                <a:latin typeface="Times New Roman" pitchFamily="18" charset="0"/>
                <a:cs typeface="Times New Roman" pitchFamily="18" charset="0"/>
              </a:rPr>
              <a:t>Personal Pronouns</a:t>
            </a:r>
            <a:endParaRPr lang="en-US" sz="72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10600" cy="5059363"/>
          </a:xfrm>
          <a:solidFill>
            <a:schemeClr val="accent5">
              <a:lumMod val="60000"/>
              <a:lumOff val="40000"/>
            </a:schemeClr>
          </a:solidFill>
        </p:spPr>
        <p:txBody>
          <a:bodyPr>
            <a:normAutofit/>
          </a:bodyPr>
          <a:lstStyle/>
          <a:p>
            <a:pPr marL="0" indent="0">
              <a:buNone/>
            </a:pPr>
            <a:r>
              <a:rPr lang="en-US" sz="4400" dirty="0" smtClean="0">
                <a:latin typeface="Times New Roman" pitchFamily="18" charset="0"/>
                <a:cs typeface="Times New Roman" pitchFamily="18" charset="0"/>
              </a:rPr>
              <a:t>SECOND PERSON SINGULAR:</a:t>
            </a:r>
          </a:p>
          <a:p>
            <a:pPr marL="0" indent="0">
              <a:buNone/>
            </a:pPr>
            <a:r>
              <a:rPr lang="en-US" sz="4400" dirty="0" smtClean="0">
                <a:latin typeface="Times New Roman" pitchFamily="18" charset="0"/>
                <a:cs typeface="Times New Roman" pitchFamily="18" charset="0"/>
              </a:rPr>
              <a:t>	you, your, yours</a:t>
            </a:r>
          </a:p>
          <a:p>
            <a:pPr marL="0" indent="0">
              <a:buNone/>
            </a:pPr>
            <a:endParaRPr lang="en-US" sz="4400" dirty="0">
              <a:latin typeface="Times New Roman" pitchFamily="18" charset="0"/>
              <a:cs typeface="Times New Roman" pitchFamily="18" charset="0"/>
            </a:endParaRPr>
          </a:p>
          <a:p>
            <a:pPr marL="0" indent="0">
              <a:buNone/>
            </a:pPr>
            <a:r>
              <a:rPr lang="en-US" sz="4400" dirty="0" smtClean="0">
                <a:latin typeface="Times New Roman" pitchFamily="18" charset="0"/>
                <a:cs typeface="Times New Roman" pitchFamily="18" charset="0"/>
              </a:rPr>
              <a:t>SECOND PERSON PLURAL:</a:t>
            </a:r>
          </a:p>
          <a:p>
            <a:pPr marL="0" indent="0">
              <a:buNone/>
            </a:pPr>
            <a:r>
              <a:rPr lang="en-US" sz="4400" dirty="0" smtClean="0">
                <a:latin typeface="Times New Roman" pitchFamily="18" charset="0"/>
                <a:cs typeface="Times New Roman" pitchFamily="18" charset="0"/>
              </a:rPr>
              <a:t>	you, your, yours</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27170792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7200" b="1" dirty="0" smtClean="0">
                <a:latin typeface="Times New Roman" pitchFamily="18" charset="0"/>
                <a:cs typeface="Times New Roman" pitchFamily="18" charset="0"/>
              </a:rPr>
              <a:t>Personal Pronouns</a:t>
            </a:r>
            <a:endParaRPr lang="en-US" sz="72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10600" cy="5059363"/>
          </a:xfrm>
          <a:solidFill>
            <a:schemeClr val="accent5">
              <a:lumMod val="60000"/>
              <a:lumOff val="40000"/>
            </a:schemeClr>
          </a:solidFill>
        </p:spPr>
        <p:txBody>
          <a:bodyPr>
            <a:normAutofit/>
          </a:bodyPr>
          <a:lstStyle/>
          <a:p>
            <a:pPr marL="0" indent="0">
              <a:buNone/>
            </a:pPr>
            <a:r>
              <a:rPr lang="en-US" sz="4400" dirty="0" smtClean="0">
                <a:latin typeface="Times New Roman" pitchFamily="18" charset="0"/>
                <a:cs typeface="Times New Roman" pitchFamily="18" charset="0"/>
              </a:rPr>
              <a:t>THIRD PERSON SINGULAR:</a:t>
            </a:r>
          </a:p>
          <a:p>
            <a:pPr marL="0" indent="0">
              <a:buNone/>
            </a:pPr>
            <a:r>
              <a:rPr lang="en-US" sz="4400" dirty="0" smtClean="0">
                <a:latin typeface="Times New Roman" pitchFamily="18" charset="0"/>
                <a:cs typeface="Times New Roman" pitchFamily="18" charset="0"/>
              </a:rPr>
              <a:t>	he, his him, she, her, hers, it, its</a:t>
            </a:r>
          </a:p>
          <a:p>
            <a:pPr marL="0" indent="0">
              <a:buNone/>
            </a:pPr>
            <a:endParaRPr lang="en-US" sz="4400" dirty="0">
              <a:latin typeface="Times New Roman" pitchFamily="18" charset="0"/>
              <a:cs typeface="Times New Roman" pitchFamily="18" charset="0"/>
            </a:endParaRPr>
          </a:p>
          <a:p>
            <a:pPr marL="0" indent="0">
              <a:buNone/>
            </a:pPr>
            <a:r>
              <a:rPr lang="en-US" sz="4400" dirty="0" smtClean="0">
                <a:latin typeface="Times New Roman" pitchFamily="18" charset="0"/>
                <a:cs typeface="Times New Roman" pitchFamily="18" charset="0"/>
              </a:rPr>
              <a:t>THIRD PERSON PLURAL:</a:t>
            </a:r>
          </a:p>
          <a:p>
            <a:pPr marL="0" indent="0">
              <a:buNone/>
            </a:pPr>
            <a:r>
              <a:rPr lang="en-US" sz="4400" dirty="0" smtClean="0">
                <a:latin typeface="Times New Roman" pitchFamily="18" charset="0"/>
                <a:cs typeface="Times New Roman" pitchFamily="18" charset="0"/>
              </a:rPr>
              <a:t>	they, their, theirs, them</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1222549967"/>
      </p:ext>
    </p:extLst>
  </p:cSld>
  <p:clrMapOvr>
    <a:masterClrMapping/>
  </p:clrMapOvr>
  <p:transition spd="slow">
    <p:cove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685800"/>
          </a:xfrm>
        </p:spPr>
        <p:txBody>
          <a:bodyPr>
            <a:noAutofit/>
          </a:bodyPr>
          <a:lstStyle/>
          <a:p>
            <a:pPr algn="ctr"/>
            <a:r>
              <a:rPr lang="en-US" sz="4000" b="1" dirty="0" smtClean="0">
                <a:latin typeface="Times New Roman" pitchFamily="18" charset="0"/>
                <a:cs typeface="Times New Roman" pitchFamily="18" charset="0"/>
              </a:rPr>
              <a:t>Other Commonly Used Pronouns</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10600" cy="5059363"/>
          </a:xfrm>
          <a:solidFill>
            <a:schemeClr val="accent5">
              <a:lumMod val="60000"/>
              <a:lumOff val="40000"/>
            </a:schemeClr>
          </a:solidFill>
        </p:spPr>
        <p:txBody>
          <a:bodyPr>
            <a:normAutofit/>
          </a:bodyPr>
          <a:lstStyle/>
          <a:p>
            <a:pPr marL="0" indent="0">
              <a:buNone/>
            </a:pPr>
            <a:r>
              <a:rPr lang="en-US" sz="4400" dirty="0" smtClean="0">
                <a:latin typeface="Times New Roman" pitchFamily="18" charset="0"/>
                <a:cs typeface="Times New Roman" pitchFamily="18" charset="0"/>
              </a:rPr>
              <a:t>REFLEXIVE AND INTENSIVE PRONOUNS (used to refer to or to emphasize a noun or another pronoun):</a:t>
            </a:r>
          </a:p>
          <a:p>
            <a:pPr marL="0" indent="0">
              <a:buNone/>
            </a:pPr>
            <a:r>
              <a:rPr lang="en-US" sz="44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myself				ourselves</a:t>
            </a:r>
          </a:p>
          <a:p>
            <a:pPr marL="0" indent="0">
              <a:buNone/>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yourself				yourselves</a:t>
            </a:r>
          </a:p>
          <a:p>
            <a:pPr marL="0" indent="0">
              <a:buNone/>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himself, herself, itself		themselves</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516506350"/>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hpurtell\AppData\Local\Microsoft\Windows\Temporary Internet Files\Content.IE5\SOHBN7RW\MP900446758[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flipH="1">
            <a:off x="5410200" y="2590800"/>
            <a:ext cx="3810000" cy="4425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smtClean="0">
                <a:solidFill>
                  <a:prstClr val="white"/>
                </a:solidFill>
              </a:rPr>
              <a:t>Organize with Sections</a:t>
            </a:r>
            <a:endParaRPr lang="en-US" sz="3200" dirty="0">
              <a:solidFill>
                <a:prstClr val="white"/>
              </a:solidFill>
            </a:endParaRPr>
          </a:p>
        </p:txBody>
      </p:sp>
      <p:sp>
        <p:nvSpPr>
          <p:cNvPr id="3" name="TextBox 2"/>
          <p:cNvSpPr txBox="1"/>
          <p:nvPr/>
        </p:nvSpPr>
        <p:spPr>
          <a:xfrm>
            <a:off x="990599" y="685800"/>
            <a:ext cx="7391401" cy="4724400"/>
          </a:xfrm>
          <a:prstGeom prst="rect">
            <a:avLst/>
          </a:prstGeom>
          <a:noFill/>
        </p:spPr>
        <p:txBody>
          <a:bodyPr wrap="square" rtlCol="0">
            <a:normAutofit lnSpcReduction="10000"/>
          </a:bodyPr>
          <a:lstStyle/>
          <a:p>
            <a:r>
              <a:rPr lang="en-US" sz="2800" b="1" dirty="0" smtClean="0">
                <a:solidFill>
                  <a:prstClr val="black">
                    <a:lumMod val="50000"/>
                    <a:lumOff val="50000"/>
                  </a:prstClr>
                </a:solidFill>
              </a:rPr>
              <a:t>Diagnostic Pretest page 464-5</a:t>
            </a:r>
          </a:p>
          <a:p>
            <a:endParaRPr lang="en-US" sz="2800" b="1" dirty="0" smtClean="0">
              <a:solidFill>
                <a:prstClr val="black">
                  <a:lumMod val="50000"/>
                  <a:lumOff val="50000"/>
                </a:prstClr>
              </a:solidFill>
            </a:endParaRPr>
          </a:p>
          <a:p>
            <a:pPr marL="514350" indent="-514350">
              <a:buFontTx/>
              <a:buAutoNum type="arabicPeriod"/>
            </a:pPr>
            <a:r>
              <a:rPr lang="en-US" sz="2800" b="1" dirty="0" smtClean="0">
                <a:solidFill>
                  <a:prstClr val="black">
                    <a:lumMod val="50000"/>
                    <a:lumOff val="50000"/>
                  </a:prstClr>
                </a:solidFill>
              </a:rPr>
              <a:t>Pronoun		11.  Conjunction</a:t>
            </a:r>
          </a:p>
          <a:p>
            <a:pPr marL="342900" indent="-342900">
              <a:buAutoNum type="arabicPeriod"/>
            </a:pPr>
            <a:r>
              <a:rPr lang="en-US" sz="2800" b="1" dirty="0" smtClean="0">
                <a:solidFill>
                  <a:prstClr val="black">
                    <a:lumMod val="50000"/>
                    <a:lumOff val="50000"/>
                  </a:prstClr>
                </a:solidFill>
              </a:rPr>
              <a:t>  Noun		12.  Pronoun</a:t>
            </a:r>
          </a:p>
          <a:p>
            <a:pPr marL="342900" indent="-342900">
              <a:buAutoNum type="arabicPeriod"/>
            </a:pPr>
            <a:r>
              <a:rPr lang="en-US" sz="2800" b="1" dirty="0" smtClean="0">
                <a:solidFill>
                  <a:prstClr val="black">
                    <a:lumMod val="50000"/>
                    <a:lumOff val="50000"/>
                  </a:prstClr>
                </a:solidFill>
              </a:rPr>
              <a:t>  Adjective	13.  Noun</a:t>
            </a:r>
          </a:p>
          <a:p>
            <a:pPr marL="342900" indent="-342900">
              <a:buAutoNum type="arabicPeriod"/>
            </a:pPr>
            <a:r>
              <a:rPr lang="en-US" sz="2800" b="1" dirty="0" smtClean="0">
                <a:solidFill>
                  <a:prstClr val="black">
                    <a:lumMod val="50000"/>
                    <a:lumOff val="50000"/>
                  </a:prstClr>
                </a:solidFill>
              </a:rPr>
              <a:t>  Adjective	14.  Verb</a:t>
            </a:r>
          </a:p>
          <a:p>
            <a:pPr marL="342900" indent="-342900">
              <a:buAutoNum type="arabicPeriod"/>
            </a:pPr>
            <a:r>
              <a:rPr lang="en-US" sz="2800" b="1" dirty="0" smtClean="0">
                <a:solidFill>
                  <a:prstClr val="black">
                    <a:lumMod val="50000"/>
                    <a:lumOff val="50000"/>
                  </a:prstClr>
                </a:solidFill>
              </a:rPr>
              <a:t>  Verb		15.  Adjective</a:t>
            </a:r>
          </a:p>
          <a:p>
            <a:pPr marL="342900" indent="-342900">
              <a:buAutoNum type="arabicPeriod"/>
            </a:pPr>
            <a:r>
              <a:rPr lang="en-US" sz="2800" b="1" dirty="0" smtClean="0">
                <a:solidFill>
                  <a:prstClr val="black">
                    <a:lumMod val="50000"/>
                    <a:lumOff val="50000"/>
                  </a:prstClr>
                </a:solidFill>
              </a:rPr>
              <a:t>  Adjective	16.  Adverb</a:t>
            </a:r>
          </a:p>
          <a:p>
            <a:pPr marL="342900" indent="-342900">
              <a:buAutoNum type="arabicPeriod"/>
            </a:pPr>
            <a:r>
              <a:rPr lang="en-US" sz="2800" b="1" dirty="0" smtClean="0">
                <a:solidFill>
                  <a:prstClr val="black">
                    <a:lumMod val="50000"/>
                    <a:lumOff val="50000"/>
                  </a:prstClr>
                </a:solidFill>
              </a:rPr>
              <a:t>  Preposition	17.  Pronoun</a:t>
            </a:r>
          </a:p>
          <a:p>
            <a:pPr marL="342900" indent="-342900">
              <a:buAutoNum type="arabicPeriod"/>
            </a:pPr>
            <a:r>
              <a:rPr lang="en-US" sz="2800" b="1" dirty="0" smtClean="0">
                <a:solidFill>
                  <a:prstClr val="black">
                    <a:lumMod val="50000"/>
                    <a:lumOff val="50000"/>
                  </a:prstClr>
                </a:solidFill>
              </a:rPr>
              <a:t>  Noun		18.  Noun</a:t>
            </a:r>
          </a:p>
          <a:p>
            <a:pPr marL="342900" indent="-342900">
              <a:buAutoNum type="arabicPeriod"/>
            </a:pPr>
            <a:r>
              <a:rPr lang="en-US" sz="2800" b="1" dirty="0" smtClean="0">
                <a:solidFill>
                  <a:prstClr val="black">
                    <a:lumMod val="50000"/>
                    <a:lumOff val="50000"/>
                  </a:prstClr>
                </a:solidFill>
              </a:rPr>
              <a:t>  Preposition	19.  Interjection</a:t>
            </a:r>
          </a:p>
          <a:p>
            <a:pPr marL="342900" indent="-342900">
              <a:buAutoNum type="arabicPeriod"/>
            </a:pPr>
            <a:r>
              <a:rPr lang="en-US" sz="2800" b="1" dirty="0" smtClean="0">
                <a:solidFill>
                  <a:prstClr val="black">
                    <a:lumMod val="50000"/>
                    <a:lumOff val="50000"/>
                  </a:prstClr>
                </a:solidFill>
              </a:rPr>
              <a:t> Verb		20.  Adverb</a:t>
            </a:r>
          </a:p>
          <a:p>
            <a:endParaRPr lang="en-US" sz="2800" b="1" dirty="0" smtClean="0">
              <a:solidFill>
                <a:prstClr val="black">
                  <a:lumMod val="50000"/>
                  <a:lumOff val="50000"/>
                </a:prstClr>
              </a:solidFill>
            </a:endParaRPr>
          </a:p>
          <a:p>
            <a:pPr marL="342900" indent="-342900">
              <a:buAutoNum type="arabicPeriod"/>
            </a:pPr>
            <a:endParaRPr lang="en-US" dirty="0">
              <a:solidFill>
                <a:prstClr val="black"/>
              </a:solidFill>
            </a:endParaRPr>
          </a:p>
        </p:txBody>
      </p:sp>
    </p:spTree>
    <p:extLst>
      <p:ext uri="{BB962C8B-B14F-4D97-AF65-F5344CB8AC3E}">
        <p14:creationId xmlns:p14="http://schemas.microsoft.com/office/powerpoint/2010/main" val="184049953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685800"/>
          </a:xfrm>
        </p:spPr>
        <p:txBody>
          <a:bodyPr>
            <a:noAutofit/>
          </a:bodyPr>
          <a:lstStyle/>
          <a:p>
            <a:pPr algn="ctr"/>
            <a:r>
              <a:rPr lang="en-US" sz="4000" b="1" dirty="0" smtClean="0">
                <a:latin typeface="Times New Roman" pitchFamily="18" charset="0"/>
                <a:cs typeface="Times New Roman" pitchFamily="18" charset="0"/>
              </a:rPr>
              <a:t>Other Commonly Used Pronouns</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10600" cy="5059363"/>
          </a:xfrm>
          <a:solidFill>
            <a:schemeClr val="accent5">
              <a:lumMod val="60000"/>
              <a:lumOff val="40000"/>
            </a:schemeClr>
          </a:solidFill>
        </p:spPr>
        <p:txBody>
          <a:bodyPr>
            <a:normAutofit/>
          </a:bodyPr>
          <a:lstStyle/>
          <a:p>
            <a:pPr marL="0" indent="0">
              <a:buNone/>
            </a:pPr>
            <a:r>
              <a:rPr lang="en-US" sz="4400" dirty="0" smtClean="0">
                <a:latin typeface="Times New Roman" pitchFamily="18" charset="0"/>
                <a:cs typeface="Times New Roman" pitchFamily="18" charset="0"/>
              </a:rPr>
              <a:t>RELATIVE PRONOUNS (used to introduce adjective and noun clauses)</a:t>
            </a:r>
          </a:p>
          <a:p>
            <a:pPr marL="0" indent="0">
              <a:buNone/>
            </a:pPr>
            <a:endParaRPr lang="en-US" sz="4400" dirty="0" smtClean="0">
              <a:latin typeface="Times New Roman" pitchFamily="18" charset="0"/>
              <a:cs typeface="Times New Roman" pitchFamily="18" charset="0"/>
            </a:endParaRPr>
          </a:p>
          <a:p>
            <a:pPr marL="0" indent="0">
              <a:buNone/>
            </a:pPr>
            <a:r>
              <a:rPr lang="en-US" sz="4400" dirty="0" smtClean="0">
                <a:latin typeface="Times New Roman" pitchFamily="18" charset="0"/>
                <a:cs typeface="Times New Roman" pitchFamily="18" charset="0"/>
              </a:rPr>
              <a:t>	</a:t>
            </a:r>
            <a:r>
              <a:rPr lang="en-US" sz="4800" dirty="0" smtClean="0">
                <a:latin typeface="Times New Roman" pitchFamily="18" charset="0"/>
                <a:cs typeface="Times New Roman" pitchFamily="18" charset="0"/>
              </a:rPr>
              <a:t>who		whom		</a:t>
            </a:r>
            <a:r>
              <a:rPr lang="en-US" sz="4800" dirty="0">
                <a:latin typeface="Times New Roman" pitchFamily="18" charset="0"/>
                <a:cs typeface="Times New Roman" pitchFamily="18" charset="0"/>
              </a:rPr>
              <a:t>that</a:t>
            </a:r>
          </a:p>
          <a:p>
            <a:pPr marL="0" indent="0">
              <a:buNone/>
            </a:pPr>
            <a:r>
              <a:rPr lang="en-US" sz="4800" dirty="0" smtClean="0">
                <a:latin typeface="Times New Roman" pitchFamily="18" charset="0"/>
                <a:cs typeface="Times New Roman" pitchFamily="18" charset="0"/>
              </a:rPr>
              <a:t>		which		whose</a:t>
            </a:r>
          </a:p>
        </p:txBody>
      </p:sp>
    </p:spTree>
    <p:extLst>
      <p:ext uri="{BB962C8B-B14F-4D97-AF65-F5344CB8AC3E}">
        <p14:creationId xmlns:p14="http://schemas.microsoft.com/office/powerpoint/2010/main" val="4234164640"/>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685800"/>
          </a:xfrm>
        </p:spPr>
        <p:txBody>
          <a:bodyPr>
            <a:noAutofit/>
          </a:bodyPr>
          <a:lstStyle/>
          <a:p>
            <a:pPr algn="ctr"/>
            <a:r>
              <a:rPr lang="en-US" sz="4000" b="1" dirty="0" smtClean="0">
                <a:latin typeface="Times New Roman" pitchFamily="18" charset="0"/>
                <a:cs typeface="Times New Roman" pitchFamily="18" charset="0"/>
              </a:rPr>
              <a:t>Other Commonly Used Pronouns</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10600" cy="5059363"/>
          </a:xfrm>
          <a:solidFill>
            <a:schemeClr val="accent5">
              <a:lumMod val="60000"/>
              <a:lumOff val="40000"/>
            </a:schemeClr>
          </a:solidFill>
        </p:spPr>
        <p:txBody>
          <a:bodyPr>
            <a:normAutofit/>
          </a:bodyPr>
          <a:lstStyle/>
          <a:p>
            <a:pPr marL="0" indent="0">
              <a:buNone/>
            </a:pPr>
            <a:r>
              <a:rPr lang="en-US" sz="4400" dirty="0" smtClean="0">
                <a:latin typeface="Times New Roman" pitchFamily="18" charset="0"/>
                <a:cs typeface="Times New Roman" pitchFamily="18" charset="0"/>
              </a:rPr>
              <a:t>INTERROGATIVE PRONOUNS (used to begin questions)</a:t>
            </a:r>
          </a:p>
          <a:p>
            <a:pPr marL="0" indent="0">
              <a:buNone/>
            </a:pPr>
            <a:endParaRPr lang="en-US" sz="4400" dirty="0" smtClean="0">
              <a:latin typeface="Times New Roman" pitchFamily="18" charset="0"/>
              <a:cs typeface="Times New Roman" pitchFamily="18" charset="0"/>
            </a:endParaRPr>
          </a:p>
          <a:p>
            <a:pPr marL="0" indent="0">
              <a:buNone/>
            </a:pPr>
            <a:r>
              <a:rPr lang="en-US" sz="4400" dirty="0" smtClean="0">
                <a:latin typeface="Times New Roman" pitchFamily="18" charset="0"/>
                <a:cs typeface="Times New Roman" pitchFamily="18" charset="0"/>
              </a:rPr>
              <a:t>	</a:t>
            </a:r>
            <a:r>
              <a:rPr lang="en-US" sz="4800" dirty="0" smtClean="0">
                <a:latin typeface="Times New Roman" pitchFamily="18" charset="0"/>
                <a:cs typeface="Times New Roman" pitchFamily="18" charset="0"/>
              </a:rPr>
              <a:t>who…?		</a:t>
            </a:r>
            <a:r>
              <a:rPr lang="en-US" sz="4800" dirty="0">
                <a:latin typeface="Times New Roman" pitchFamily="18" charset="0"/>
                <a:cs typeface="Times New Roman" pitchFamily="18" charset="0"/>
              </a:rPr>
              <a:t>w</a:t>
            </a:r>
            <a:r>
              <a:rPr lang="en-US" sz="4800" dirty="0" smtClean="0">
                <a:latin typeface="Times New Roman" pitchFamily="18" charset="0"/>
                <a:cs typeface="Times New Roman" pitchFamily="18" charset="0"/>
              </a:rPr>
              <a:t>hom…?			</a:t>
            </a:r>
            <a:r>
              <a:rPr lang="en-US" sz="4800" dirty="0">
                <a:latin typeface="Times New Roman" pitchFamily="18" charset="0"/>
                <a:cs typeface="Times New Roman" pitchFamily="18" charset="0"/>
              </a:rPr>
              <a:t>w</a:t>
            </a:r>
            <a:r>
              <a:rPr lang="en-US" sz="4800" dirty="0" smtClean="0">
                <a:latin typeface="Times New Roman" pitchFamily="18" charset="0"/>
                <a:cs typeface="Times New Roman" pitchFamily="18" charset="0"/>
              </a:rPr>
              <a:t>hich…?		whose…?</a:t>
            </a:r>
          </a:p>
          <a:p>
            <a:pPr marL="0" indent="0">
              <a:buNone/>
            </a:pPr>
            <a:r>
              <a:rPr lang="en-US" sz="4800" dirty="0">
                <a:latin typeface="Times New Roman" pitchFamily="18" charset="0"/>
                <a:cs typeface="Times New Roman" pitchFamily="18" charset="0"/>
              </a:rPr>
              <a:t>	</a:t>
            </a:r>
            <a:r>
              <a:rPr lang="en-US" sz="4800" dirty="0" smtClean="0">
                <a:latin typeface="Times New Roman" pitchFamily="18" charset="0"/>
                <a:cs typeface="Times New Roman" pitchFamily="18" charset="0"/>
              </a:rPr>
              <a:t>what…?</a:t>
            </a:r>
          </a:p>
        </p:txBody>
      </p:sp>
    </p:spTree>
    <p:extLst>
      <p:ext uri="{BB962C8B-B14F-4D97-AF65-F5344CB8AC3E}">
        <p14:creationId xmlns:p14="http://schemas.microsoft.com/office/powerpoint/2010/main" val="169284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685800"/>
          </a:xfrm>
        </p:spPr>
        <p:txBody>
          <a:bodyPr>
            <a:noAutofit/>
          </a:bodyPr>
          <a:lstStyle/>
          <a:p>
            <a:pPr algn="ctr"/>
            <a:r>
              <a:rPr lang="en-US" sz="4000" b="1" dirty="0" smtClean="0">
                <a:latin typeface="Times New Roman" pitchFamily="18" charset="0"/>
                <a:cs typeface="Times New Roman" pitchFamily="18" charset="0"/>
              </a:rPr>
              <a:t>Other Commonly Used Pronouns</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10600" cy="5059363"/>
          </a:xfrm>
          <a:solidFill>
            <a:schemeClr val="accent5">
              <a:lumMod val="60000"/>
              <a:lumOff val="40000"/>
            </a:schemeClr>
          </a:solidFill>
        </p:spPr>
        <p:txBody>
          <a:bodyPr>
            <a:normAutofit/>
          </a:bodyPr>
          <a:lstStyle/>
          <a:p>
            <a:pPr marL="0" indent="0">
              <a:buNone/>
            </a:pPr>
            <a:r>
              <a:rPr lang="en-US" sz="4400" dirty="0" smtClean="0">
                <a:latin typeface="Times New Roman" pitchFamily="18" charset="0"/>
                <a:cs typeface="Times New Roman" pitchFamily="18" charset="0"/>
              </a:rPr>
              <a:t>DEMONSTRATIVE PRONOUNS (used to point out a specific person, place, thing, or idea)</a:t>
            </a:r>
          </a:p>
          <a:p>
            <a:pPr marL="0" indent="0">
              <a:buNone/>
            </a:pPr>
            <a:endParaRPr lang="en-US" sz="4400" dirty="0" smtClean="0">
              <a:latin typeface="Times New Roman" pitchFamily="18" charset="0"/>
              <a:cs typeface="Times New Roman" pitchFamily="18" charset="0"/>
            </a:endParaRPr>
          </a:p>
          <a:p>
            <a:pPr marL="0" indent="0">
              <a:buNone/>
            </a:pPr>
            <a:r>
              <a:rPr lang="en-US" sz="4400" dirty="0" smtClean="0">
                <a:latin typeface="Times New Roman" pitchFamily="18" charset="0"/>
                <a:cs typeface="Times New Roman" pitchFamily="18" charset="0"/>
              </a:rPr>
              <a:t>	</a:t>
            </a:r>
            <a:r>
              <a:rPr lang="en-US" sz="4800" dirty="0" smtClean="0">
                <a:latin typeface="Times New Roman" pitchFamily="18" charset="0"/>
                <a:cs typeface="Times New Roman" pitchFamily="18" charset="0"/>
              </a:rPr>
              <a:t>this		that	these	those</a:t>
            </a:r>
          </a:p>
        </p:txBody>
      </p:sp>
    </p:spTree>
    <p:extLst>
      <p:ext uri="{BB962C8B-B14F-4D97-AF65-F5344CB8AC3E}">
        <p14:creationId xmlns:p14="http://schemas.microsoft.com/office/powerpoint/2010/main" val="163291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685800"/>
          </a:xfrm>
        </p:spPr>
        <p:txBody>
          <a:bodyPr>
            <a:noAutofit/>
          </a:bodyPr>
          <a:lstStyle/>
          <a:p>
            <a:pPr algn="ctr"/>
            <a:r>
              <a:rPr lang="en-US" sz="4000" b="1" dirty="0" smtClean="0">
                <a:latin typeface="Times New Roman" pitchFamily="18" charset="0"/>
                <a:cs typeface="Times New Roman" pitchFamily="18" charset="0"/>
              </a:rPr>
              <a:t>Other Commonly Used Pronouns</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0" y="762000"/>
            <a:ext cx="9144000" cy="6096000"/>
          </a:xfrm>
          <a:solidFill>
            <a:schemeClr val="accent5">
              <a:lumMod val="60000"/>
              <a:lumOff val="40000"/>
            </a:schemeClr>
          </a:solidFill>
        </p:spPr>
        <p:txBody>
          <a:bodyPr>
            <a:normAutofit/>
          </a:bodyPr>
          <a:lstStyle/>
          <a:p>
            <a:pPr marL="0" indent="0">
              <a:buNone/>
            </a:pPr>
            <a:r>
              <a:rPr lang="en-US" sz="4400" dirty="0" smtClean="0">
                <a:latin typeface="Times New Roman" pitchFamily="18" charset="0"/>
                <a:cs typeface="Times New Roman" pitchFamily="18" charset="0"/>
              </a:rPr>
              <a:t>INDEFINITE PRONOUNS</a:t>
            </a:r>
            <a:r>
              <a:rPr lang="en-US" sz="2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(used to refer to people, places, things, or ideas in general; frequently used without antecedents)</a:t>
            </a:r>
          </a:p>
          <a:p>
            <a:pPr marL="0" indent="0">
              <a:buNone/>
            </a:pPr>
            <a:r>
              <a:rPr lang="en-US" dirty="0">
                <a:latin typeface="Times New Roman" pitchFamily="18" charset="0"/>
                <a:cs typeface="Times New Roman" pitchFamily="18" charset="0"/>
              </a:rPr>
              <a:t>	a</a:t>
            </a:r>
            <a:r>
              <a:rPr lang="en-US" dirty="0" smtClean="0">
                <a:latin typeface="Times New Roman" pitchFamily="18" charset="0"/>
                <a:cs typeface="Times New Roman" pitchFamily="18" charset="0"/>
              </a:rPr>
              <a:t>ll</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each			more		one</a:t>
            </a:r>
          </a:p>
          <a:p>
            <a:pPr marL="0" indent="0">
              <a:buNone/>
            </a:pPr>
            <a:r>
              <a:rPr lang="en-US" dirty="0">
                <a:latin typeface="Times New Roman" pitchFamily="18" charset="0"/>
                <a:cs typeface="Times New Roman" pitchFamily="18" charset="0"/>
              </a:rPr>
              <a:t>	a</a:t>
            </a:r>
            <a:r>
              <a:rPr lang="en-US" dirty="0" smtClean="0">
                <a:latin typeface="Times New Roman" pitchFamily="18" charset="0"/>
                <a:cs typeface="Times New Roman" pitchFamily="18" charset="0"/>
              </a:rPr>
              <a:t>nother	either		most		other</a:t>
            </a:r>
          </a:p>
          <a:p>
            <a:pPr marL="0" indent="0">
              <a:buNone/>
            </a:pPr>
            <a:r>
              <a:rPr lang="en-US" dirty="0">
                <a:latin typeface="Times New Roman" pitchFamily="18" charset="0"/>
                <a:cs typeface="Times New Roman" pitchFamily="18" charset="0"/>
              </a:rPr>
              <a:t>	a</a:t>
            </a:r>
            <a:r>
              <a:rPr lang="en-US" dirty="0" smtClean="0">
                <a:latin typeface="Times New Roman" pitchFamily="18" charset="0"/>
                <a:cs typeface="Times New Roman" pitchFamily="18" charset="0"/>
              </a:rPr>
              <a:t>ny		everybody		much		several</a:t>
            </a:r>
          </a:p>
          <a:p>
            <a:pPr marL="0" indent="0">
              <a:buNone/>
            </a:pPr>
            <a:r>
              <a:rPr lang="en-US" dirty="0" smtClean="0">
                <a:latin typeface="Times New Roman" pitchFamily="18" charset="0"/>
                <a:cs typeface="Times New Roman" pitchFamily="18" charset="0"/>
              </a:rPr>
              <a:t>	anybody	everyone		neither	some</a:t>
            </a:r>
          </a:p>
          <a:p>
            <a:pPr marL="0" indent="0">
              <a:buNone/>
            </a:pPr>
            <a:r>
              <a:rPr lang="en-US" dirty="0" smtClean="0">
                <a:latin typeface="Times New Roman" pitchFamily="18" charset="0"/>
                <a:cs typeface="Times New Roman" pitchFamily="18" charset="0"/>
              </a:rPr>
              <a:t>	anyone	everything		nobody	</a:t>
            </a:r>
            <a:r>
              <a:rPr lang="en-US" spc="-150" dirty="0" smtClean="0">
                <a:latin typeface="Times New Roman" pitchFamily="18" charset="0"/>
                <a:cs typeface="Times New Roman" pitchFamily="18" charset="0"/>
              </a:rPr>
              <a:t>somebody</a:t>
            </a:r>
          </a:p>
          <a:p>
            <a:pPr marL="0" indent="0">
              <a:buNone/>
            </a:pPr>
            <a:r>
              <a:rPr lang="en-US" dirty="0" smtClean="0">
                <a:latin typeface="Times New Roman" pitchFamily="18" charset="0"/>
                <a:cs typeface="Times New Roman" pitchFamily="18" charset="0"/>
              </a:rPr>
              <a:t>	anything	few			none		someone</a:t>
            </a:r>
          </a:p>
          <a:p>
            <a:pPr marL="0" indent="0">
              <a:buNone/>
            </a:pPr>
            <a:r>
              <a:rPr lang="en-US" dirty="0" smtClean="0">
                <a:latin typeface="Times New Roman" pitchFamily="18" charset="0"/>
                <a:cs typeface="Times New Roman" pitchFamily="18" charset="0"/>
              </a:rPr>
              <a:t>	both		many			no one</a:t>
            </a:r>
          </a:p>
        </p:txBody>
      </p:sp>
    </p:spTree>
    <p:extLst>
      <p:ext uri="{BB962C8B-B14F-4D97-AF65-F5344CB8AC3E}">
        <p14:creationId xmlns:p14="http://schemas.microsoft.com/office/powerpoint/2010/main" val="57775231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latin typeface="Times New Roman" pitchFamily="18" charset="0"/>
                <a:cs typeface="Times New Roman" pitchFamily="18" charset="0"/>
              </a:rPr>
              <a:t>Exercise Seven</a:t>
            </a:r>
            <a:r>
              <a:rPr lang="en-US" b="1" dirty="0" smtClean="0">
                <a:latin typeface="Times New Roman" pitchFamily="18" charset="0"/>
                <a:cs typeface="Times New Roman" pitchFamily="18" charset="0"/>
              </a:rPr>
              <a:t>, page 471</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10600" cy="5638800"/>
          </a:xfrm>
          <a:solidFill>
            <a:schemeClr val="bg1"/>
          </a:solidFill>
        </p:spPr>
        <p:txBody>
          <a:bodyPr>
            <a:normAutofit lnSpcReduction="10000"/>
          </a:bodyPr>
          <a:lstStyle/>
          <a:p>
            <a:pPr marL="0" indent="0">
              <a:buNone/>
            </a:pPr>
            <a:r>
              <a:rPr lang="en-US" sz="3600" dirty="0" smtClean="0">
                <a:latin typeface="Times New Roman" pitchFamily="18" charset="0"/>
                <a:cs typeface="Times New Roman" pitchFamily="18" charset="0"/>
              </a:rPr>
              <a:t>(1) The tea ceremony at Hideko’s house was more like some I have seen in the movies than the one shown here. (2) Hideko said that in Japan people have special rooms for their tea ceremonies, but we used her family’s living room. (3) Hideko told me that the purpose of the tea ceremony, accustomed which dates back hundreds of years, is to create a peaceful mood.  (4) In the ceremony, everyone sits quietly and watches the tea being made.</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629981476"/>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cashreg.wav"/>
          </p:stSnd>
        </p:sndAc>
      </p:transition>
    </mc:Choice>
    <mc:Fallback xmlns="">
      <p:transition spd="slow">
        <p:fade/>
        <p:sndAc>
          <p:stSnd>
            <p:snd r:embed="rId3" name="cashreg.wav"/>
          </p:stSnd>
        </p:sndAc>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latin typeface="Times New Roman" pitchFamily="18" charset="0"/>
                <a:cs typeface="Times New Roman" pitchFamily="18" charset="0"/>
              </a:rPr>
              <a:t>Exercise Seven</a:t>
            </a:r>
            <a:r>
              <a:rPr lang="en-US" b="1" dirty="0" smtClean="0">
                <a:latin typeface="Times New Roman" pitchFamily="18" charset="0"/>
                <a:cs typeface="Times New Roman" pitchFamily="18" charset="0"/>
              </a:rPr>
              <a:t>, page 471</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10600" cy="5791200"/>
          </a:xfrm>
          <a:solidFill>
            <a:schemeClr val="bg1"/>
          </a:solidFill>
        </p:spPr>
        <p:txBody>
          <a:bodyPr>
            <a:normAutofit lnSpcReduction="10000"/>
          </a:bodyPr>
          <a:lstStyle/>
          <a:p>
            <a:pPr marL="0" indent="0">
              <a:buNone/>
            </a:pPr>
            <a:r>
              <a:rPr lang="en-US" sz="3600" dirty="0" smtClean="0">
                <a:latin typeface="Times New Roman" pitchFamily="18" charset="0"/>
                <a:cs typeface="Times New Roman" pitchFamily="18" charset="0"/>
              </a:rPr>
              <a:t>(1) The tea ceremony at Hideko’s house was more like some </a:t>
            </a:r>
            <a:r>
              <a:rPr lang="en-US" sz="3600" b="1" u="sng" dirty="0" smtClean="0">
                <a:solidFill>
                  <a:schemeClr val="accent5">
                    <a:lumMod val="50000"/>
                  </a:schemeClr>
                </a:solidFill>
                <a:latin typeface="Times New Roman" pitchFamily="18" charset="0"/>
                <a:cs typeface="Times New Roman" pitchFamily="18" charset="0"/>
              </a:rPr>
              <a:t>I</a:t>
            </a:r>
            <a:r>
              <a:rPr lang="en-US" sz="3600" dirty="0" smtClean="0">
                <a:latin typeface="Times New Roman" pitchFamily="18" charset="0"/>
                <a:cs typeface="Times New Roman" pitchFamily="18" charset="0"/>
              </a:rPr>
              <a:t> have seen in the movies than the </a:t>
            </a:r>
            <a:r>
              <a:rPr lang="en-US" sz="3600" b="1" u="sng" dirty="0" smtClean="0">
                <a:solidFill>
                  <a:schemeClr val="accent5">
                    <a:lumMod val="50000"/>
                  </a:schemeClr>
                </a:solidFill>
                <a:latin typeface="Times New Roman" pitchFamily="18" charset="0"/>
                <a:cs typeface="Times New Roman" pitchFamily="18" charset="0"/>
              </a:rPr>
              <a:t>one</a:t>
            </a:r>
            <a:r>
              <a:rPr lang="en-US" sz="3600" dirty="0" smtClean="0">
                <a:latin typeface="Times New Roman" pitchFamily="18" charset="0"/>
                <a:cs typeface="Times New Roman" pitchFamily="18" charset="0"/>
              </a:rPr>
              <a:t> shown here. (2) Hideko said that in Japan people have special rooms for </a:t>
            </a:r>
            <a:r>
              <a:rPr lang="en-US" sz="3600" b="1" u="sng" dirty="0" smtClean="0">
                <a:solidFill>
                  <a:schemeClr val="accent5">
                    <a:lumMod val="50000"/>
                  </a:schemeClr>
                </a:solidFill>
                <a:latin typeface="Times New Roman" pitchFamily="18" charset="0"/>
                <a:cs typeface="Times New Roman" pitchFamily="18" charset="0"/>
              </a:rPr>
              <a:t>their</a:t>
            </a:r>
            <a:r>
              <a:rPr lang="en-US" sz="3600" dirty="0" smtClean="0">
                <a:latin typeface="Times New Roman" pitchFamily="18" charset="0"/>
                <a:cs typeface="Times New Roman" pitchFamily="18" charset="0"/>
              </a:rPr>
              <a:t> tea ceremonies, but </a:t>
            </a:r>
            <a:r>
              <a:rPr lang="en-US" sz="3600" b="1" u="sng" dirty="0" smtClean="0">
                <a:solidFill>
                  <a:schemeClr val="accent5">
                    <a:lumMod val="50000"/>
                  </a:schemeClr>
                </a:solidFill>
                <a:latin typeface="Times New Roman" pitchFamily="18" charset="0"/>
                <a:cs typeface="Times New Roman" pitchFamily="18" charset="0"/>
              </a:rPr>
              <a:t>we</a:t>
            </a:r>
            <a:r>
              <a:rPr lang="en-US" sz="3600" dirty="0" smtClean="0">
                <a:latin typeface="Times New Roman" pitchFamily="18" charset="0"/>
                <a:cs typeface="Times New Roman" pitchFamily="18" charset="0"/>
              </a:rPr>
              <a:t> used </a:t>
            </a:r>
            <a:r>
              <a:rPr lang="en-US" sz="3600" b="1" u="sng" dirty="0" smtClean="0">
                <a:solidFill>
                  <a:schemeClr val="accent5">
                    <a:lumMod val="50000"/>
                  </a:schemeClr>
                </a:solidFill>
                <a:latin typeface="Times New Roman" pitchFamily="18" charset="0"/>
                <a:cs typeface="Times New Roman" pitchFamily="18" charset="0"/>
              </a:rPr>
              <a:t>her</a:t>
            </a:r>
            <a:r>
              <a:rPr lang="en-US" sz="3600" dirty="0" smtClean="0">
                <a:latin typeface="Times New Roman" pitchFamily="18" charset="0"/>
                <a:cs typeface="Times New Roman" pitchFamily="18" charset="0"/>
              </a:rPr>
              <a:t> family’s living room. (3) Hideko told </a:t>
            </a:r>
            <a:r>
              <a:rPr lang="en-US" sz="3600" b="1" u="sng" dirty="0" smtClean="0">
                <a:solidFill>
                  <a:schemeClr val="accent5">
                    <a:lumMod val="50000"/>
                  </a:schemeClr>
                </a:solidFill>
                <a:latin typeface="Times New Roman" pitchFamily="18" charset="0"/>
                <a:cs typeface="Times New Roman" pitchFamily="18" charset="0"/>
              </a:rPr>
              <a:t>me</a:t>
            </a:r>
            <a:r>
              <a:rPr lang="en-US" sz="3600" dirty="0" smtClean="0">
                <a:latin typeface="Times New Roman" pitchFamily="18" charset="0"/>
                <a:cs typeface="Times New Roman" pitchFamily="18" charset="0"/>
              </a:rPr>
              <a:t> </a:t>
            </a:r>
            <a:r>
              <a:rPr lang="en-US" sz="3600" b="1" u="sng" dirty="0" smtClean="0">
                <a:solidFill>
                  <a:schemeClr val="accent5">
                    <a:lumMod val="50000"/>
                  </a:schemeClr>
                </a:solidFill>
                <a:latin typeface="Times New Roman" pitchFamily="18" charset="0"/>
                <a:cs typeface="Times New Roman" pitchFamily="18" charset="0"/>
              </a:rPr>
              <a:t>that</a:t>
            </a:r>
            <a:r>
              <a:rPr lang="en-US" sz="3600" dirty="0" smtClean="0">
                <a:latin typeface="Times New Roman" pitchFamily="18" charset="0"/>
                <a:cs typeface="Times New Roman" pitchFamily="18" charset="0"/>
              </a:rPr>
              <a:t> the purpose of the tea ceremony, accustomed </a:t>
            </a:r>
            <a:r>
              <a:rPr lang="en-US" sz="3600" b="1" u="sng" dirty="0" smtClean="0">
                <a:solidFill>
                  <a:schemeClr val="accent5">
                    <a:lumMod val="50000"/>
                  </a:schemeClr>
                </a:solidFill>
                <a:latin typeface="Times New Roman" pitchFamily="18" charset="0"/>
                <a:cs typeface="Times New Roman" pitchFamily="18" charset="0"/>
              </a:rPr>
              <a:t>which</a:t>
            </a:r>
            <a:r>
              <a:rPr lang="en-US" sz="3600" dirty="0" smtClean="0">
                <a:latin typeface="Times New Roman" pitchFamily="18" charset="0"/>
                <a:cs typeface="Times New Roman" pitchFamily="18" charset="0"/>
              </a:rPr>
              <a:t> dates back hundreds of years, is to create a peaceful mood.  (4) In the ceremony, </a:t>
            </a:r>
            <a:r>
              <a:rPr lang="en-US" sz="3600" b="1" u="sng" dirty="0" smtClean="0">
                <a:solidFill>
                  <a:schemeClr val="accent5">
                    <a:lumMod val="50000"/>
                  </a:schemeClr>
                </a:solidFill>
                <a:latin typeface="Times New Roman" pitchFamily="18" charset="0"/>
                <a:cs typeface="Times New Roman" pitchFamily="18" charset="0"/>
              </a:rPr>
              <a:t>everyone</a:t>
            </a:r>
            <a:r>
              <a:rPr lang="en-US" sz="3600" dirty="0" smtClean="0">
                <a:latin typeface="Times New Roman" pitchFamily="18" charset="0"/>
                <a:cs typeface="Times New Roman" pitchFamily="18" charset="0"/>
              </a:rPr>
              <a:t> sits quietly and watches the tea being made.</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509730570"/>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latin typeface="Times New Roman" pitchFamily="18" charset="0"/>
                <a:cs typeface="Times New Roman" pitchFamily="18" charset="0"/>
              </a:rPr>
              <a:t>Exercise Seven</a:t>
            </a:r>
            <a:r>
              <a:rPr lang="en-US" b="1" dirty="0" smtClean="0">
                <a:latin typeface="Times New Roman" pitchFamily="18" charset="0"/>
                <a:cs typeface="Times New Roman" pitchFamily="18" charset="0"/>
              </a:rPr>
              <a:t>, page 471-2</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914400"/>
            <a:ext cx="8915400" cy="5943600"/>
          </a:xfrm>
          <a:solidFill>
            <a:schemeClr val="bg1"/>
          </a:solidFill>
        </p:spPr>
        <p:txBody>
          <a:bodyPr>
            <a:normAutofit lnSpcReduction="10000"/>
          </a:bodyPr>
          <a:lstStyle/>
          <a:p>
            <a:pPr marL="0" indent="0">
              <a:buNone/>
            </a:pPr>
            <a:r>
              <a:rPr lang="en-US" sz="3600" dirty="0" smtClean="0">
                <a:latin typeface="Times New Roman" pitchFamily="18" charset="0"/>
                <a:cs typeface="Times New Roman" pitchFamily="18" charset="0"/>
              </a:rPr>
              <a:t>(5) Hideko’s mother was our tea master, the person who conducts the ceremony and prepares the tea. (6) Before entering the room for the ceremony, we took our shoes off.  (7) During the ceremony each of us kneeled on straw mats.  (8) Hideko’s mother served us sweet cakes called </a:t>
            </a:r>
            <a:r>
              <a:rPr lang="en-US" sz="3600" dirty="0" err="1" smtClean="0">
                <a:latin typeface="Times New Roman" pitchFamily="18" charset="0"/>
                <a:cs typeface="Times New Roman" pitchFamily="18" charset="0"/>
              </a:rPr>
              <a:t>Kashi</a:t>
            </a:r>
            <a:r>
              <a:rPr lang="en-US" sz="3600" dirty="0" smtClean="0">
                <a:latin typeface="Times New Roman" pitchFamily="18" charset="0"/>
                <a:cs typeface="Times New Roman" pitchFamily="18" charset="0"/>
              </a:rPr>
              <a:t> (KAH-</a:t>
            </a:r>
            <a:r>
              <a:rPr lang="en-US" sz="3600" dirty="0" err="1" smtClean="0">
                <a:latin typeface="Times New Roman" pitchFamily="18" charset="0"/>
                <a:cs typeface="Times New Roman" pitchFamily="18" charset="0"/>
              </a:rPr>
              <a:t>shee</a:t>
            </a:r>
            <a:r>
              <a:rPr lang="en-US" sz="3600" dirty="0" smtClean="0">
                <a:latin typeface="Times New Roman" pitchFamily="18" charset="0"/>
                <a:cs typeface="Times New Roman" pitchFamily="18" charset="0"/>
              </a:rPr>
              <a:t>).  (9) Then she prepared the tea and served it in bowls that had been in their family for generations. (10) afterwards, Hideko gave me a poster to remember the ceremony.</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546971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latin typeface="Times New Roman" pitchFamily="18" charset="0"/>
                <a:cs typeface="Times New Roman" pitchFamily="18" charset="0"/>
              </a:rPr>
              <a:t>Exercise Seven</a:t>
            </a:r>
            <a:r>
              <a:rPr lang="en-US" b="1" dirty="0" smtClean="0">
                <a:latin typeface="Times New Roman" pitchFamily="18" charset="0"/>
                <a:cs typeface="Times New Roman" pitchFamily="18" charset="0"/>
              </a:rPr>
              <a:t>, page 471</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914400"/>
            <a:ext cx="8915400" cy="5943600"/>
          </a:xfrm>
          <a:solidFill>
            <a:schemeClr val="bg1"/>
          </a:solidFill>
        </p:spPr>
        <p:txBody>
          <a:bodyPr>
            <a:normAutofit lnSpcReduction="10000"/>
          </a:bodyPr>
          <a:lstStyle/>
          <a:p>
            <a:pPr marL="0" indent="0">
              <a:buNone/>
            </a:pPr>
            <a:r>
              <a:rPr lang="en-US" sz="3600" dirty="0" smtClean="0">
                <a:latin typeface="Times New Roman" pitchFamily="18" charset="0"/>
                <a:cs typeface="Times New Roman" pitchFamily="18" charset="0"/>
              </a:rPr>
              <a:t>(5) Hideko’s mother was </a:t>
            </a:r>
            <a:r>
              <a:rPr lang="en-US" sz="3600" b="1" u="sng" dirty="0" smtClean="0">
                <a:solidFill>
                  <a:srgbClr val="7030A0"/>
                </a:solidFill>
                <a:latin typeface="Times New Roman" pitchFamily="18" charset="0"/>
                <a:cs typeface="Times New Roman" pitchFamily="18" charset="0"/>
              </a:rPr>
              <a:t>our</a:t>
            </a:r>
            <a:r>
              <a:rPr lang="en-US" sz="3600" dirty="0" smtClean="0">
                <a:latin typeface="Times New Roman" pitchFamily="18" charset="0"/>
                <a:cs typeface="Times New Roman" pitchFamily="18" charset="0"/>
              </a:rPr>
              <a:t> tea master, the person </a:t>
            </a:r>
            <a:r>
              <a:rPr lang="en-US" sz="3600" b="1" u="sng" dirty="0" smtClean="0">
                <a:solidFill>
                  <a:srgbClr val="7030A0"/>
                </a:solidFill>
                <a:latin typeface="Times New Roman" pitchFamily="18" charset="0"/>
                <a:cs typeface="Times New Roman" pitchFamily="18" charset="0"/>
              </a:rPr>
              <a:t>who</a:t>
            </a:r>
            <a:r>
              <a:rPr lang="en-US" sz="3600" dirty="0" smtClean="0">
                <a:latin typeface="Times New Roman" pitchFamily="18" charset="0"/>
                <a:cs typeface="Times New Roman" pitchFamily="18" charset="0"/>
              </a:rPr>
              <a:t> conducts the ceremony and prepares the tea</a:t>
            </a:r>
            <a:r>
              <a:rPr lang="en-US" sz="3600" dirty="0">
                <a:latin typeface="Times New Roman" pitchFamily="18" charset="0"/>
                <a:cs typeface="Times New Roman" pitchFamily="18" charset="0"/>
              </a:rPr>
              <a:t>. (6) Before entering the room for the ceremony, </a:t>
            </a:r>
            <a:r>
              <a:rPr lang="en-US" sz="3600" b="1" u="sng" dirty="0">
                <a:solidFill>
                  <a:srgbClr val="7030A0"/>
                </a:solidFill>
                <a:latin typeface="Times New Roman" pitchFamily="18" charset="0"/>
                <a:cs typeface="Times New Roman" pitchFamily="18" charset="0"/>
              </a:rPr>
              <a:t>we</a:t>
            </a:r>
            <a:r>
              <a:rPr lang="en-US" sz="3600" dirty="0">
                <a:latin typeface="Times New Roman" pitchFamily="18" charset="0"/>
                <a:cs typeface="Times New Roman" pitchFamily="18" charset="0"/>
              </a:rPr>
              <a:t> took </a:t>
            </a:r>
            <a:r>
              <a:rPr lang="en-US" sz="3600" b="1" u="sng" dirty="0">
                <a:solidFill>
                  <a:srgbClr val="7030A0"/>
                </a:solidFill>
                <a:latin typeface="Times New Roman" pitchFamily="18" charset="0"/>
                <a:cs typeface="Times New Roman" pitchFamily="18" charset="0"/>
              </a:rPr>
              <a:t>our</a:t>
            </a:r>
            <a:r>
              <a:rPr lang="en-US" sz="3600" dirty="0">
                <a:latin typeface="Times New Roman" pitchFamily="18" charset="0"/>
                <a:cs typeface="Times New Roman" pitchFamily="18" charset="0"/>
              </a:rPr>
              <a:t> shoes off.  (7) During the ceremony </a:t>
            </a:r>
            <a:r>
              <a:rPr lang="en-US" sz="3600" b="1" u="sng" dirty="0">
                <a:solidFill>
                  <a:srgbClr val="7030A0"/>
                </a:solidFill>
                <a:latin typeface="Times New Roman" pitchFamily="18" charset="0"/>
                <a:cs typeface="Times New Roman" pitchFamily="18" charset="0"/>
              </a:rPr>
              <a:t>each</a:t>
            </a:r>
            <a:r>
              <a:rPr lang="en-US" sz="3600" dirty="0">
                <a:latin typeface="Times New Roman" pitchFamily="18" charset="0"/>
                <a:cs typeface="Times New Roman" pitchFamily="18" charset="0"/>
              </a:rPr>
              <a:t> of </a:t>
            </a:r>
            <a:r>
              <a:rPr lang="en-US" sz="3600" b="1" u="sng" dirty="0">
                <a:solidFill>
                  <a:srgbClr val="7030A0"/>
                </a:solidFill>
                <a:latin typeface="Times New Roman" pitchFamily="18" charset="0"/>
                <a:cs typeface="Times New Roman" pitchFamily="18" charset="0"/>
              </a:rPr>
              <a:t>us</a:t>
            </a:r>
            <a:r>
              <a:rPr lang="en-US" sz="3600" dirty="0">
                <a:latin typeface="Times New Roman" pitchFamily="18" charset="0"/>
                <a:cs typeface="Times New Roman" pitchFamily="18" charset="0"/>
              </a:rPr>
              <a:t> kneeled on straw mats.  (8) Hideko’s mother served </a:t>
            </a:r>
            <a:r>
              <a:rPr lang="en-US" sz="3600" b="1" u="sng" dirty="0">
                <a:solidFill>
                  <a:srgbClr val="7030A0"/>
                </a:solidFill>
                <a:latin typeface="Times New Roman" pitchFamily="18" charset="0"/>
                <a:cs typeface="Times New Roman" pitchFamily="18" charset="0"/>
              </a:rPr>
              <a:t>us</a:t>
            </a:r>
            <a:r>
              <a:rPr lang="en-US" sz="3600" dirty="0">
                <a:latin typeface="Times New Roman" pitchFamily="18" charset="0"/>
                <a:cs typeface="Times New Roman" pitchFamily="18" charset="0"/>
              </a:rPr>
              <a:t> sweet cakes called </a:t>
            </a:r>
            <a:r>
              <a:rPr lang="en-US" sz="3600" dirty="0" err="1">
                <a:latin typeface="Times New Roman" pitchFamily="18" charset="0"/>
                <a:cs typeface="Times New Roman" pitchFamily="18" charset="0"/>
              </a:rPr>
              <a:t>Kashi</a:t>
            </a:r>
            <a:r>
              <a:rPr lang="en-US" sz="3600" dirty="0">
                <a:latin typeface="Times New Roman" pitchFamily="18" charset="0"/>
                <a:cs typeface="Times New Roman" pitchFamily="18" charset="0"/>
              </a:rPr>
              <a:t> (KAH-</a:t>
            </a:r>
            <a:r>
              <a:rPr lang="en-US" sz="3600" dirty="0" err="1">
                <a:latin typeface="Times New Roman" pitchFamily="18" charset="0"/>
                <a:cs typeface="Times New Roman" pitchFamily="18" charset="0"/>
              </a:rPr>
              <a:t>shee</a:t>
            </a:r>
            <a:r>
              <a:rPr lang="en-US" sz="3600" dirty="0">
                <a:latin typeface="Times New Roman" pitchFamily="18" charset="0"/>
                <a:cs typeface="Times New Roman" pitchFamily="18" charset="0"/>
              </a:rPr>
              <a:t>).  (9) Then </a:t>
            </a:r>
            <a:r>
              <a:rPr lang="en-US" sz="3600" b="1" u="sng" dirty="0">
                <a:solidFill>
                  <a:srgbClr val="7030A0"/>
                </a:solidFill>
                <a:latin typeface="Times New Roman" pitchFamily="18" charset="0"/>
                <a:cs typeface="Times New Roman" pitchFamily="18" charset="0"/>
              </a:rPr>
              <a:t>she</a:t>
            </a:r>
            <a:r>
              <a:rPr lang="en-US" sz="3600" dirty="0">
                <a:latin typeface="Times New Roman" pitchFamily="18" charset="0"/>
                <a:cs typeface="Times New Roman" pitchFamily="18" charset="0"/>
              </a:rPr>
              <a:t> prepared the tea and served </a:t>
            </a:r>
            <a:r>
              <a:rPr lang="en-US" sz="3600" b="1" u="sng" dirty="0">
                <a:solidFill>
                  <a:srgbClr val="7030A0"/>
                </a:solidFill>
                <a:latin typeface="Times New Roman" pitchFamily="18" charset="0"/>
                <a:cs typeface="Times New Roman" pitchFamily="18" charset="0"/>
              </a:rPr>
              <a:t>it</a:t>
            </a:r>
            <a:r>
              <a:rPr lang="en-US" sz="3600" dirty="0">
                <a:latin typeface="Times New Roman" pitchFamily="18" charset="0"/>
                <a:cs typeface="Times New Roman" pitchFamily="18" charset="0"/>
              </a:rPr>
              <a:t> in bowls </a:t>
            </a:r>
            <a:r>
              <a:rPr lang="en-US" sz="3600" b="1" u="sng" dirty="0">
                <a:solidFill>
                  <a:srgbClr val="7030A0"/>
                </a:solidFill>
                <a:latin typeface="Times New Roman" pitchFamily="18" charset="0"/>
                <a:cs typeface="Times New Roman" pitchFamily="18" charset="0"/>
              </a:rPr>
              <a:t>that</a:t>
            </a:r>
            <a:r>
              <a:rPr lang="en-US" sz="3600" dirty="0">
                <a:latin typeface="Times New Roman" pitchFamily="18" charset="0"/>
                <a:cs typeface="Times New Roman" pitchFamily="18" charset="0"/>
              </a:rPr>
              <a:t> had been in their family for generations. (10) afterwards, Hideko gave </a:t>
            </a:r>
            <a:r>
              <a:rPr lang="en-US" sz="3600" b="1" u="sng" dirty="0">
                <a:solidFill>
                  <a:srgbClr val="7030A0"/>
                </a:solidFill>
                <a:latin typeface="Times New Roman" pitchFamily="18" charset="0"/>
                <a:cs typeface="Times New Roman" pitchFamily="18" charset="0"/>
              </a:rPr>
              <a:t>me</a:t>
            </a:r>
            <a:r>
              <a:rPr lang="en-US" sz="3600" dirty="0">
                <a:latin typeface="Times New Roman" pitchFamily="18" charset="0"/>
                <a:cs typeface="Times New Roman" pitchFamily="18" charset="0"/>
              </a:rPr>
              <a:t> a poster to remember the ceremony.</a:t>
            </a:r>
          </a:p>
          <a:p>
            <a:pPr marL="0" indent="0">
              <a:buNone/>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25163468"/>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228600"/>
            <a:ext cx="4114800" cy="6629400"/>
          </a:xfrm>
          <a:solidFill>
            <a:schemeClr val="bg1"/>
          </a:solidFill>
        </p:spPr>
        <p:txBody>
          <a:bodyPr>
            <a:normAutofit lnSpcReduction="10000"/>
          </a:bodyPr>
          <a:lstStyle/>
          <a:p>
            <a:pPr marL="514350" indent="-514350">
              <a:buAutoNum type="arabicPeriod"/>
            </a:pPr>
            <a:r>
              <a:rPr lang="en-US" dirty="0" smtClean="0">
                <a:latin typeface="Times New Roman" pitchFamily="18" charset="0"/>
                <a:cs typeface="Times New Roman" pitchFamily="18" charset="0"/>
              </a:rPr>
              <a:t>Why did Janet take her dog to the vet?</a:t>
            </a:r>
          </a:p>
          <a:p>
            <a:pPr marL="514350" indent="-514350">
              <a:buAutoNum type="arabicPeriod"/>
            </a:pPr>
            <a:r>
              <a:rPr lang="en-US" dirty="0" smtClean="0">
                <a:latin typeface="Times New Roman" pitchFamily="18" charset="0"/>
                <a:cs typeface="Times New Roman" pitchFamily="18" charset="0"/>
              </a:rPr>
              <a:t>They should start migrating soon.</a:t>
            </a:r>
          </a:p>
          <a:p>
            <a:pPr marL="514350" indent="-514350">
              <a:buAutoNum type="arabicPeriod"/>
            </a:pPr>
            <a:r>
              <a:rPr lang="en-US" dirty="0" smtClean="0">
                <a:latin typeface="Times New Roman" pitchFamily="18" charset="0"/>
                <a:cs typeface="Times New Roman" pitchFamily="18" charset="0"/>
              </a:rPr>
              <a:t>The English villagers told him.</a:t>
            </a:r>
          </a:p>
          <a:p>
            <a:pPr marL="514350" indent="-514350">
              <a:buAutoNum type="arabicPeriod"/>
            </a:pPr>
            <a:r>
              <a:rPr lang="en-US" dirty="0" smtClean="0">
                <a:latin typeface="Times New Roman" pitchFamily="18" charset="0"/>
                <a:cs typeface="Times New Roman" pitchFamily="18" charset="0"/>
              </a:rPr>
              <a:t>Susie quit biting her nails.</a:t>
            </a:r>
          </a:p>
          <a:p>
            <a:pPr marL="514350" indent="-514350">
              <a:buAutoNum type="arabicPeriod"/>
            </a:pPr>
            <a:r>
              <a:rPr lang="en-US" dirty="0" smtClean="0">
                <a:latin typeface="Times New Roman" pitchFamily="18" charset="0"/>
                <a:cs typeface="Times New Roman" pitchFamily="18" charset="0"/>
              </a:rPr>
              <a:t>Vic took an umbrella with him.</a:t>
            </a:r>
          </a:p>
          <a:p>
            <a:pPr marL="514350" indent="-514350">
              <a:buAutoNum type="arabicPeriod"/>
            </a:pPr>
            <a:r>
              <a:rPr lang="en-US" dirty="0" smtClean="0">
                <a:latin typeface="Times New Roman" pitchFamily="18" charset="0"/>
                <a:cs typeface="Times New Roman" pitchFamily="18" charset="0"/>
              </a:rPr>
              <a:t> What three items would you be tempted to buy?</a:t>
            </a:r>
            <a:endParaRPr lang="en-US" dirty="0">
              <a:latin typeface="Times New Roman" pitchFamily="18" charset="0"/>
              <a:cs typeface="Times New Roman" pitchFamily="18" charset="0"/>
            </a:endParaRPr>
          </a:p>
        </p:txBody>
      </p:sp>
      <p:sp>
        <p:nvSpPr>
          <p:cNvPr id="4" name="Content Placeholder 2"/>
          <p:cNvSpPr txBox="1">
            <a:spLocks/>
          </p:cNvSpPr>
          <p:nvPr/>
        </p:nvSpPr>
        <p:spPr>
          <a:xfrm>
            <a:off x="4648200" y="228600"/>
            <a:ext cx="4114800" cy="6629400"/>
          </a:xfrm>
          <a:prstGeom prst="rect">
            <a:avLst/>
          </a:prstGeom>
          <a:solidFill>
            <a:schemeClr val="bg1"/>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Arial" pitchFamily="34" charset="0"/>
              <a:buAutoNum type="arabicPeriod"/>
            </a:pPr>
            <a:r>
              <a:rPr lang="en-US" dirty="0" smtClean="0">
                <a:latin typeface="Times New Roman" pitchFamily="18" charset="0"/>
                <a:cs typeface="Times New Roman" pitchFamily="18" charset="0"/>
              </a:rPr>
              <a:t>Why did Janet take her dog to the vet?</a:t>
            </a:r>
          </a:p>
          <a:p>
            <a:pPr marL="514350" indent="-514350">
              <a:buFont typeface="Arial" pitchFamily="34" charset="0"/>
              <a:buAutoNum type="arabicPeriod"/>
            </a:pPr>
            <a:r>
              <a:rPr lang="en-US" dirty="0" smtClean="0">
                <a:latin typeface="Times New Roman" pitchFamily="18" charset="0"/>
                <a:cs typeface="Times New Roman" pitchFamily="18" charset="0"/>
              </a:rPr>
              <a:t>They should start migrating soon.</a:t>
            </a:r>
          </a:p>
          <a:p>
            <a:pPr marL="514350" indent="-514350">
              <a:buFont typeface="Arial" pitchFamily="34" charset="0"/>
              <a:buAutoNum type="arabicPeriod"/>
            </a:pPr>
            <a:r>
              <a:rPr lang="en-US" dirty="0" smtClean="0">
                <a:latin typeface="Times New Roman" pitchFamily="18" charset="0"/>
                <a:cs typeface="Times New Roman" pitchFamily="18" charset="0"/>
              </a:rPr>
              <a:t>The English villagers told him.</a:t>
            </a:r>
          </a:p>
          <a:p>
            <a:pPr marL="514350" indent="-514350">
              <a:buFont typeface="Arial" pitchFamily="34" charset="0"/>
              <a:buAutoNum type="arabicPeriod"/>
            </a:pPr>
            <a:r>
              <a:rPr lang="en-US" dirty="0" smtClean="0">
                <a:latin typeface="Times New Roman" pitchFamily="18" charset="0"/>
                <a:cs typeface="Times New Roman" pitchFamily="18" charset="0"/>
              </a:rPr>
              <a:t>Susie quit biting her nails.</a:t>
            </a:r>
          </a:p>
          <a:p>
            <a:pPr marL="514350" indent="-514350">
              <a:buFont typeface="Arial" pitchFamily="34" charset="0"/>
              <a:buAutoNum type="arabicPeriod"/>
            </a:pPr>
            <a:r>
              <a:rPr lang="en-US" dirty="0" smtClean="0">
                <a:latin typeface="Times New Roman" pitchFamily="18" charset="0"/>
                <a:cs typeface="Times New Roman" pitchFamily="18" charset="0"/>
              </a:rPr>
              <a:t>Vic took an umbrella with him.</a:t>
            </a:r>
          </a:p>
          <a:p>
            <a:pPr marL="514350" indent="-514350">
              <a:buFont typeface="Arial" pitchFamily="34" charset="0"/>
              <a:buAutoNum type="arabicPeriod"/>
            </a:pPr>
            <a:r>
              <a:rPr lang="en-US" dirty="0" smtClean="0">
                <a:latin typeface="Times New Roman" pitchFamily="18" charset="0"/>
                <a:cs typeface="Times New Roman" pitchFamily="18" charset="0"/>
              </a:rPr>
              <a:t> What three items would you be tempted to buy?</a:t>
            </a:r>
            <a:endParaRPr lang="en-US" dirty="0">
              <a:latin typeface="Times New Roman" pitchFamily="18" charset="0"/>
              <a:cs typeface="Times New Roman" pitchFamily="18" charset="0"/>
            </a:endParaRPr>
          </a:p>
        </p:txBody>
      </p:sp>
      <p:cxnSp>
        <p:nvCxnSpPr>
          <p:cNvPr id="6" name="Straight Connector 5"/>
          <p:cNvCxnSpPr/>
          <p:nvPr/>
        </p:nvCxnSpPr>
        <p:spPr>
          <a:xfrm>
            <a:off x="4495800" y="-152400"/>
            <a:ext cx="0" cy="7315200"/>
          </a:xfrm>
          <a:prstGeom prst="line">
            <a:avLst/>
          </a:prstGeom>
          <a:ln w="44450" cmpd="thinThick">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418080"/>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228600"/>
            <a:ext cx="4114800" cy="6629400"/>
          </a:xfrm>
          <a:solidFill>
            <a:schemeClr val="bg1"/>
          </a:solidFill>
        </p:spPr>
        <p:txBody>
          <a:bodyPr>
            <a:normAutofit lnSpcReduction="10000"/>
          </a:bodyPr>
          <a:lstStyle/>
          <a:p>
            <a:pPr marL="514350" indent="-514350">
              <a:buAutoNum type="arabicPeriod"/>
            </a:pPr>
            <a:r>
              <a:rPr lang="en-US" dirty="0" smtClean="0">
                <a:latin typeface="Times New Roman" pitchFamily="18" charset="0"/>
                <a:cs typeface="Times New Roman" pitchFamily="18" charset="0"/>
              </a:rPr>
              <a:t>Why did Janet take </a:t>
            </a:r>
            <a:r>
              <a:rPr lang="en-US" b="1" u="sng" dirty="0" smtClean="0">
                <a:solidFill>
                  <a:srgbClr val="7030A0"/>
                </a:solidFill>
                <a:latin typeface="Times New Roman" pitchFamily="18" charset="0"/>
                <a:cs typeface="Times New Roman" pitchFamily="18" charset="0"/>
              </a:rPr>
              <a:t>her</a:t>
            </a:r>
            <a:r>
              <a:rPr lang="en-US" dirty="0" smtClean="0">
                <a:latin typeface="Times New Roman" pitchFamily="18" charset="0"/>
                <a:cs typeface="Times New Roman" pitchFamily="18" charset="0"/>
              </a:rPr>
              <a:t> dog to the vet?</a:t>
            </a:r>
          </a:p>
          <a:p>
            <a:pPr marL="514350" indent="-514350">
              <a:buAutoNum type="arabicPeriod"/>
            </a:pPr>
            <a:r>
              <a:rPr lang="en-US" b="1" u="sng" dirty="0" smtClean="0">
                <a:solidFill>
                  <a:srgbClr val="7030A0"/>
                </a:solidFill>
                <a:latin typeface="Times New Roman" pitchFamily="18" charset="0"/>
                <a:cs typeface="Times New Roman" pitchFamily="18" charset="0"/>
              </a:rPr>
              <a:t>They</a:t>
            </a:r>
            <a:r>
              <a:rPr lang="en-US" dirty="0" smtClean="0">
                <a:latin typeface="Times New Roman" pitchFamily="18" charset="0"/>
                <a:cs typeface="Times New Roman" pitchFamily="18" charset="0"/>
              </a:rPr>
              <a:t> should start migrating soon.</a:t>
            </a:r>
          </a:p>
          <a:p>
            <a:pPr marL="514350" indent="-514350">
              <a:buAutoNum type="arabicPeriod"/>
            </a:pPr>
            <a:r>
              <a:rPr lang="en-US" dirty="0" smtClean="0">
                <a:latin typeface="Times New Roman" pitchFamily="18" charset="0"/>
                <a:cs typeface="Times New Roman" pitchFamily="18" charset="0"/>
              </a:rPr>
              <a:t>The English villagers told </a:t>
            </a:r>
            <a:r>
              <a:rPr lang="en-US" b="1" u="sng" dirty="0" smtClean="0">
                <a:solidFill>
                  <a:srgbClr val="7030A0"/>
                </a:solidFill>
                <a:latin typeface="Times New Roman" pitchFamily="18" charset="0"/>
                <a:cs typeface="Times New Roman" pitchFamily="18" charset="0"/>
              </a:rPr>
              <a:t>him</a:t>
            </a:r>
            <a:r>
              <a:rPr lang="en-US" dirty="0" smtClean="0">
                <a:latin typeface="Times New Roman" pitchFamily="18" charset="0"/>
                <a:cs typeface="Times New Roman" pitchFamily="18" charset="0"/>
              </a:rPr>
              <a:t>.</a:t>
            </a:r>
          </a:p>
          <a:p>
            <a:pPr marL="514350" indent="-514350">
              <a:buAutoNum type="arabicPeriod"/>
            </a:pPr>
            <a:r>
              <a:rPr lang="en-US" dirty="0" smtClean="0">
                <a:latin typeface="Times New Roman" pitchFamily="18" charset="0"/>
                <a:cs typeface="Times New Roman" pitchFamily="18" charset="0"/>
              </a:rPr>
              <a:t>Susie quit biting </a:t>
            </a:r>
            <a:r>
              <a:rPr lang="en-US" b="1" u="sng" dirty="0" smtClean="0">
                <a:solidFill>
                  <a:srgbClr val="7030A0"/>
                </a:solidFill>
                <a:latin typeface="Times New Roman" pitchFamily="18" charset="0"/>
                <a:cs typeface="Times New Roman" pitchFamily="18" charset="0"/>
              </a:rPr>
              <a:t>her</a:t>
            </a:r>
            <a:r>
              <a:rPr lang="en-US" dirty="0" smtClean="0">
                <a:latin typeface="Times New Roman" pitchFamily="18" charset="0"/>
                <a:cs typeface="Times New Roman" pitchFamily="18" charset="0"/>
              </a:rPr>
              <a:t> nails.</a:t>
            </a:r>
          </a:p>
          <a:p>
            <a:pPr marL="514350" indent="-514350">
              <a:buAutoNum type="arabicPeriod"/>
            </a:pPr>
            <a:r>
              <a:rPr lang="en-US" dirty="0" smtClean="0">
                <a:latin typeface="Times New Roman" pitchFamily="18" charset="0"/>
                <a:cs typeface="Times New Roman" pitchFamily="18" charset="0"/>
              </a:rPr>
              <a:t>Vic took an umbrella with </a:t>
            </a:r>
            <a:r>
              <a:rPr lang="en-US" b="1" u="sng" dirty="0" smtClean="0">
                <a:solidFill>
                  <a:srgbClr val="7030A0"/>
                </a:solidFill>
                <a:latin typeface="Times New Roman" pitchFamily="18" charset="0"/>
                <a:cs typeface="Times New Roman" pitchFamily="18" charset="0"/>
              </a:rPr>
              <a:t>him</a:t>
            </a:r>
            <a:r>
              <a:rPr lang="en-US" dirty="0" smtClean="0">
                <a:latin typeface="Times New Roman" pitchFamily="18" charset="0"/>
                <a:cs typeface="Times New Roman" pitchFamily="18" charset="0"/>
              </a:rPr>
              <a:t>.</a:t>
            </a:r>
          </a:p>
          <a:p>
            <a:pPr marL="514350" indent="-514350">
              <a:buAutoNum type="arabicPeriod"/>
            </a:pPr>
            <a:r>
              <a:rPr lang="en-US" dirty="0" smtClean="0">
                <a:latin typeface="Times New Roman" pitchFamily="18" charset="0"/>
                <a:cs typeface="Times New Roman" pitchFamily="18" charset="0"/>
              </a:rPr>
              <a:t> What three items would </a:t>
            </a:r>
            <a:r>
              <a:rPr lang="en-US" b="1" u="sng" dirty="0" smtClean="0">
                <a:solidFill>
                  <a:srgbClr val="7030A0"/>
                </a:solidFill>
                <a:latin typeface="Times New Roman" pitchFamily="18" charset="0"/>
                <a:cs typeface="Times New Roman" pitchFamily="18" charset="0"/>
              </a:rPr>
              <a:t>you</a:t>
            </a:r>
            <a:r>
              <a:rPr lang="en-US" dirty="0" smtClean="0">
                <a:latin typeface="Times New Roman" pitchFamily="18" charset="0"/>
                <a:cs typeface="Times New Roman" pitchFamily="18" charset="0"/>
              </a:rPr>
              <a:t> be tempted to buy?</a:t>
            </a:r>
            <a:endParaRPr lang="en-US" dirty="0">
              <a:latin typeface="Times New Roman" pitchFamily="18" charset="0"/>
              <a:cs typeface="Times New Roman" pitchFamily="18" charset="0"/>
            </a:endParaRPr>
          </a:p>
        </p:txBody>
      </p:sp>
      <p:sp>
        <p:nvSpPr>
          <p:cNvPr id="4" name="Content Placeholder 2"/>
          <p:cNvSpPr txBox="1">
            <a:spLocks/>
          </p:cNvSpPr>
          <p:nvPr/>
        </p:nvSpPr>
        <p:spPr>
          <a:xfrm>
            <a:off x="4648200" y="228600"/>
            <a:ext cx="4114800" cy="6629400"/>
          </a:xfrm>
          <a:prstGeom prst="rect">
            <a:avLst/>
          </a:prstGeom>
          <a:solidFill>
            <a:schemeClr val="bg1"/>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Arial" pitchFamily="34" charset="0"/>
              <a:buAutoNum type="arabicPeriod"/>
            </a:pPr>
            <a:r>
              <a:rPr lang="en-US" dirty="0" smtClean="0">
                <a:latin typeface="Times New Roman" pitchFamily="18" charset="0"/>
                <a:cs typeface="Times New Roman" pitchFamily="18" charset="0"/>
              </a:rPr>
              <a:t>Why did Janet take </a:t>
            </a:r>
            <a:r>
              <a:rPr lang="en-US" b="1" u="sng" dirty="0" smtClean="0">
                <a:solidFill>
                  <a:srgbClr val="7030A0"/>
                </a:solidFill>
                <a:latin typeface="Times New Roman" pitchFamily="18" charset="0"/>
                <a:cs typeface="Times New Roman" pitchFamily="18" charset="0"/>
              </a:rPr>
              <a:t>her</a:t>
            </a:r>
            <a:r>
              <a:rPr lang="en-US" dirty="0" smtClean="0">
                <a:latin typeface="Times New Roman" pitchFamily="18" charset="0"/>
                <a:cs typeface="Times New Roman" pitchFamily="18" charset="0"/>
              </a:rPr>
              <a:t> dog to the vet?</a:t>
            </a:r>
          </a:p>
          <a:p>
            <a:pPr marL="514350" indent="-514350">
              <a:buFont typeface="Arial" pitchFamily="34" charset="0"/>
              <a:buAutoNum type="arabicPeriod"/>
            </a:pPr>
            <a:r>
              <a:rPr lang="en-US" b="1" u="sng" dirty="0" smtClean="0">
                <a:solidFill>
                  <a:srgbClr val="7030A0"/>
                </a:solidFill>
                <a:latin typeface="Times New Roman" pitchFamily="18" charset="0"/>
                <a:cs typeface="Times New Roman" pitchFamily="18" charset="0"/>
              </a:rPr>
              <a:t>They</a:t>
            </a:r>
            <a:r>
              <a:rPr lang="en-US" dirty="0" smtClean="0">
                <a:latin typeface="Times New Roman" pitchFamily="18" charset="0"/>
                <a:cs typeface="Times New Roman" pitchFamily="18" charset="0"/>
              </a:rPr>
              <a:t> should start migrating soon.</a:t>
            </a:r>
          </a:p>
          <a:p>
            <a:pPr marL="514350" indent="-514350">
              <a:buFont typeface="Arial" pitchFamily="34" charset="0"/>
              <a:buAutoNum type="arabicPeriod"/>
            </a:pPr>
            <a:r>
              <a:rPr lang="en-US" dirty="0" smtClean="0">
                <a:latin typeface="Times New Roman" pitchFamily="18" charset="0"/>
                <a:cs typeface="Times New Roman" pitchFamily="18" charset="0"/>
              </a:rPr>
              <a:t>The English villagers told </a:t>
            </a:r>
            <a:r>
              <a:rPr lang="en-US" b="1" u="sng" dirty="0" smtClean="0">
                <a:solidFill>
                  <a:srgbClr val="7030A0"/>
                </a:solidFill>
                <a:latin typeface="Times New Roman" pitchFamily="18" charset="0"/>
                <a:cs typeface="Times New Roman" pitchFamily="18" charset="0"/>
              </a:rPr>
              <a:t>him</a:t>
            </a:r>
            <a:r>
              <a:rPr lang="en-US" dirty="0" smtClean="0">
                <a:latin typeface="Times New Roman" pitchFamily="18" charset="0"/>
                <a:cs typeface="Times New Roman" pitchFamily="18" charset="0"/>
              </a:rPr>
              <a:t>.</a:t>
            </a:r>
          </a:p>
          <a:p>
            <a:pPr marL="514350" indent="-514350">
              <a:buFont typeface="Arial" pitchFamily="34" charset="0"/>
              <a:buAutoNum type="arabicPeriod"/>
            </a:pPr>
            <a:r>
              <a:rPr lang="en-US" dirty="0" smtClean="0">
                <a:latin typeface="Times New Roman" pitchFamily="18" charset="0"/>
                <a:cs typeface="Times New Roman" pitchFamily="18" charset="0"/>
              </a:rPr>
              <a:t>Susie quit biting </a:t>
            </a:r>
            <a:r>
              <a:rPr lang="en-US" b="1" u="sng" dirty="0" smtClean="0">
                <a:solidFill>
                  <a:srgbClr val="7030A0"/>
                </a:solidFill>
                <a:latin typeface="Times New Roman" pitchFamily="18" charset="0"/>
                <a:cs typeface="Times New Roman" pitchFamily="18" charset="0"/>
              </a:rPr>
              <a:t>her</a:t>
            </a:r>
            <a:r>
              <a:rPr lang="en-US" dirty="0" smtClean="0">
                <a:latin typeface="Times New Roman" pitchFamily="18" charset="0"/>
                <a:cs typeface="Times New Roman" pitchFamily="18" charset="0"/>
              </a:rPr>
              <a:t> nails.</a:t>
            </a:r>
          </a:p>
          <a:p>
            <a:pPr marL="514350" indent="-514350">
              <a:buFont typeface="Arial" pitchFamily="34" charset="0"/>
              <a:buAutoNum type="arabicPeriod"/>
            </a:pPr>
            <a:r>
              <a:rPr lang="en-US" dirty="0" smtClean="0">
                <a:latin typeface="Times New Roman" pitchFamily="18" charset="0"/>
                <a:cs typeface="Times New Roman" pitchFamily="18" charset="0"/>
              </a:rPr>
              <a:t>Vic took an umbrella with </a:t>
            </a:r>
            <a:r>
              <a:rPr lang="en-US" b="1" u="sng" dirty="0" smtClean="0">
                <a:solidFill>
                  <a:srgbClr val="7030A0"/>
                </a:solidFill>
                <a:latin typeface="Times New Roman" pitchFamily="18" charset="0"/>
                <a:cs typeface="Times New Roman" pitchFamily="18" charset="0"/>
              </a:rPr>
              <a:t>him</a:t>
            </a:r>
            <a:r>
              <a:rPr lang="en-US" dirty="0" smtClean="0">
                <a:latin typeface="Times New Roman" pitchFamily="18" charset="0"/>
                <a:cs typeface="Times New Roman" pitchFamily="18" charset="0"/>
              </a:rPr>
              <a:t>.</a:t>
            </a:r>
          </a:p>
          <a:p>
            <a:pPr marL="514350" indent="-514350">
              <a:buFont typeface="Arial" pitchFamily="34" charset="0"/>
              <a:buAutoNum type="arabicPeriod"/>
            </a:pPr>
            <a:r>
              <a:rPr lang="en-US" dirty="0" smtClean="0">
                <a:latin typeface="Times New Roman" pitchFamily="18" charset="0"/>
                <a:cs typeface="Times New Roman" pitchFamily="18" charset="0"/>
              </a:rPr>
              <a:t> What three items would </a:t>
            </a:r>
            <a:r>
              <a:rPr lang="en-US" b="1" u="sng" dirty="0" smtClean="0">
                <a:solidFill>
                  <a:srgbClr val="7030A0"/>
                </a:solidFill>
                <a:latin typeface="Times New Roman" pitchFamily="18" charset="0"/>
                <a:cs typeface="Times New Roman" pitchFamily="18" charset="0"/>
              </a:rPr>
              <a:t>you</a:t>
            </a:r>
            <a:r>
              <a:rPr lang="en-US" dirty="0" smtClean="0">
                <a:latin typeface="Times New Roman" pitchFamily="18" charset="0"/>
                <a:cs typeface="Times New Roman" pitchFamily="18" charset="0"/>
              </a:rPr>
              <a:t> be tempted to buy?</a:t>
            </a:r>
            <a:endParaRPr lang="en-US" dirty="0">
              <a:latin typeface="Times New Roman" pitchFamily="18" charset="0"/>
              <a:cs typeface="Times New Roman" pitchFamily="18" charset="0"/>
            </a:endParaRPr>
          </a:p>
        </p:txBody>
      </p:sp>
      <p:cxnSp>
        <p:nvCxnSpPr>
          <p:cNvPr id="6" name="Straight Connector 5"/>
          <p:cNvCxnSpPr/>
          <p:nvPr/>
        </p:nvCxnSpPr>
        <p:spPr>
          <a:xfrm>
            <a:off x="4495800" y="-152400"/>
            <a:ext cx="0" cy="7315200"/>
          </a:xfrm>
          <a:prstGeom prst="line">
            <a:avLst/>
          </a:prstGeom>
          <a:ln w="44450" cmpd="thinThick">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633301"/>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685800"/>
          </a:xfrm>
        </p:spPr>
        <p:txBody>
          <a:bodyPr>
            <a:noAutofit/>
          </a:bodyPr>
          <a:lstStyle/>
          <a:p>
            <a:r>
              <a:rPr lang="en-US" sz="4000" b="1" dirty="0" smtClean="0">
                <a:latin typeface="Times New Roman" pitchFamily="18" charset="0"/>
                <a:cs typeface="Times New Roman" pitchFamily="18" charset="0"/>
              </a:rPr>
              <a:t>The Noun page 465</a:t>
            </a:r>
            <a:endParaRPr lang="en-US" sz="4000" b="1" dirty="0">
              <a:latin typeface="Times New Roman" pitchFamily="18" charset="0"/>
              <a:cs typeface="Times New Roman" pitchFamily="18" charset="0"/>
            </a:endParaRPr>
          </a:p>
        </p:txBody>
      </p:sp>
      <p:sp>
        <p:nvSpPr>
          <p:cNvPr id="5" name="Content Placeholder 4"/>
          <p:cNvSpPr>
            <a:spLocks noGrp="1"/>
          </p:cNvSpPr>
          <p:nvPr>
            <p:ph idx="1"/>
          </p:nvPr>
        </p:nvSpPr>
        <p:spPr>
          <a:xfrm>
            <a:off x="228600" y="1066800"/>
            <a:ext cx="8686800" cy="5059363"/>
          </a:xfrm>
        </p:spPr>
        <p:txBody>
          <a:bodyPr>
            <a:normAutofit/>
          </a:bodyPr>
          <a:lstStyle/>
          <a:p>
            <a:pPr marL="0" indent="0" algn="ctr">
              <a:buNone/>
            </a:pPr>
            <a:r>
              <a:rPr lang="en-US" b="1" dirty="0" smtClean="0">
                <a:solidFill>
                  <a:srgbClr val="7030A0"/>
                </a:solidFill>
                <a:latin typeface="Times New Roman" pitchFamily="18" charset="0"/>
                <a:cs typeface="Times New Roman" pitchFamily="18" charset="0"/>
              </a:rPr>
              <a:t>A </a:t>
            </a:r>
            <a:r>
              <a:rPr lang="en-US" b="1" i="1" dirty="0" smtClean="0">
                <a:solidFill>
                  <a:srgbClr val="7030A0"/>
                </a:solidFill>
                <a:latin typeface="Times New Roman" pitchFamily="18" charset="0"/>
                <a:cs typeface="Times New Roman" pitchFamily="18" charset="0"/>
              </a:rPr>
              <a:t>noun</a:t>
            </a:r>
            <a:r>
              <a:rPr lang="en-US" b="1" dirty="0" smtClean="0">
                <a:solidFill>
                  <a:srgbClr val="7030A0"/>
                </a:solidFill>
                <a:latin typeface="Times New Roman" pitchFamily="18" charset="0"/>
                <a:cs typeface="Times New Roman" pitchFamily="18" charset="0"/>
              </a:rPr>
              <a:t> is a word used to name a person, place, thing, or idea.</a:t>
            </a:r>
          </a:p>
          <a:p>
            <a:pPr marL="0" indent="0">
              <a:buNone/>
            </a:pPr>
            <a:r>
              <a:rPr lang="en-US" b="1" dirty="0" smtClean="0">
                <a:latin typeface="Times New Roman" pitchFamily="18" charset="0"/>
                <a:cs typeface="Times New Roman" pitchFamily="18" charset="0"/>
              </a:rPr>
              <a:t>PERSONS: </a:t>
            </a:r>
            <a:r>
              <a:rPr lang="en-US" dirty="0" smtClean="0">
                <a:latin typeface="Times New Roman" pitchFamily="18" charset="0"/>
                <a:cs typeface="Times New Roman" pitchFamily="18" charset="0"/>
              </a:rPr>
              <a:t>Sharon, Captain Brown, hairstylist, 	swimmers</a:t>
            </a:r>
          </a:p>
          <a:p>
            <a:pPr marL="0" indent="0">
              <a:buNone/>
            </a:pPr>
            <a:r>
              <a:rPr lang="en-US" b="1" dirty="0" smtClean="0">
                <a:latin typeface="Times New Roman" pitchFamily="18" charset="0"/>
                <a:cs typeface="Times New Roman" pitchFamily="18" charset="0"/>
              </a:rPr>
              <a:t>PLACES: </a:t>
            </a:r>
            <a:r>
              <a:rPr lang="en-US" dirty="0" smtClean="0">
                <a:latin typeface="Times New Roman" pitchFamily="18" charset="0"/>
                <a:cs typeface="Times New Roman" pitchFamily="18" charset="0"/>
              </a:rPr>
              <a:t>Iowa, district, Mars, Antarctica, library</a:t>
            </a:r>
          </a:p>
          <a:p>
            <a:pPr marL="0" indent="0">
              <a:buNone/>
            </a:pPr>
            <a:r>
              <a:rPr lang="en-US" b="1" dirty="0" smtClean="0">
                <a:latin typeface="Times New Roman" pitchFamily="18" charset="0"/>
                <a:cs typeface="Times New Roman" pitchFamily="18" charset="0"/>
              </a:rPr>
              <a:t>THINGS: </a:t>
            </a:r>
            <a:r>
              <a:rPr lang="en-US" dirty="0" smtClean="0">
                <a:latin typeface="Times New Roman" pitchFamily="18" charset="0"/>
                <a:cs typeface="Times New Roman" pitchFamily="18" charset="0"/>
              </a:rPr>
              <a:t>okra, Great Pyramid, toothpicks, </a:t>
            </a:r>
            <a:r>
              <a:rPr lang="en-US" i="1" dirty="0" smtClean="0">
                <a:latin typeface="Times New Roman" pitchFamily="18" charset="0"/>
                <a:cs typeface="Times New Roman" pitchFamily="18" charset="0"/>
              </a:rPr>
              <a:t>U.S.S. 	Enterprise</a:t>
            </a:r>
            <a:r>
              <a:rPr lang="en-US" dirty="0" smtClean="0">
                <a:latin typeface="Times New Roman" pitchFamily="18" charset="0"/>
                <a:cs typeface="Times New Roman" pitchFamily="18" charset="0"/>
              </a:rPr>
              <a:t>, merry-go-round</a:t>
            </a:r>
          </a:p>
          <a:p>
            <a:pPr marL="0" indent="0">
              <a:buNone/>
            </a:pPr>
            <a:r>
              <a:rPr lang="en-US" b="1" dirty="0" smtClean="0">
                <a:latin typeface="Times New Roman" pitchFamily="18" charset="0"/>
                <a:cs typeface="Times New Roman" pitchFamily="18" charset="0"/>
              </a:rPr>
              <a:t>IDEAS: </a:t>
            </a:r>
            <a:r>
              <a:rPr lang="en-US" dirty="0" smtClean="0">
                <a:latin typeface="Times New Roman" pitchFamily="18" charset="0"/>
                <a:cs typeface="Times New Roman" pitchFamily="18" charset="0"/>
              </a:rPr>
              <a:t>peach, truth, justice, excellence, honesty</a:t>
            </a:r>
          </a:p>
          <a:p>
            <a:pPr marL="0" indent="0">
              <a:buNone/>
            </a:pP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906645373"/>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180" y="76200"/>
            <a:ext cx="8403020" cy="1143000"/>
          </a:xfrm>
        </p:spPr>
        <p:txBody>
          <a:bodyPr>
            <a:noAutofit/>
          </a:bodyPr>
          <a:lstStyle/>
          <a:p>
            <a:r>
              <a:rPr lang="en-US" sz="7200" b="1" dirty="0" smtClean="0">
                <a:latin typeface="Times New Roman" pitchFamily="18" charset="0"/>
                <a:cs typeface="Times New Roman" pitchFamily="18" charset="0"/>
              </a:rPr>
              <a:t>The Adjective</a:t>
            </a:r>
            <a:endParaRPr lang="en-US" sz="72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447800"/>
            <a:ext cx="8915400" cy="4343400"/>
          </a:xfrm>
          <a:solidFill>
            <a:schemeClr val="bg1"/>
          </a:solidFill>
        </p:spPr>
        <p:txBody>
          <a:bodyPr>
            <a:normAutofit/>
          </a:bodyPr>
          <a:lstStyle/>
          <a:p>
            <a:pPr marL="0" indent="0">
              <a:buNone/>
            </a:pPr>
            <a:r>
              <a:rPr lang="en-US" sz="3600" dirty="0" smtClean="0">
                <a:latin typeface="Times New Roman" pitchFamily="18" charset="0"/>
                <a:cs typeface="Times New Roman" pitchFamily="18" charset="0"/>
              </a:rPr>
              <a:t>An </a:t>
            </a:r>
            <a:r>
              <a:rPr lang="en-US" sz="3600" b="1" i="1" dirty="0" smtClean="0">
                <a:latin typeface="Times New Roman" pitchFamily="18" charset="0"/>
                <a:cs typeface="Times New Roman" pitchFamily="18" charset="0"/>
              </a:rPr>
              <a:t>adjective</a:t>
            </a:r>
            <a:r>
              <a:rPr lang="en-US" sz="3600" dirty="0" smtClean="0">
                <a:latin typeface="Times New Roman" pitchFamily="18" charset="0"/>
                <a:cs typeface="Times New Roman" pitchFamily="18" charset="0"/>
              </a:rPr>
              <a:t> is a word used to modify a noun or a pronoun.  </a:t>
            </a:r>
          </a:p>
          <a:p>
            <a:pPr marL="0" indent="0">
              <a:buNone/>
            </a:pPr>
            <a:r>
              <a:rPr lang="en-US" sz="3600" dirty="0" smtClean="0">
                <a:latin typeface="Times New Roman" pitchFamily="18" charset="0"/>
                <a:cs typeface="Times New Roman" pitchFamily="18" charset="0"/>
              </a:rPr>
              <a:t>To </a:t>
            </a:r>
            <a:r>
              <a:rPr lang="en-US" sz="3600" b="1" i="1" dirty="0" smtClean="0">
                <a:latin typeface="Times New Roman" pitchFamily="18" charset="0"/>
                <a:cs typeface="Times New Roman" pitchFamily="18" charset="0"/>
              </a:rPr>
              <a:t>modify</a:t>
            </a:r>
            <a:r>
              <a:rPr lang="en-US" sz="3600" dirty="0" smtClean="0">
                <a:latin typeface="Times New Roman" pitchFamily="18" charset="0"/>
                <a:cs typeface="Times New Roman" pitchFamily="18" charset="0"/>
              </a:rPr>
              <a:t> a word means to describe the word or to make its meaning more definite.  An adjective modifies a noun or a pronoun by telling </a:t>
            </a:r>
            <a:r>
              <a:rPr lang="en-US" sz="3600" i="1" dirty="0" smtClean="0">
                <a:latin typeface="Times New Roman" pitchFamily="18" charset="0"/>
                <a:cs typeface="Times New Roman" pitchFamily="18" charset="0"/>
              </a:rPr>
              <a:t>what kind</a:t>
            </a:r>
            <a:r>
              <a:rPr lang="en-US" sz="3600" dirty="0" smtClean="0">
                <a:latin typeface="Times New Roman" pitchFamily="18" charset="0"/>
                <a:cs typeface="Times New Roman" pitchFamily="18" charset="0"/>
              </a:rPr>
              <a:t>, </a:t>
            </a:r>
            <a:r>
              <a:rPr lang="en-US" sz="3600" i="1" dirty="0" smtClean="0">
                <a:latin typeface="Times New Roman" pitchFamily="18" charset="0"/>
                <a:cs typeface="Times New Roman" pitchFamily="18" charset="0"/>
              </a:rPr>
              <a:t>which one</a:t>
            </a:r>
            <a:r>
              <a:rPr lang="en-US" sz="3600" dirty="0" smtClean="0">
                <a:latin typeface="Times New Roman" pitchFamily="18" charset="0"/>
                <a:cs typeface="Times New Roman" pitchFamily="18" charset="0"/>
              </a:rPr>
              <a:t>, or </a:t>
            </a:r>
            <a:r>
              <a:rPr lang="en-US" sz="3600" i="1" dirty="0" smtClean="0">
                <a:latin typeface="Times New Roman" pitchFamily="18" charset="0"/>
                <a:cs typeface="Times New Roman" pitchFamily="18" charset="0"/>
              </a:rPr>
              <a:t>how many</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33182204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685800"/>
          </a:xfrm>
        </p:spPr>
        <p:txBody>
          <a:bodyPr>
            <a:noAutofit/>
          </a:bodyPr>
          <a:lstStyle/>
          <a:p>
            <a:pPr algn="ctr"/>
            <a:r>
              <a:rPr lang="en-US" sz="4000" b="1" dirty="0" smtClean="0">
                <a:latin typeface="Times New Roman" pitchFamily="18" charset="0"/>
                <a:cs typeface="Times New Roman" pitchFamily="18" charset="0"/>
              </a:rPr>
              <a:t>What Kind? Adjectives</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0" y="762000"/>
            <a:ext cx="9144000" cy="2514600"/>
          </a:xfrm>
          <a:solidFill>
            <a:schemeClr val="accent5">
              <a:lumMod val="60000"/>
              <a:lumOff val="40000"/>
            </a:schemeClr>
          </a:solidFill>
        </p:spPr>
        <p:txBody>
          <a:bodyPr>
            <a:normAutofit/>
          </a:bodyPr>
          <a:lstStyle/>
          <a:p>
            <a:pPr marL="0" indent="0" algn="ctr">
              <a:buNone/>
            </a:pPr>
            <a:r>
              <a:rPr lang="en-US" b="1" u="sng" dirty="0">
                <a:latin typeface="Times New Roman" pitchFamily="18" charset="0"/>
                <a:cs typeface="Times New Roman" pitchFamily="18" charset="0"/>
              </a:rPr>
              <a:t>g</a:t>
            </a:r>
            <a:r>
              <a:rPr lang="en-US" b="1" u="sng" dirty="0" smtClean="0">
                <a:latin typeface="Times New Roman" pitchFamily="18" charset="0"/>
                <a:cs typeface="Times New Roman" pitchFamily="18" charset="0"/>
              </a:rPr>
              <a:t>ray</a:t>
            </a:r>
            <a:r>
              <a:rPr lang="en-US" dirty="0" smtClean="0">
                <a:latin typeface="Times New Roman" pitchFamily="18" charset="0"/>
                <a:cs typeface="Times New Roman" pitchFamily="18" charset="0"/>
              </a:rPr>
              <a:t> sky</a:t>
            </a:r>
          </a:p>
          <a:p>
            <a:pPr marL="0" indent="0" algn="ctr">
              <a:buNone/>
            </a:pPr>
            <a:r>
              <a:rPr lang="en-US" b="1" u="sng" dirty="0">
                <a:latin typeface="Times New Roman" pitchFamily="18" charset="0"/>
                <a:cs typeface="Times New Roman" pitchFamily="18" charset="0"/>
              </a:rPr>
              <a:t>o</a:t>
            </a:r>
            <a:r>
              <a:rPr lang="en-US" b="1" u="sng" dirty="0" smtClean="0">
                <a:latin typeface="Times New Roman" pitchFamily="18" charset="0"/>
                <a:cs typeface="Times New Roman" pitchFamily="18" charset="0"/>
              </a:rPr>
              <a:t>ld</a:t>
            </a:r>
            <a:r>
              <a:rPr lang="en-US" dirty="0" smtClean="0">
                <a:latin typeface="Times New Roman" pitchFamily="18" charset="0"/>
                <a:cs typeface="Times New Roman" pitchFamily="18" charset="0"/>
              </a:rPr>
              <a:t> shoes</a:t>
            </a:r>
          </a:p>
          <a:p>
            <a:pPr marL="0" indent="0" algn="ctr">
              <a:buNone/>
            </a:pPr>
            <a:r>
              <a:rPr lang="en-US" b="1" u="sng" dirty="0">
                <a:latin typeface="Times New Roman" pitchFamily="18" charset="0"/>
                <a:cs typeface="Times New Roman" pitchFamily="18" charset="0"/>
              </a:rPr>
              <a:t>c</a:t>
            </a:r>
            <a:r>
              <a:rPr lang="en-US" b="1" u="sng" dirty="0" smtClean="0">
                <a:latin typeface="Times New Roman" pitchFamily="18" charset="0"/>
                <a:cs typeface="Times New Roman" pitchFamily="18" charset="0"/>
              </a:rPr>
              <a:t>lever</a:t>
            </a:r>
            <a:r>
              <a:rPr lang="en-US" dirty="0" smtClean="0">
                <a:latin typeface="Times New Roman" pitchFamily="18" charset="0"/>
                <a:cs typeface="Times New Roman" pitchFamily="18" charset="0"/>
              </a:rPr>
              <a:t> dog</a:t>
            </a:r>
          </a:p>
          <a:p>
            <a:pPr marL="0" indent="0" algn="ctr">
              <a:buNone/>
            </a:pPr>
            <a:r>
              <a:rPr lang="en-US" b="1" u="sng" dirty="0" smtClean="0">
                <a:latin typeface="Times New Roman" pitchFamily="18" charset="0"/>
                <a:cs typeface="Times New Roman" pitchFamily="18" charset="0"/>
              </a:rPr>
              <a:t>low</a:t>
            </a:r>
            <a:r>
              <a:rPr lang="en-US" dirty="0" smtClean="0">
                <a:latin typeface="Times New Roman" pitchFamily="18" charset="0"/>
                <a:cs typeface="Times New Roman" pitchFamily="18" charset="0"/>
              </a:rPr>
              <a:t> price</a:t>
            </a:r>
          </a:p>
        </p:txBody>
      </p:sp>
      <p:sp>
        <p:nvSpPr>
          <p:cNvPr id="4" name="Title 1"/>
          <p:cNvSpPr txBox="1">
            <a:spLocks/>
          </p:cNvSpPr>
          <p:nvPr/>
        </p:nvSpPr>
        <p:spPr>
          <a:xfrm>
            <a:off x="228600" y="3276600"/>
            <a:ext cx="8686800" cy="685800"/>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000" b="0" kern="1200">
                <a:solidFill>
                  <a:schemeClr val="tx1">
                    <a:lumMod val="85000"/>
                    <a:lumOff val="15000"/>
                  </a:schemeClr>
                </a:solidFill>
                <a:latin typeface="+mj-lt"/>
                <a:ea typeface="+mj-ea"/>
                <a:cs typeface="+mj-cs"/>
              </a:defRPr>
            </a:lvl1pPr>
          </a:lstStyle>
          <a:p>
            <a:pPr algn="ctr"/>
            <a:r>
              <a:rPr lang="en-US" sz="4000" b="1" dirty="0" smtClean="0">
                <a:latin typeface="Times New Roman" pitchFamily="18" charset="0"/>
                <a:cs typeface="Times New Roman" pitchFamily="18" charset="0"/>
              </a:rPr>
              <a:t>Which One? Adjectives</a:t>
            </a:r>
            <a:endParaRPr lang="en-US" sz="4000" b="1" dirty="0">
              <a:latin typeface="Times New Roman" pitchFamily="18" charset="0"/>
              <a:cs typeface="Times New Roman" pitchFamily="18" charset="0"/>
            </a:endParaRPr>
          </a:p>
        </p:txBody>
      </p:sp>
      <p:sp>
        <p:nvSpPr>
          <p:cNvPr id="5" name="Content Placeholder 2"/>
          <p:cNvSpPr txBox="1">
            <a:spLocks/>
          </p:cNvSpPr>
          <p:nvPr/>
        </p:nvSpPr>
        <p:spPr>
          <a:xfrm>
            <a:off x="0" y="3962400"/>
            <a:ext cx="9144000" cy="2514600"/>
          </a:xfrm>
          <a:prstGeom prst="rect">
            <a:avLst/>
          </a:prstGeom>
          <a:solidFill>
            <a:schemeClr val="accent5">
              <a:lumMod val="60000"/>
              <a:lumOff val="4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b="1" u="sng" dirty="0">
                <a:latin typeface="Times New Roman" pitchFamily="18" charset="0"/>
                <a:cs typeface="Times New Roman" pitchFamily="18" charset="0"/>
              </a:rPr>
              <a:t>t</a:t>
            </a:r>
            <a:r>
              <a:rPr lang="en-US" b="1" u="sng" dirty="0" smtClean="0">
                <a:latin typeface="Times New Roman" pitchFamily="18" charset="0"/>
                <a:cs typeface="Times New Roman" pitchFamily="18" charset="0"/>
              </a:rPr>
              <a:t>hat</a:t>
            </a:r>
            <a:r>
              <a:rPr lang="en-US" dirty="0" smtClean="0">
                <a:latin typeface="Times New Roman" pitchFamily="18" charset="0"/>
                <a:cs typeface="Times New Roman" pitchFamily="18" charset="0"/>
              </a:rPr>
              <a:t> girl </a:t>
            </a:r>
          </a:p>
          <a:p>
            <a:pPr marL="0" indent="0" algn="ctr">
              <a:buFont typeface="Arial" pitchFamily="34" charset="0"/>
              <a:buNone/>
            </a:pPr>
            <a:r>
              <a:rPr lang="en-US" b="1" u="sng" dirty="0" smtClean="0">
                <a:latin typeface="Times New Roman" pitchFamily="18" charset="0"/>
                <a:cs typeface="Times New Roman" pitchFamily="18" charset="0"/>
              </a:rPr>
              <a:t>next</a:t>
            </a:r>
            <a:r>
              <a:rPr lang="en-US" dirty="0" smtClean="0">
                <a:latin typeface="Times New Roman" pitchFamily="18" charset="0"/>
                <a:cs typeface="Times New Roman" pitchFamily="18" charset="0"/>
              </a:rPr>
              <a:t> day </a:t>
            </a:r>
          </a:p>
          <a:p>
            <a:pPr marL="0" indent="0" algn="ctr">
              <a:buFont typeface="Arial" pitchFamily="34" charset="0"/>
              <a:buNone/>
            </a:pPr>
            <a:r>
              <a:rPr lang="en-US" b="1" u="sng" dirty="0" smtClean="0">
                <a:latin typeface="Times New Roman" pitchFamily="18" charset="0"/>
                <a:cs typeface="Times New Roman" pitchFamily="18" charset="0"/>
              </a:rPr>
              <a:t>either</a:t>
            </a:r>
            <a:r>
              <a:rPr lang="en-US" dirty="0" smtClean="0">
                <a:latin typeface="Times New Roman" pitchFamily="18" charset="0"/>
                <a:cs typeface="Times New Roman" pitchFamily="18" charset="0"/>
              </a:rPr>
              <a:t> way</a:t>
            </a:r>
          </a:p>
          <a:p>
            <a:pPr marL="0" indent="0" algn="ctr">
              <a:buFont typeface="Arial" pitchFamily="34" charset="0"/>
              <a:buNone/>
            </a:pPr>
            <a:r>
              <a:rPr lang="en-US" b="1" u="sng" dirty="0">
                <a:latin typeface="Times New Roman" pitchFamily="18" charset="0"/>
                <a:cs typeface="Times New Roman" pitchFamily="18" charset="0"/>
              </a:rPr>
              <a:t>l</a:t>
            </a:r>
            <a:r>
              <a:rPr lang="en-US" b="1" u="sng" dirty="0" smtClean="0">
                <a:latin typeface="Times New Roman" pitchFamily="18" charset="0"/>
                <a:cs typeface="Times New Roman" pitchFamily="18" charset="0"/>
              </a:rPr>
              <a:t>ast</a:t>
            </a:r>
            <a:r>
              <a:rPr lang="en-US" dirty="0" smtClean="0">
                <a:latin typeface="Times New Roman" pitchFamily="18" charset="0"/>
                <a:cs typeface="Times New Roman" pitchFamily="18" charset="0"/>
              </a:rPr>
              <a:t> chance</a:t>
            </a:r>
          </a:p>
        </p:txBody>
      </p:sp>
    </p:spTree>
    <p:extLst>
      <p:ext uri="{BB962C8B-B14F-4D97-AF65-F5344CB8AC3E}">
        <p14:creationId xmlns:p14="http://schemas.microsoft.com/office/powerpoint/2010/main" val="8308242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685800"/>
          </a:xfrm>
        </p:spPr>
        <p:txBody>
          <a:bodyPr>
            <a:noAutofit/>
          </a:bodyPr>
          <a:lstStyle/>
          <a:p>
            <a:pPr algn="ctr"/>
            <a:r>
              <a:rPr lang="en-US" sz="4000" b="1" dirty="0" smtClean="0">
                <a:latin typeface="Times New Roman" pitchFamily="18" charset="0"/>
                <a:cs typeface="Times New Roman" pitchFamily="18" charset="0"/>
              </a:rPr>
              <a:t>How Many? Adjectives</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0" y="1447800"/>
            <a:ext cx="9144000" cy="2514600"/>
          </a:xfrm>
          <a:solidFill>
            <a:schemeClr val="accent5">
              <a:lumMod val="60000"/>
              <a:lumOff val="40000"/>
            </a:schemeClr>
          </a:solidFill>
        </p:spPr>
        <p:txBody>
          <a:bodyPr>
            <a:normAutofit/>
          </a:bodyPr>
          <a:lstStyle/>
          <a:p>
            <a:pPr marL="0" indent="0" algn="ctr">
              <a:buNone/>
            </a:pPr>
            <a:r>
              <a:rPr lang="en-US" b="1" u="sng" dirty="0">
                <a:latin typeface="Times New Roman" pitchFamily="18" charset="0"/>
                <a:cs typeface="Times New Roman" pitchFamily="18" charset="0"/>
              </a:rPr>
              <a:t>f</a:t>
            </a:r>
            <a:r>
              <a:rPr lang="en-US" b="1" u="sng" dirty="0" smtClean="0">
                <a:latin typeface="Times New Roman" pitchFamily="18" charset="0"/>
                <a:cs typeface="Times New Roman" pitchFamily="18" charset="0"/>
              </a:rPr>
              <a:t>ive</a:t>
            </a:r>
            <a:r>
              <a:rPr lang="en-US" dirty="0" smtClean="0">
                <a:latin typeface="Times New Roman" pitchFamily="18" charset="0"/>
                <a:cs typeface="Times New Roman" pitchFamily="18" charset="0"/>
              </a:rPr>
              <a:t> fingers</a:t>
            </a:r>
          </a:p>
          <a:p>
            <a:pPr marL="0" indent="0" algn="ctr">
              <a:buNone/>
            </a:pPr>
            <a:r>
              <a:rPr lang="en-US" b="1" u="sng" dirty="0">
                <a:latin typeface="Times New Roman" pitchFamily="18" charset="0"/>
                <a:cs typeface="Times New Roman" pitchFamily="18" charset="0"/>
              </a:rPr>
              <a:t>m</a:t>
            </a:r>
            <a:r>
              <a:rPr lang="en-US" b="1" u="sng" dirty="0" smtClean="0">
                <a:latin typeface="Times New Roman" pitchFamily="18" charset="0"/>
                <a:cs typeface="Times New Roman" pitchFamily="18" charset="0"/>
              </a:rPr>
              <a:t>any</a:t>
            </a:r>
            <a:r>
              <a:rPr lang="en-US" dirty="0" smtClean="0">
                <a:latin typeface="Times New Roman" pitchFamily="18" charset="0"/>
                <a:cs typeface="Times New Roman" pitchFamily="18" charset="0"/>
              </a:rPr>
              <a:t> rivers</a:t>
            </a:r>
          </a:p>
          <a:p>
            <a:pPr marL="0" indent="0" algn="ctr">
              <a:buNone/>
            </a:pPr>
            <a:r>
              <a:rPr lang="en-US" b="1" u="sng" dirty="0">
                <a:latin typeface="Times New Roman" pitchFamily="18" charset="0"/>
                <a:cs typeface="Times New Roman" pitchFamily="18" charset="0"/>
              </a:rPr>
              <a:t>f</a:t>
            </a:r>
            <a:r>
              <a:rPr lang="en-US" b="1" u="sng" dirty="0" smtClean="0">
                <a:latin typeface="Times New Roman" pitchFamily="18" charset="0"/>
                <a:cs typeface="Times New Roman" pitchFamily="18" charset="0"/>
              </a:rPr>
              <a:t>ewer</a:t>
            </a:r>
            <a:r>
              <a:rPr lang="en-US" dirty="0" smtClean="0">
                <a:latin typeface="Times New Roman" pitchFamily="18" charset="0"/>
                <a:cs typeface="Times New Roman" pitchFamily="18" charset="0"/>
              </a:rPr>
              <a:t> hours</a:t>
            </a:r>
          </a:p>
          <a:p>
            <a:pPr marL="0" indent="0" algn="ctr">
              <a:buNone/>
            </a:pPr>
            <a:r>
              <a:rPr lang="en-US" b="1" u="sng" dirty="0">
                <a:latin typeface="Times New Roman" pitchFamily="18" charset="0"/>
                <a:cs typeface="Times New Roman" pitchFamily="18" charset="0"/>
              </a:rPr>
              <a:t>s</a:t>
            </a:r>
            <a:r>
              <a:rPr lang="en-US" b="1" u="sng" dirty="0" smtClean="0">
                <a:latin typeface="Times New Roman" pitchFamily="18" charset="0"/>
                <a:cs typeface="Times New Roman" pitchFamily="18" charset="0"/>
              </a:rPr>
              <a:t>ome</a:t>
            </a:r>
            <a:r>
              <a:rPr lang="en-US" b="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problems</a:t>
            </a:r>
          </a:p>
        </p:txBody>
      </p:sp>
    </p:spTree>
    <p:extLst>
      <p:ext uri="{BB962C8B-B14F-4D97-AF65-F5344CB8AC3E}">
        <p14:creationId xmlns:p14="http://schemas.microsoft.com/office/powerpoint/2010/main" val="24638114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457200"/>
            <a:ext cx="8305799" cy="838200"/>
          </a:xfrm>
        </p:spPr>
        <p:txBody>
          <a:bodyPr>
            <a:noAutofit/>
          </a:bodyPr>
          <a:lstStyle/>
          <a:p>
            <a:pPr algn="ctr"/>
            <a:r>
              <a:rPr lang="en-US" sz="5400" b="1" dirty="0" smtClean="0">
                <a:solidFill>
                  <a:schemeClr val="tx1"/>
                </a:solidFill>
                <a:latin typeface="Times New Roman" pitchFamily="18" charset="0"/>
                <a:cs typeface="Times New Roman" pitchFamily="18" charset="0"/>
              </a:rPr>
              <a:t>Pronoun or Adjective?</a:t>
            </a:r>
            <a:endParaRPr lang="en-US" sz="5400" b="1" dirty="0">
              <a:solidFill>
                <a:schemeClr val="tx1"/>
              </a:solidFill>
              <a:latin typeface="Times New Roman" pitchFamily="18" charset="0"/>
              <a:cs typeface="Times New Roman" pitchFamily="18" charset="0"/>
            </a:endParaRPr>
          </a:p>
        </p:txBody>
      </p:sp>
      <p:sp>
        <p:nvSpPr>
          <p:cNvPr id="5" name="Content Placeholder 4"/>
          <p:cNvSpPr>
            <a:spLocks noGrp="1"/>
          </p:cNvSpPr>
          <p:nvPr>
            <p:ph sz="half" idx="1"/>
          </p:nvPr>
        </p:nvSpPr>
        <p:spPr>
          <a:xfrm>
            <a:off x="381000" y="1676400"/>
            <a:ext cx="4038600" cy="3971455"/>
          </a:xfrm>
          <a:solidFill>
            <a:schemeClr val="accent4">
              <a:lumMod val="60000"/>
              <a:lumOff val="40000"/>
            </a:schemeClr>
          </a:solidFill>
        </p:spPr>
        <p:txBody>
          <a:bodyPr/>
          <a:lstStyle/>
          <a:p>
            <a:pPr marL="0" indent="0">
              <a:buNone/>
            </a:pPr>
            <a:r>
              <a:rPr lang="en-US" b="1" u="sng" dirty="0" smtClean="0">
                <a:solidFill>
                  <a:srgbClr val="7030A0"/>
                </a:solidFill>
              </a:rPr>
              <a:t>Pronoun</a:t>
            </a:r>
            <a:r>
              <a:rPr lang="en-US" dirty="0" smtClean="0"/>
              <a:t> </a:t>
            </a:r>
          </a:p>
          <a:p>
            <a:pPr marL="0" indent="0">
              <a:buNone/>
            </a:pPr>
            <a:r>
              <a:rPr lang="en-US" dirty="0" smtClean="0">
                <a:latin typeface="Times New Roman" pitchFamily="18" charset="0"/>
                <a:cs typeface="Times New Roman" pitchFamily="18" charset="0"/>
              </a:rPr>
              <a:t>I like </a:t>
            </a:r>
            <a:r>
              <a:rPr lang="en-US" b="1" u="sng" dirty="0" smtClean="0">
                <a:latin typeface="Times New Roman" pitchFamily="18" charset="0"/>
                <a:cs typeface="Times New Roman" pitchFamily="18" charset="0"/>
              </a:rPr>
              <a:t>that</a:t>
            </a:r>
            <a:r>
              <a:rPr lang="en-US" dirty="0" smtClean="0">
                <a:latin typeface="Times New Roman" pitchFamily="18" charset="0"/>
                <a:cs typeface="Times New Roman" pitchFamily="18" charset="0"/>
              </a:rPr>
              <a:t>.</a:t>
            </a:r>
          </a:p>
          <a:p>
            <a:pPr marL="0" indent="0">
              <a:buNone/>
            </a:pPr>
            <a:r>
              <a:rPr lang="en-US" b="1" u="sng" dirty="0" smtClean="0">
                <a:latin typeface="Times New Roman" pitchFamily="18" charset="0"/>
                <a:cs typeface="Times New Roman" pitchFamily="18" charset="0"/>
              </a:rPr>
              <a:t>Either</a:t>
            </a:r>
            <a:r>
              <a:rPr lang="en-US" dirty="0" smtClean="0">
                <a:latin typeface="Times New Roman" pitchFamily="18" charset="0"/>
                <a:cs typeface="Times New Roman" pitchFamily="18" charset="0"/>
              </a:rPr>
              <a:t> will do.</a:t>
            </a:r>
          </a:p>
          <a:p>
            <a:pPr marL="0" indent="0">
              <a:buNone/>
            </a:pPr>
            <a:r>
              <a:rPr lang="en-US" dirty="0" smtClean="0">
                <a:latin typeface="Times New Roman" pitchFamily="18" charset="0"/>
                <a:cs typeface="Times New Roman" pitchFamily="18" charset="0"/>
              </a:rPr>
              <a:t>Sheila bought </a:t>
            </a:r>
            <a:r>
              <a:rPr lang="en-US" b="1" u="sng" dirty="0" smtClean="0">
                <a:latin typeface="Times New Roman" pitchFamily="18" charset="0"/>
                <a:cs typeface="Times New Roman" pitchFamily="18" charset="0"/>
              </a:rPr>
              <a:t>some</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6" name="Content Placeholder 5"/>
          <p:cNvSpPr>
            <a:spLocks noGrp="1"/>
          </p:cNvSpPr>
          <p:nvPr>
            <p:ph sz="half" idx="2"/>
          </p:nvPr>
        </p:nvSpPr>
        <p:spPr>
          <a:xfrm>
            <a:off x="4724400" y="1676400"/>
            <a:ext cx="4038600" cy="3971454"/>
          </a:xfrm>
          <a:solidFill>
            <a:schemeClr val="accent4">
              <a:lumMod val="60000"/>
              <a:lumOff val="40000"/>
            </a:schemeClr>
          </a:solidFill>
        </p:spPr>
        <p:txBody>
          <a:bodyPr/>
          <a:lstStyle/>
          <a:p>
            <a:pPr marL="0" indent="0">
              <a:buNone/>
            </a:pPr>
            <a:r>
              <a:rPr lang="en-US" b="1" u="sng" dirty="0" smtClean="0">
                <a:solidFill>
                  <a:srgbClr val="7030A0"/>
                </a:solidFill>
              </a:rPr>
              <a:t>Adjective</a:t>
            </a:r>
          </a:p>
          <a:p>
            <a:pPr marL="0" indent="0">
              <a:buNone/>
            </a:pPr>
            <a:r>
              <a:rPr lang="en-US" dirty="0" smtClean="0">
                <a:latin typeface="Times New Roman" pitchFamily="18" charset="0"/>
                <a:cs typeface="Times New Roman" pitchFamily="18" charset="0"/>
              </a:rPr>
              <a:t>I like </a:t>
            </a:r>
            <a:r>
              <a:rPr lang="en-US" b="1" u="sng" dirty="0" smtClean="0">
                <a:latin typeface="Times New Roman" pitchFamily="18" charset="0"/>
                <a:cs typeface="Times New Roman" pitchFamily="18" charset="0"/>
              </a:rPr>
              <a:t>that</a:t>
            </a:r>
            <a:r>
              <a:rPr lang="en-US" dirty="0" smtClean="0">
                <a:latin typeface="Times New Roman" pitchFamily="18" charset="0"/>
                <a:cs typeface="Times New Roman" pitchFamily="18" charset="0"/>
              </a:rPr>
              <a:t> shirt.</a:t>
            </a:r>
          </a:p>
          <a:p>
            <a:pPr marL="0" indent="0">
              <a:buNone/>
            </a:pPr>
            <a:r>
              <a:rPr lang="en-US" b="1" u="sng" dirty="0" smtClean="0">
                <a:latin typeface="Times New Roman" pitchFamily="18" charset="0"/>
                <a:cs typeface="Times New Roman" pitchFamily="18" charset="0"/>
              </a:rPr>
              <a:t>Either</a:t>
            </a:r>
            <a:r>
              <a:rPr lang="en-US" dirty="0" smtClean="0">
                <a:latin typeface="Times New Roman" pitchFamily="18" charset="0"/>
                <a:cs typeface="Times New Roman" pitchFamily="18" charset="0"/>
              </a:rPr>
              <a:t> car will do.</a:t>
            </a:r>
          </a:p>
          <a:p>
            <a:pPr marL="0" indent="0">
              <a:buNone/>
            </a:pPr>
            <a:r>
              <a:rPr lang="en-US" dirty="0" smtClean="0">
                <a:latin typeface="Times New Roman" pitchFamily="18" charset="0"/>
                <a:cs typeface="Times New Roman" pitchFamily="18" charset="0"/>
              </a:rPr>
              <a:t>Sheila bought </a:t>
            </a:r>
            <a:r>
              <a:rPr lang="en-US" b="1" u="sng" dirty="0" smtClean="0">
                <a:latin typeface="Times New Roman" pitchFamily="18" charset="0"/>
                <a:cs typeface="Times New Roman" pitchFamily="18" charset="0"/>
              </a:rPr>
              <a:t>some</a:t>
            </a:r>
            <a:r>
              <a:rPr lang="en-US" dirty="0" smtClean="0">
                <a:latin typeface="Times New Roman" pitchFamily="18" charset="0"/>
                <a:cs typeface="Times New Roman" pitchFamily="18" charset="0"/>
              </a:rPr>
              <a:t> books.</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3616205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457200"/>
            <a:ext cx="8305799" cy="838200"/>
          </a:xfrm>
        </p:spPr>
        <p:txBody>
          <a:bodyPr>
            <a:noAutofit/>
          </a:bodyPr>
          <a:lstStyle/>
          <a:p>
            <a:pPr algn="ctr"/>
            <a:r>
              <a:rPr lang="en-US" sz="5400" b="1" dirty="0" smtClean="0">
                <a:solidFill>
                  <a:schemeClr val="tx1"/>
                </a:solidFill>
                <a:latin typeface="Times New Roman" pitchFamily="18" charset="0"/>
                <a:cs typeface="Times New Roman" pitchFamily="18" charset="0"/>
              </a:rPr>
              <a:t>Nouns Used as Adjectives?</a:t>
            </a:r>
            <a:endParaRPr lang="en-US" sz="5400" b="1" dirty="0">
              <a:solidFill>
                <a:schemeClr val="tx1"/>
              </a:solidFill>
              <a:latin typeface="Times New Roman" pitchFamily="18" charset="0"/>
              <a:cs typeface="Times New Roman" pitchFamily="18" charset="0"/>
            </a:endParaRPr>
          </a:p>
        </p:txBody>
      </p:sp>
      <p:sp>
        <p:nvSpPr>
          <p:cNvPr id="5" name="Content Placeholder 4"/>
          <p:cNvSpPr>
            <a:spLocks noGrp="1"/>
          </p:cNvSpPr>
          <p:nvPr>
            <p:ph sz="half" idx="1"/>
          </p:nvPr>
        </p:nvSpPr>
        <p:spPr>
          <a:xfrm>
            <a:off x="381000" y="1676400"/>
            <a:ext cx="4038600" cy="4724400"/>
          </a:xfrm>
          <a:solidFill>
            <a:schemeClr val="accent4">
              <a:lumMod val="60000"/>
              <a:lumOff val="40000"/>
            </a:schemeClr>
          </a:solidFill>
        </p:spPr>
        <p:txBody>
          <a:bodyPr/>
          <a:lstStyle/>
          <a:p>
            <a:pPr marL="0" indent="0">
              <a:buNone/>
            </a:pPr>
            <a:r>
              <a:rPr lang="en-US" b="1" u="sng" dirty="0" smtClean="0">
                <a:solidFill>
                  <a:srgbClr val="7030A0"/>
                </a:solidFill>
              </a:rPr>
              <a:t>Common Nouns</a:t>
            </a:r>
          </a:p>
          <a:p>
            <a:pPr marL="0" indent="0">
              <a:buNone/>
            </a:pPr>
            <a:endParaRPr lang="en-US" b="1" u="sng" dirty="0">
              <a:solidFill>
                <a:srgbClr val="7030A0"/>
              </a:solidFill>
            </a:endParaRPr>
          </a:p>
          <a:p>
            <a:pPr marL="0" indent="0">
              <a:buNone/>
            </a:pPr>
            <a:endParaRPr lang="en-US" dirty="0" smtClean="0"/>
          </a:p>
          <a:p>
            <a:pPr marL="0" indent="0">
              <a:buNone/>
            </a:pPr>
            <a:r>
              <a:rPr lang="en-US" sz="4000" dirty="0">
                <a:latin typeface="Times New Roman" pitchFamily="18" charset="0"/>
                <a:cs typeface="Times New Roman" pitchFamily="18" charset="0"/>
              </a:rPr>
              <a:t>c</a:t>
            </a:r>
            <a:r>
              <a:rPr lang="en-US" sz="4000" dirty="0" smtClean="0">
                <a:latin typeface="Times New Roman" pitchFamily="18" charset="0"/>
                <a:cs typeface="Times New Roman" pitchFamily="18" charset="0"/>
              </a:rPr>
              <a:t>heese</a:t>
            </a:r>
          </a:p>
          <a:p>
            <a:pPr marL="0" indent="0">
              <a:buNone/>
            </a:pPr>
            <a:r>
              <a:rPr lang="en-US" sz="4000" dirty="0">
                <a:latin typeface="Times New Roman" pitchFamily="18" charset="0"/>
                <a:cs typeface="Times New Roman" pitchFamily="18" charset="0"/>
              </a:rPr>
              <a:t>s</a:t>
            </a:r>
            <a:r>
              <a:rPr lang="en-US" sz="4000" dirty="0" smtClean="0">
                <a:latin typeface="Times New Roman" pitchFamily="18" charset="0"/>
                <a:cs typeface="Times New Roman" pitchFamily="18" charset="0"/>
              </a:rPr>
              <a:t>now</a:t>
            </a:r>
          </a:p>
          <a:p>
            <a:pPr marL="0" indent="0">
              <a:buNone/>
            </a:pPr>
            <a:r>
              <a:rPr lang="en-US" sz="4000" dirty="0">
                <a:latin typeface="Times New Roman" pitchFamily="18" charset="0"/>
                <a:cs typeface="Times New Roman" pitchFamily="18" charset="0"/>
              </a:rPr>
              <a:t>w</a:t>
            </a:r>
            <a:r>
              <a:rPr lang="en-US" sz="4000" dirty="0" smtClean="0">
                <a:latin typeface="Times New Roman" pitchFamily="18" charset="0"/>
                <a:cs typeface="Times New Roman" pitchFamily="18" charset="0"/>
              </a:rPr>
              <a:t>inter</a:t>
            </a: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p:txBody>
      </p:sp>
      <p:sp>
        <p:nvSpPr>
          <p:cNvPr id="6" name="Content Placeholder 5"/>
          <p:cNvSpPr>
            <a:spLocks noGrp="1"/>
          </p:cNvSpPr>
          <p:nvPr>
            <p:ph sz="half" idx="2"/>
          </p:nvPr>
        </p:nvSpPr>
        <p:spPr>
          <a:xfrm>
            <a:off x="4724400" y="1676400"/>
            <a:ext cx="4038600" cy="4724400"/>
          </a:xfrm>
          <a:solidFill>
            <a:schemeClr val="accent4">
              <a:lumMod val="60000"/>
              <a:lumOff val="40000"/>
            </a:schemeClr>
          </a:solidFill>
        </p:spPr>
        <p:txBody>
          <a:bodyPr/>
          <a:lstStyle/>
          <a:p>
            <a:pPr marL="0" indent="0">
              <a:buNone/>
            </a:pPr>
            <a:r>
              <a:rPr lang="en-US" b="1" u="sng" dirty="0" smtClean="0">
                <a:solidFill>
                  <a:srgbClr val="7030A0"/>
                </a:solidFill>
              </a:rPr>
              <a:t>Common Nouns Used as Adjectives</a:t>
            </a:r>
          </a:p>
          <a:p>
            <a:pPr marL="0" indent="0">
              <a:buNone/>
            </a:pPr>
            <a:endParaRPr lang="en-US" b="1" u="sng" dirty="0" smtClean="0">
              <a:solidFill>
                <a:srgbClr val="7030A0"/>
              </a:solidFill>
            </a:endParaRPr>
          </a:p>
          <a:p>
            <a:pPr marL="0" indent="0">
              <a:buNone/>
            </a:pPr>
            <a:r>
              <a:rPr lang="en-US" sz="4000" dirty="0">
                <a:latin typeface="Times New Roman" pitchFamily="18" charset="0"/>
                <a:cs typeface="Times New Roman" pitchFamily="18" charset="0"/>
              </a:rPr>
              <a:t>c</a:t>
            </a:r>
            <a:r>
              <a:rPr lang="en-US" sz="4000" dirty="0" smtClean="0">
                <a:latin typeface="Times New Roman" pitchFamily="18" charset="0"/>
                <a:cs typeface="Times New Roman" pitchFamily="18" charset="0"/>
              </a:rPr>
              <a:t>heese sandwich</a:t>
            </a:r>
          </a:p>
          <a:p>
            <a:pPr marL="0" indent="0">
              <a:buNone/>
            </a:pPr>
            <a:r>
              <a:rPr lang="en-US" sz="4000" dirty="0">
                <a:latin typeface="Times New Roman" pitchFamily="18" charset="0"/>
                <a:cs typeface="Times New Roman" pitchFamily="18" charset="0"/>
              </a:rPr>
              <a:t>s</a:t>
            </a:r>
            <a:r>
              <a:rPr lang="en-US" sz="4000" dirty="0" smtClean="0">
                <a:latin typeface="Times New Roman" pitchFamily="18" charset="0"/>
                <a:cs typeface="Times New Roman" pitchFamily="18" charset="0"/>
              </a:rPr>
              <a:t>now sculpture</a:t>
            </a:r>
          </a:p>
          <a:p>
            <a:pPr marL="0" indent="0">
              <a:buNone/>
            </a:pPr>
            <a:r>
              <a:rPr lang="en-US" sz="4000" dirty="0">
                <a:latin typeface="Times New Roman" pitchFamily="18" charset="0"/>
                <a:cs typeface="Times New Roman" pitchFamily="18" charset="0"/>
              </a:rPr>
              <a:t>w</a:t>
            </a:r>
            <a:r>
              <a:rPr lang="en-US" sz="4000" dirty="0" smtClean="0">
                <a:latin typeface="Times New Roman" pitchFamily="18" charset="0"/>
                <a:cs typeface="Times New Roman" pitchFamily="18" charset="0"/>
              </a:rPr>
              <a:t>inter sale</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3858666076"/>
      </p:ext>
    </p:extLst>
  </p:cSld>
  <p:clrMapOvr>
    <a:masterClrMapping/>
  </p:clrMapOvr>
  <p:transition spd="slow">
    <p:pull/>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457200"/>
            <a:ext cx="8305799" cy="838200"/>
          </a:xfrm>
        </p:spPr>
        <p:txBody>
          <a:bodyPr>
            <a:noAutofit/>
          </a:bodyPr>
          <a:lstStyle/>
          <a:p>
            <a:pPr algn="ctr"/>
            <a:r>
              <a:rPr lang="en-US" sz="5400" b="1" dirty="0" smtClean="0">
                <a:solidFill>
                  <a:schemeClr val="tx1"/>
                </a:solidFill>
                <a:latin typeface="Times New Roman" pitchFamily="18" charset="0"/>
                <a:cs typeface="Times New Roman" pitchFamily="18" charset="0"/>
              </a:rPr>
              <a:t>Nouns Used as Adjectives?</a:t>
            </a:r>
            <a:endParaRPr lang="en-US" sz="5400" b="1" dirty="0">
              <a:solidFill>
                <a:schemeClr val="tx1"/>
              </a:solidFill>
              <a:latin typeface="Times New Roman" pitchFamily="18" charset="0"/>
              <a:cs typeface="Times New Roman" pitchFamily="18" charset="0"/>
            </a:endParaRPr>
          </a:p>
        </p:txBody>
      </p:sp>
      <p:sp>
        <p:nvSpPr>
          <p:cNvPr id="5" name="Content Placeholder 4"/>
          <p:cNvSpPr>
            <a:spLocks noGrp="1"/>
          </p:cNvSpPr>
          <p:nvPr>
            <p:ph sz="half" idx="1"/>
          </p:nvPr>
        </p:nvSpPr>
        <p:spPr>
          <a:xfrm>
            <a:off x="381000" y="1676400"/>
            <a:ext cx="4038600" cy="3971455"/>
          </a:xfrm>
          <a:solidFill>
            <a:schemeClr val="accent4">
              <a:lumMod val="60000"/>
              <a:lumOff val="40000"/>
            </a:schemeClr>
          </a:solidFill>
        </p:spPr>
        <p:txBody>
          <a:bodyPr/>
          <a:lstStyle/>
          <a:p>
            <a:pPr marL="0" indent="0">
              <a:buNone/>
            </a:pPr>
            <a:r>
              <a:rPr lang="en-US" b="1" u="sng" dirty="0" smtClean="0">
                <a:solidFill>
                  <a:srgbClr val="7030A0"/>
                </a:solidFill>
              </a:rPr>
              <a:t>Common Nouns</a:t>
            </a:r>
          </a:p>
          <a:p>
            <a:pPr marL="0" indent="0">
              <a:buNone/>
            </a:pPr>
            <a:endParaRPr lang="en-US" b="1" u="sng" dirty="0">
              <a:solidFill>
                <a:srgbClr val="7030A0"/>
              </a:solidFill>
            </a:endParaRPr>
          </a:p>
          <a:p>
            <a:pPr marL="0" indent="0">
              <a:buNone/>
            </a:pPr>
            <a:endParaRPr lang="en-US" dirty="0" smtClean="0"/>
          </a:p>
          <a:p>
            <a:pPr marL="0" indent="0">
              <a:buNone/>
            </a:pPr>
            <a:r>
              <a:rPr lang="en-US" dirty="0">
                <a:latin typeface="Times New Roman" pitchFamily="18" charset="0"/>
                <a:cs typeface="Times New Roman" pitchFamily="18" charset="0"/>
              </a:rPr>
              <a:t>c</a:t>
            </a:r>
            <a:r>
              <a:rPr lang="en-US" dirty="0" smtClean="0">
                <a:latin typeface="Times New Roman" pitchFamily="18" charset="0"/>
                <a:cs typeface="Times New Roman" pitchFamily="18" charset="0"/>
              </a:rPr>
              <a:t>heese</a:t>
            </a:r>
          </a:p>
          <a:p>
            <a:pPr marL="0" indent="0">
              <a:buNone/>
            </a:pPr>
            <a:r>
              <a:rPr lang="en-US" dirty="0">
                <a:latin typeface="Times New Roman" pitchFamily="18" charset="0"/>
                <a:cs typeface="Times New Roman" pitchFamily="18" charset="0"/>
              </a:rPr>
              <a:t>s</a:t>
            </a:r>
            <a:r>
              <a:rPr lang="en-US" dirty="0" smtClean="0">
                <a:latin typeface="Times New Roman" pitchFamily="18" charset="0"/>
                <a:cs typeface="Times New Roman" pitchFamily="18" charset="0"/>
              </a:rPr>
              <a:t>now</a:t>
            </a:r>
          </a:p>
          <a:p>
            <a:pPr marL="0" indent="0">
              <a:buNone/>
            </a:pPr>
            <a:r>
              <a:rPr lang="en-US" dirty="0" smtClean="0">
                <a:latin typeface="Times New Roman" pitchFamily="18" charset="0"/>
                <a:cs typeface="Times New Roman" pitchFamily="18" charset="0"/>
              </a:rPr>
              <a:t>winter</a:t>
            </a:r>
            <a:endParaRPr lang="en-US" dirty="0">
              <a:latin typeface="Times New Roman" pitchFamily="18" charset="0"/>
              <a:cs typeface="Times New Roman" pitchFamily="18" charset="0"/>
            </a:endParaRPr>
          </a:p>
        </p:txBody>
      </p:sp>
      <p:sp>
        <p:nvSpPr>
          <p:cNvPr id="6" name="Content Placeholder 5"/>
          <p:cNvSpPr>
            <a:spLocks noGrp="1"/>
          </p:cNvSpPr>
          <p:nvPr>
            <p:ph sz="half" idx="2"/>
          </p:nvPr>
        </p:nvSpPr>
        <p:spPr>
          <a:xfrm>
            <a:off x="4724400" y="1676400"/>
            <a:ext cx="4038600" cy="3971454"/>
          </a:xfrm>
          <a:solidFill>
            <a:schemeClr val="accent4">
              <a:lumMod val="60000"/>
              <a:lumOff val="40000"/>
            </a:schemeClr>
          </a:solidFill>
        </p:spPr>
        <p:txBody>
          <a:bodyPr/>
          <a:lstStyle/>
          <a:p>
            <a:pPr marL="0" indent="0">
              <a:buNone/>
            </a:pPr>
            <a:r>
              <a:rPr lang="en-US" b="1" u="sng" dirty="0" smtClean="0">
                <a:solidFill>
                  <a:srgbClr val="7030A0"/>
                </a:solidFill>
              </a:rPr>
              <a:t>Common Nouns Used as Adjectives</a:t>
            </a:r>
          </a:p>
          <a:p>
            <a:pPr marL="0" indent="0">
              <a:buNone/>
            </a:pPr>
            <a:endParaRPr lang="en-US" b="1" u="sng" dirty="0" smtClean="0">
              <a:solidFill>
                <a:srgbClr val="7030A0"/>
              </a:solidFill>
            </a:endParaRPr>
          </a:p>
          <a:p>
            <a:pPr marL="0" indent="0">
              <a:buNone/>
            </a:pPr>
            <a:r>
              <a:rPr lang="en-US" dirty="0">
                <a:latin typeface="Times New Roman" pitchFamily="18" charset="0"/>
                <a:cs typeface="Times New Roman" pitchFamily="18" charset="0"/>
              </a:rPr>
              <a:t>c</a:t>
            </a:r>
            <a:r>
              <a:rPr lang="en-US" dirty="0" smtClean="0">
                <a:latin typeface="Times New Roman" pitchFamily="18" charset="0"/>
                <a:cs typeface="Times New Roman" pitchFamily="18" charset="0"/>
              </a:rPr>
              <a:t>heese sandwich</a:t>
            </a:r>
          </a:p>
          <a:p>
            <a:pPr marL="0" indent="0">
              <a:buNone/>
            </a:pPr>
            <a:r>
              <a:rPr lang="en-US" dirty="0">
                <a:latin typeface="Times New Roman" pitchFamily="18" charset="0"/>
                <a:cs typeface="Times New Roman" pitchFamily="18" charset="0"/>
              </a:rPr>
              <a:t>s</a:t>
            </a:r>
            <a:r>
              <a:rPr lang="en-US" dirty="0" smtClean="0">
                <a:latin typeface="Times New Roman" pitchFamily="18" charset="0"/>
                <a:cs typeface="Times New Roman" pitchFamily="18" charset="0"/>
              </a:rPr>
              <a:t>now sculpture</a:t>
            </a:r>
          </a:p>
          <a:p>
            <a:pPr marL="0" indent="0">
              <a:buNone/>
            </a:pPr>
            <a:r>
              <a:rPr lang="en-US" dirty="0">
                <a:latin typeface="Times New Roman" pitchFamily="18" charset="0"/>
                <a:cs typeface="Times New Roman" pitchFamily="18" charset="0"/>
              </a:rPr>
              <a:t>w</a:t>
            </a:r>
            <a:r>
              <a:rPr lang="en-US" dirty="0" smtClean="0">
                <a:latin typeface="Times New Roman" pitchFamily="18" charset="0"/>
                <a:cs typeface="Times New Roman" pitchFamily="18" charset="0"/>
              </a:rPr>
              <a:t>inter sale</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3860142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457200"/>
            <a:ext cx="8305799" cy="838200"/>
          </a:xfrm>
        </p:spPr>
        <p:txBody>
          <a:bodyPr>
            <a:noAutofit/>
          </a:bodyPr>
          <a:lstStyle/>
          <a:p>
            <a:pPr algn="ctr"/>
            <a:r>
              <a:rPr lang="en-US" sz="5400" b="1" dirty="0" smtClean="0">
                <a:solidFill>
                  <a:schemeClr val="tx1"/>
                </a:solidFill>
                <a:latin typeface="Times New Roman" pitchFamily="18" charset="0"/>
                <a:cs typeface="Times New Roman" pitchFamily="18" charset="0"/>
              </a:rPr>
              <a:t>Nouns Used as Adjectives?</a:t>
            </a:r>
            <a:endParaRPr lang="en-US" sz="5400" b="1" dirty="0">
              <a:solidFill>
                <a:schemeClr val="tx1"/>
              </a:solidFill>
              <a:latin typeface="Times New Roman" pitchFamily="18" charset="0"/>
              <a:cs typeface="Times New Roman" pitchFamily="18" charset="0"/>
            </a:endParaRPr>
          </a:p>
        </p:txBody>
      </p:sp>
      <p:sp>
        <p:nvSpPr>
          <p:cNvPr id="5" name="Content Placeholder 4"/>
          <p:cNvSpPr>
            <a:spLocks noGrp="1"/>
          </p:cNvSpPr>
          <p:nvPr>
            <p:ph sz="half" idx="1"/>
          </p:nvPr>
        </p:nvSpPr>
        <p:spPr>
          <a:xfrm>
            <a:off x="381000" y="1676400"/>
            <a:ext cx="4038600" cy="3971455"/>
          </a:xfrm>
          <a:solidFill>
            <a:schemeClr val="accent4">
              <a:lumMod val="60000"/>
              <a:lumOff val="40000"/>
            </a:schemeClr>
          </a:solidFill>
        </p:spPr>
        <p:txBody>
          <a:bodyPr/>
          <a:lstStyle/>
          <a:p>
            <a:pPr marL="0" indent="0">
              <a:buNone/>
            </a:pPr>
            <a:r>
              <a:rPr lang="en-US" b="1" u="sng" dirty="0" smtClean="0">
                <a:solidFill>
                  <a:srgbClr val="7030A0"/>
                </a:solidFill>
              </a:rPr>
              <a:t>Proper Nouns</a:t>
            </a:r>
          </a:p>
          <a:p>
            <a:pPr marL="0" indent="0">
              <a:buNone/>
            </a:pPr>
            <a:endParaRPr lang="en-US" b="1" u="sng" dirty="0">
              <a:solidFill>
                <a:srgbClr val="7030A0"/>
              </a:solidFill>
            </a:endParaRPr>
          </a:p>
          <a:p>
            <a:pPr marL="0" indent="0">
              <a:buNone/>
            </a:pPr>
            <a:endParaRPr lang="en-US" dirty="0" smtClean="0"/>
          </a:p>
          <a:p>
            <a:pPr marL="0" indent="0">
              <a:buNone/>
            </a:pPr>
            <a:r>
              <a:rPr lang="en-US" dirty="0" smtClean="0">
                <a:latin typeface="Times New Roman" pitchFamily="18" charset="0"/>
                <a:cs typeface="Times New Roman" pitchFamily="18" charset="0"/>
              </a:rPr>
              <a:t>Sioux</a:t>
            </a:r>
          </a:p>
          <a:p>
            <a:pPr marL="0" indent="0">
              <a:buNone/>
            </a:pPr>
            <a:r>
              <a:rPr lang="en-US" dirty="0" smtClean="0">
                <a:latin typeface="Times New Roman" pitchFamily="18" charset="0"/>
                <a:cs typeface="Times New Roman" pitchFamily="18" charset="0"/>
              </a:rPr>
              <a:t>Texas</a:t>
            </a:r>
          </a:p>
          <a:p>
            <a:pPr marL="0" indent="0">
              <a:buNone/>
            </a:pPr>
            <a:r>
              <a:rPr lang="en-US" dirty="0" smtClean="0">
                <a:latin typeface="Times New Roman" pitchFamily="18" charset="0"/>
                <a:cs typeface="Times New Roman" pitchFamily="18" charset="0"/>
              </a:rPr>
              <a:t>Picasso</a:t>
            </a:r>
            <a:endParaRPr lang="en-US" dirty="0">
              <a:latin typeface="Times New Roman" pitchFamily="18" charset="0"/>
              <a:cs typeface="Times New Roman" pitchFamily="18" charset="0"/>
            </a:endParaRPr>
          </a:p>
        </p:txBody>
      </p:sp>
      <p:sp>
        <p:nvSpPr>
          <p:cNvPr id="6" name="Content Placeholder 5"/>
          <p:cNvSpPr>
            <a:spLocks noGrp="1"/>
          </p:cNvSpPr>
          <p:nvPr>
            <p:ph sz="half" idx="2"/>
          </p:nvPr>
        </p:nvSpPr>
        <p:spPr>
          <a:xfrm>
            <a:off x="4724400" y="1676400"/>
            <a:ext cx="4038600" cy="3971454"/>
          </a:xfrm>
          <a:solidFill>
            <a:schemeClr val="accent4">
              <a:lumMod val="60000"/>
              <a:lumOff val="40000"/>
            </a:schemeClr>
          </a:solidFill>
        </p:spPr>
        <p:txBody>
          <a:bodyPr/>
          <a:lstStyle/>
          <a:p>
            <a:pPr marL="0" indent="0">
              <a:buNone/>
            </a:pPr>
            <a:r>
              <a:rPr lang="en-US" b="1" u="sng" dirty="0" smtClean="0">
                <a:solidFill>
                  <a:srgbClr val="7030A0"/>
                </a:solidFill>
              </a:rPr>
              <a:t>Common Nouns Used as Adjectives</a:t>
            </a:r>
          </a:p>
          <a:p>
            <a:pPr marL="0" indent="0">
              <a:buNone/>
            </a:pPr>
            <a:endParaRPr lang="en-US" b="1" u="sng" dirty="0" smtClean="0">
              <a:solidFill>
                <a:srgbClr val="7030A0"/>
              </a:solidFill>
            </a:endParaRPr>
          </a:p>
          <a:p>
            <a:pPr marL="0" indent="0">
              <a:buNone/>
            </a:pPr>
            <a:r>
              <a:rPr lang="en-US" b="1" u="sng" dirty="0" smtClean="0">
                <a:latin typeface="Times New Roman" pitchFamily="18" charset="0"/>
                <a:cs typeface="Times New Roman" pitchFamily="18" charset="0"/>
              </a:rPr>
              <a:t>Sioux</a:t>
            </a:r>
            <a:r>
              <a:rPr lang="en-US" dirty="0" smtClean="0">
                <a:latin typeface="Times New Roman" pitchFamily="18" charset="0"/>
                <a:cs typeface="Times New Roman" pitchFamily="18" charset="0"/>
              </a:rPr>
              <a:t> tradition</a:t>
            </a:r>
          </a:p>
          <a:p>
            <a:pPr marL="0" indent="0">
              <a:buNone/>
            </a:pPr>
            <a:r>
              <a:rPr lang="en-US" b="1" u="sng" dirty="0" smtClean="0">
                <a:latin typeface="Times New Roman" pitchFamily="18" charset="0"/>
                <a:cs typeface="Times New Roman" pitchFamily="18" charset="0"/>
              </a:rPr>
              <a:t>Texas</a:t>
            </a:r>
            <a:r>
              <a:rPr lang="en-US" dirty="0" smtClean="0">
                <a:latin typeface="Times New Roman" pitchFamily="18" charset="0"/>
                <a:cs typeface="Times New Roman" pitchFamily="18" charset="0"/>
              </a:rPr>
              <a:t> coast</a:t>
            </a:r>
          </a:p>
          <a:p>
            <a:pPr marL="0" indent="0">
              <a:buNone/>
            </a:pPr>
            <a:r>
              <a:rPr lang="en-US" b="1" u="sng" dirty="0" smtClean="0">
                <a:latin typeface="Times New Roman" pitchFamily="18" charset="0"/>
                <a:cs typeface="Times New Roman" pitchFamily="18" charset="0"/>
              </a:rPr>
              <a:t>Picasso</a:t>
            </a:r>
            <a:r>
              <a:rPr lang="en-US" dirty="0" smtClean="0">
                <a:latin typeface="Times New Roman" pitchFamily="18" charset="0"/>
                <a:cs typeface="Times New Roman" pitchFamily="18" charset="0"/>
              </a:rPr>
              <a:t> painting</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98749291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180" y="76200"/>
            <a:ext cx="8403020" cy="1143000"/>
          </a:xfrm>
        </p:spPr>
        <p:txBody>
          <a:bodyPr>
            <a:noAutofit/>
          </a:bodyPr>
          <a:lstStyle/>
          <a:p>
            <a:r>
              <a:rPr lang="en-US" sz="3600" b="1" dirty="0" smtClean="0">
                <a:latin typeface="Times New Roman" pitchFamily="18" charset="0"/>
                <a:cs typeface="Times New Roman" pitchFamily="18" charset="0"/>
              </a:rPr>
              <a:t>Exercise 8, page--Identify nouns used as adjectives.</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371600"/>
            <a:ext cx="8915400" cy="5486400"/>
          </a:xfrm>
          <a:solidFill>
            <a:schemeClr val="bg1"/>
          </a:solidFill>
        </p:spPr>
        <p:txBody>
          <a:bodyPr>
            <a:normAutofit/>
          </a:bodyPr>
          <a:lstStyle/>
          <a:p>
            <a:pPr marL="0" indent="0">
              <a:buNone/>
            </a:pPr>
            <a:r>
              <a:rPr lang="en-US" sz="3600" dirty="0" smtClean="0">
                <a:latin typeface="Times New Roman" pitchFamily="18" charset="0"/>
                <a:cs typeface="Times New Roman" pitchFamily="18" charset="0"/>
              </a:rPr>
              <a:t>I love anything that has to do with (1) </a:t>
            </a:r>
            <a:r>
              <a:rPr lang="en-US" sz="3600" u="sng" dirty="0" smtClean="0">
                <a:latin typeface="Times New Roman" pitchFamily="18" charset="0"/>
                <a:cs typeface="Times New Roman" pitchFamily="18" charset="0"/>
              </a:rPr>
              <a:t>baseball</a:t>
            </a:r>
            <a:r>
              <a:rPr lang="en-US" sz="3600" dirty="0" smtClean="0">
                <a:latin typeface="Times New Roman" pitchFamily="18" charset="0"/>
                <a:cs typeface="Times New Roman" pitchFamily="18" charset="0"/>
              </a:rPr>
              <a:t>.  I save the money I make mowing the (2) </a:t>
            </a:r>
            <a:r>
              <a:rPr lang="en-US" sz="3600" u="sng" dirty="0" smtClean="0">
                <a:latin typeface="Times New Roman" pitchFamily="18" charset="0"/>
                <a:cs typeface="Times New Roman" pitchFamily="18" charset="0"/>
              </a:rPr>
              <a:t>golf</a:t>
            </a:r>
            <a:r>
              <a:rPr lang="en-US" sz="3600" dirty="0" smtClean="0">
                <a:latin typeface="Times New Roman" pitchFamily="18" charset="0"/>
                <a:cs typeface="Times New Roman" pitchFamily="18" charset="0"/>
              </a:rPr>
              <a:t> course, and then I go to  the (3) </a:t>
            </a:r>
            <a:r>
              <a:rPr lang="en-US" sz="3600" u="sng" dirty="0" smtClean="0">
                <a:latin typeface="Times New Roman" pitchFamily="18" charset="0"/>
                <a:cs typeface="Times New Roman" pitchFamily="18" charset="0"/>
              </a:rPr>
              <a:t>card </a:t>
            </a:r>
            <a:r>
              <a:rPr lang="en-US" sz="3600" dirty="0" smtClean="0">
                <a:latin typeface="Times New Roman" pitchFamily="18" charset="0"/>
                <a:cs typeface="Times New Roman" pitchFamily="18" charset="0"/>
              </a:rPr>
              <a:t>(4) </a:t>
            </a:r>
            <a:r>
              <a:rPr lang="en-US" sz="3600" u="sng" dirty="0" smtClean="0">
                <a:latin typeface="Times New Roman" pitchFamily="18" charset="0"/>
                <a:cs typeface="Times New Roman" pitchFamily="18" charset="0"/>
              </a:rPr>
              <a:t>store</a:t>
            </a:r>
            <a:r>
              <a:rPr lang="en-US" sz="3600" dirty="0" smtClean="0">
                <a:latin typeface="Times New Roman" pitchFamily="18" charset="0"/>
                <a:cs typeface="Times New Roman" pitchFamily="18" charset="0"/>
              </a:rPr>
              <a:t>.  The (5) </a:t>
            </a:r>
            <a:r>
              <a:rPr lang="en-US" sz="3600" u="sng" dirty="0" smtClean="0">
                <a:latin typeface="Times New Roman" pitchFamily="18" charset="0"/>
                <a:cs typeface="Times New Roman" pitchFamily="18" charset="0"/>
              </a:rPr>
              <a:t>store</a:t>
            </a:r>
            <a:r>
              <a:rPr lang="en-US" sz="3600" dirty="0" smtClean="0">
                <a:latin typeface="Times New Roman" pitchFamily="18" charset="0"/>
                <a:cs typeface="Times New Roman" pitchFamily="18" charset="0"/>
              </a:rPr>
              <a:t> owner sold me a terrific (6) </a:t>
            </a:r>
            <a:r>
              <a:rPr lang="en-US" sz="3600" u="sng" dirty="0" smtClean="0">
                <a:latin typeface="Times New Roman" pitchFamily="18" charset="0"/>
                <a:cs typeface="Times New Roman" pitchFamily="18" charset="0"/>
              </a:rPr>
              <a:t>Don Mattingly</a:t>
            </a:r>
            <a:r>
              <a:rPr lang="en-US" sz="3600" dirty="0" smtClean="0">
                <a:latin typeface="Times New Roman" pitchFamily="18" charset="0"/>
                <a:cs typeface="Times New Roman" pitchFamily="18" charset="0"/>
              </a:rPr>
              <a:t> (7) </a:t>
            </a:r>
            <a:r>
              <a:rPr lang="en-US" sz="3600" u="sng" dirty="0" smtClean="0">
                <a:latin typeface="Times New Roman" pitchFamily="18" charset="0"/>
                <a:cs typeface="Times New Roman" pitchFamily="18" charset="0"/>
              </a:rPr>
              <a:t>card</a:t>
            </a:r>
            <a:r>
              <a:rPr lang="en-US" sz="3600" dirty="0" smtClean="0">
                <a:latin typeface="Times New Roman" pitchFamily="18" charset="0"/>
                <a:cs typeface="Times New Roman" pitchFamily="18" charset="0"/>
              </a:rPr>
              <a:t> today.  It came in its own (8) </a:t>
            </a:r>
            <a:r>
              <a:rPr lang="en-US" sz="3600" u="sng" dirty="0" smtClean="0">
                <a:latin typeface="Times New Roman" pitchFamily="18" charset="0"/>
                <a:cs typeface="Times New Roman" pitchFamily="18" charset="0"/>
              </a:rPr>
              <a:t>plastic</a:t>
            </a:r>
            <a:r>
              <a:rPr lang="en-US" sz="3600" dirty="0" smtClean="0">
                <a:latin typeface="Times New Roman" pitchFamily="18" charset="0"/>
                <a:cs typeface="Times New Roman" pitchFamily="18" charset="0"/>
              </a:rPr>
              <a:t> case.  I’ll display my new card with my other favorites in a special (9) </a:t>
            </a:r>
            <a:r>
              <a:rPr lang="en-US" sz="3600" u="sng" dirty="0" smtClean="0">
                <a:latin typeface="Times New Roman" pitchFamily="18" charset="0"/>
                <a:cs typeface="Times New Roman" pitchFamily="18" charset="0"/>
              </a:rPr>
              <a:t>glass</a:t>
            </a:r>
            <a:r>
              <a:rPr lang="en-US" sz="3600" dirty="0" smtClean="0">
                <a:latin typeface="Times New Roman" pitchFamily="18" charset="0"/>
                <a:cs typeface="Times New Roman" pitchFamily="18" charset="0"/>
              </a:rPr>
              <a:t> (10) </a:t>
            </a:r>
            <a:r>
              <a:rPr lang="en-US" sz="3600" u="sng" dirty="0" smtClean="0">
                <a:latin typeface="Times New Roman" pitchFamily="18" charset="0"/>
                <a:cs typeface="Times New Roman" pitchFamily="18" charset="0"/>
              </a:rPr>
              <a:t>case</a:t>
            </a:r>
            <a:r>
              <a:rPr lang="en-US" sz="3600" dirty="0" smtClean="0">
                <a:latin typeface="Times New Roman" pitchFamily="18" charset="0"/>
                <a:cs typeface="Times New Roman" pitchFamily="18" charset="0"/>
              </a:rPr>
              <a:t> on the wall in my room.</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66627341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403020" cy="838200"/>
          </a:xfrm>
        </p:spPr>
        <p:style>
          <a:lnRef idx="1">
            <a:schemeClr val="accent1"/>
          </a:lnRef>
          <a:fillRef idx="2">
            <a:schemeClr val="accent1"/>
          </a:fillRef>
          <a:effectRef idx="1">
            <a:schemeClr val="accent1"/>
          </a:effectRef>
          <a:fontRef idx="minor">
            <a:schemeClr val="dk1"/>
          </a:fontRef>
        </p:style>
        <p:txBody>
          <a:bodyPr>
            <a:noAutofit/>
          </a:bodyPr>
          <a:lstStyle/>
          <a:p>
            <a:r>
              <a:rPr lang="en-US" sz="2800" b="1" dirty="0" smtClean="0">
                <a:latin typeface="Times New Roman" pitchFamily="18" charset="0"/>
                <a:cs typeface="Times New Roman" pitchFamily="18" charset="0"/>
              </a:rPr>
              <a:t>Exercise 8, page--Identify nouns used as adjectives.</a:t>
            </a:r>
            <a:endParaRPr lang="en-US" sz="28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295400"/>
            <a:ext cx="8991600" cy="5562600"/>
          </a:xfrm>
          <a:solidFill>
            <a:schemeClr val="bg1"/>
          </a:solidFill>
        </p:spPr>
        <p:txBody>
          <a:bodyPr>
            <a:normAutofit/>
          </a:bodyPr>
          <a:lstStyle/>
          <a:p>
            <a:pPr marL="742950" indent="-742950">
              <a:buAutoNum type="arabicPeriod"/>
            </a:pPr>
            <a:r>
              <a:rPr lang="en-US" sz="5400" dirty="0" smtClean="0">
                <a:latin typeface="Times New Roman" pitchFamily="18" charset="0"/>
                <a:cs typeface="Times New Roman" pitchFamily="18" charset="0"/>
              </a:rPr>
              <a:t>baseball=noun			</a:t>
            </a:r>
          </a:p>
          <a:p>
            <a:pPr marL="742950" indent="-742950">
              <a:buAutoNum type="arabicPeriod"/>
            </a:pPr>
            <a:r>
              <a:rPr lang="en-US" sz="5400" b="1" u="sng" dirty="0">
                <a:latin typeface="Times New Roman" pitchFamily="18" charset="0"/>
                <a:cs typeface="Times New Roman" pitchFamily="18" charset="0"/>
              </a:rPr>
              <a:t>g</a:t>
            </a:r>
            <a:r>
              <a:rPr lang="en-US" sz="5400" b="1" u="sng" dirty="0" smtClean="0">
                <a:latin typeface="Times New Roman" pitchFamily="18" charset="0"/>
                <a:cs typeface="Times New Roman" pitchFamily="18" charset="0"/>
              </a:rPr>
              <a:t>olf</a:t>
            </a:r>
            <a:r>
              <a:rPr lang="en-US" sz="5400" dirty="0" smtClean="0">
                <a:latin typeface="Times New Roman" pitchFamily="18" charset="0"/>
                <a:cs typeface="Times New Roman" pitchFamily="18" charset="0"/>
              </a:rPr>
              <a:t> course=adjective</a:t>
            </a:r>
          </a:p>
          <a:p>
            <a:pPr marL="742950" indent="-742950">
              <a:buAutoNum type="arabicPeriod"/>
            </a:pPr>
            <a:r>
              <a:rPr lang="en-US" sz="5400" b="1" u="sng" dirty="0">
                <a:latin typeface="Times New Roman" pitchFamily="18" charset="0"/>
                <a:cs typeface="Times New Roman" pitchFamily="18" charset="0"/>
              </a:rPr>
              <a:t>c</a:t>
            </a:r>
            <a:r>
              <a:rPr lang="en-US" sz="5400" b="1" u="sng" dirty="0" smtClean="0">
                <a:latin typeface="Times New Roman" pitchFamily="18" charset="0"/>
                <a:cs typeface="Times New Roman" pitchFamily="18" charset="0"/>
              </a:rPr>
              <a:t>ard</a:t>
            </a:r>
            <a:r>
              <a:rPr lang="en-US" sz="5400" dirty="0" smtClean="0">
                <a:latin typeface="Times New Roman" pitchFamily="18" charset="0"/>
                <a:cs typeface="Times New Roman" pitchFamily="18" charset="0"/>
              </a:rPr>
              <a:t> store=adjective</a:t>
            </a:r>
          </a:p>
          <a:p>
            <a:pPr marL="742950" indent="-742950">
              <a:buAutoNum type="arabicPeriod"/>
            </a:pPr>
            <a:r>
              <a:rPr lang="en-US" sz="5400" dirty="0">
                <a:latin typeface="Times New Roman" pitchFamily="18" charset="0"/>
                <a:cs typeface="Times New Roman" pitchFamily="18" charset="0"/>
              </a:rPr>
              <a:t>c</a:t>
            </a:r>
            <a:r>
              <a:rPr lang="en-US" sz="5400" dirty="0" smtClean="0">
                <a:latin typeface="Times New Roman" pitchFamily="18" charset="0"/>
                <a:cs typeface="Times New Roman" pitchFamily="18" charset="0"/>
              </a:rPr>
              <a:t>ard </a:t>
            </a:r>
            <a:r>
              <a:rPr lang="en-US" sz="5400" b="1" u="sng" dirty="0" smtClean="0">
                <a:latin typeface="Times New Roman" pitchFamily="18" charset="0"/>
                <a:cs typeface="Times New Roman" pitchFamily="18" charset="0"/>
              </a:rPr>
              <a:t>store</a:t>
            </a:r>
            <a:r>
              <a:rPr lang="en-US" sz="5400" dirty="0" smtClean="0">
                <a:latin typeface="Times New Roman" pitchFamily="18" charset="0"/>
                <a:cs typeface="Times New Roman" pitchFamily="18" charset="0"/>
              </a:rPr>
              <a:t>=noun</a:t>
            </a:r>
          </a:p>
          <a:p>
            <a:pPr marL="742950" indent="-742950">
              <a:buAutoNum type="arabicPeriod"/>
            </a:pPr>
            <a:r>
              <a:rPr lang="en-US" sz="5400" b="1" u="sng" dirty="0">
                <a:latin typeface="Times New Roman" pitchFamily="18" charset="0"/>
                <a:cs typeface="Times New Roman" pitchFamily="18" charset="0"/>
              </a:rPr>
              <a:t>s</a:t>
            </a:r>
            <a:r>
              <a:rPr lang="en-US" sz="5400" b="1" u="sng" dirty="0" smtClean="0">
                <a:latin typeface="Times New Roman" pitchFamily="18" charset="0"/>
                <a:cs typeface="Times New Roman" pitchFamily="18" charset="0"/>
              </a:rPr>
              <a:t>tore</a:t>
            </a:r>
            <a:r>
              <a:rPr lang="en-US" sz="5400" dirty="0" smtClean="0">
                <a:latin typeface="Times New Roman" pitchFamily="18" charset="0"/>
                <a:cs typeface="Times New Roman" pitchFamily="18" charset="0"/>
              </a:rPr>
              <a:t> owner=adjective</a:t>
            </a:r>
          </a:p>
        </p:txBody>
      </p:sp>
    </p:spTree>
    <p:extLst>
      <p:ext uri="{BB962C8B-B14F-4D97-AF65-F5344CB8AC3E}">
        <p14:creationId xmlns:p14="http://schemas.microsoft.com/office/powerpoint/2010/main" val="178049979"/>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228600"/>
            <a:ext cx="4114800" cy="6629400"/>
          </a:xfrm>
          <a:solidFill>
            <a:schemeClr val="bg1"/>
          </a:solidFill>
        </p:spPr>
        <p:txBody>
          <a:bodyPr>
            <a:normAutofit lnSpcReduction="10000"/>
          </a:bodyPr>
          <a:lstStyle/>
          <a:p>
            <a:pPr marL="514350" indent="-514350">
              <a:buAutoNum type="arabicPeriod"/>
            </a:pPr>
            <a:r>
              <a:rPr lang="en-US" dirty="0" smtClean="0">
                <a:latin typeface="Times New Roman" pitchFamily="18" charset="0"/>
                <a:cs typeface="Times New Roman" pitchFamily="18" charset="0"/>
              </a:rPr>
              <a:t>Why did Janet take her dog to that vet?</a:t>
            </a:r>
          </a:p>
          <a:p>
            <a:pPr marL="514350" indent="-514350">
              <a:buAutoNum type="arabicPeriod"/>
            </a:pPr>
            <a:r>
              <a:rPr lang="en-US" dirty="0" smtClean="0">
                <a:latin typeface="Times New Roman" pitchFamily="18" charset="0"/>
                <a:cs typeface="Times New Roman" pitchFamily="18" charset="0"/>
              </a:rPr>
              <a:t>They should start migrating soon.</a:t>
            </a:r>
          </a:p>
          <a:p>
            <a:pPr marL="514350" indent="-514350">
              <a:buAutoNum type="arabicPeriod"/>
            </a:pPr>
            <a:r>
              <a:rPr lang="en-US" dirty="0" smtClean="0">
                <a:latin typeface="Times New Roman" pitchFamily="18" charset="0"/>
                <a:cs typeface="Times New Roman" pitchFamily="18" charset="0"/>
              </a:rPr>
              <a:t>The English villagers told him.</a:t>
            </a:r>
          </a:p>
          <a:p>
            <a:pPr marL="514350" indent="-514350">
              <a:buAutoNum type="arabicPeriod"/>
            </a:pPr>
            <a:r>
              <a:rPr lang="en-US" dirty="0" smtClean="0">
                <a:latin typeface="Times New Roman" pitchFamily="18" charset="0"/>
                <a:cs typeface="Times New Roman" pitchFamily="18" charset="0"/>
              </a:rPr>
              <a:t>Susie quit biting her long nails.</a:t>
            </a:r>
          </a:p>
          <a:p>
            <a:pPr marL="514350" indent="-514350">
              <a:buAutoNum type="arabicPeriod"/>
            </a:pPr>
            <a:r>
              <a:rPr lang="en-US" dirty="0" smtClean="0">
                <a:latin typeface="Times New Roman" pitchFamily="18" charset="0"/>
                <a:cs typeface="Times New Roman" pitchFamily="18" charset="0"/>
              </a:rPr>
              <a:t>Vic took a blue umbrella with him.</a:t>
            </a:r>
          </a:p>
          <a:p>
            <a:pPr marL="514350" indent="-514350">
              <a:buAutoNum type="arabicPeriod"/>
            </a:pPr>
            <a:r>
              <a:rPr lang="en-US" dirty="0" smtClean="0">
                <a:latin typeface="Times New Roman" pitchFamily="18" charset="0"/>
                <a:cs typeface="Times New Roman" pitchFamily="18" charset="0"/>
              </a:rPr>
              <a:t> What three items would you be tempted to buy?</a:t>
            </a:r>
            <a:endParaRPr lang="en-US" dirty="0">
              <a:latin typeface="Times New Roman" pitchFamily="18" charset="0"/>
              <a:cs typeface="Times New Roman" pitchFamily="18" charset="0"/>
            </a:endParaRPr>
          </a:p>
        </p:txBody>
      </p:sp>
      <p:sp>
        <p:nvSpPr>
          <p:cNvPr id="4" name="Content Placeholder 2"/>
          <p:cNvSpPr txBox="1">
            <a:spLocks/>
          </p:cNvSpPr>
          <p:nvPr/>
        </p:nvSpPr>
        <p:spPr>
          <a:xfrm>
            <a:off x="4648200" y="228600"/>
            <a:ext cx="4114800" cy="6629400"/>
          </a:xfrm>
          <a:prstGeom prst="rect">
            <a:avLst/>
          </a:prstGeom>
          <a:solidFill>
            <a:schemeClr val="bg1"/>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Arial" pitchFamily="34" charset="0"/>
              <a:buAutoNum type="arabicPeriod"/>
            </a:pPr>
            <a:r>
              <a:rPr lang="en-US" dirty="0" smtClean="0">
                <a:latin typeface="Times New Roman" pitchFamily="18" charset="0"/>
                <a:cs typeface="Times New Roman" pitchFamily="18" charset="0"/>
              </a:rPr>
              <a:t>Why did Janet take her dog to that vet?</a:t>
            </a:r>
          </a:p>
          <a:p>
            <a:pPr marL="514350" indent="-514350">
              <a:buFont typeface="Arial" pitchFamily="34" charset="0"/>
              <a:buAutoNum type="arabicPeriod"/>
            </a:pPr>
            <a:r>
              <a:rPr lang="en-US" dirty="0" smtClean="0">
                <a:latin typeface="Times New Roman" pitchFamily="18" charset="0"/>
                <a:cs typeface="Times New Roman" pitchFamily="18" charset="0"/>
              </a:rPr>
              <a:t>They should start migrating soon.</a:t>
            </a:r>
          </a:p>
          <a:p>
            <a:pPr marL="514350" indent="-514350">
              <a:buFont typeface="Arial" pitchFamily="34" charset="0"/>
              <a:buAutoNum type="arabicPeriod"/>
            </a:pPr>
            <a:r>
              <a:rPr lang="en-US" dirty="0" smtClean="0">
                <a:latin typeface="Times New Roman" pitchFamily="18" charset="0"/>
                <a:cs typeface="Times New Roman" pitchFamily="18" charset="0"/>
              </a:rPr>
              <a:t>The English villagers told him.</a:t>
            </a:r>
          </a:p>
          <a:p>
            <a:pPr marL="514350" indent="-514350">
              <a:buFont typeface="Arial" pitchFamily="34" charset="0"/>
              <a:buAutoNum type="arabicPeriod"/>
            </a:pPr>
            <a:r>
              <a:rPr lang="en-US" dirty="0" smtClean="0">
                <a:latin typeface="Times New Roman" pitchFamily="18" charset="0"/>
                <a:cs typeface="Times New Roman" pitchFamily="18" charset="0"/>
              </a:rPr>
              <a:t>Susie quit biting her long nails.</a:t>
            </a:r>
          </a:p>
          <a:p>
            <a:pPr marL="514350" indent="-514350">
              <a:buFont typeface="Arial" pitchFamily="34" charset="0"/>
              <a:buAutoNum type="arabicPeriod"/>
            </a:pPr>
            <a:r>
              <a:rPr lang="en-US" dirty="0" smtClean="0">
                <a:latin typeface="Times New Roman" pitchFamily="18" charset="0"/>
                <a:cs typeface="Times New Roman" pitchFamily="18" charset="0"/>
              </a:rPr>
              <a:t>Vic took a blue umbrella with him.</a:t>
            </a:r>
          </a:p>
          <a:p>
            <a:pPr marL="514350" indent="-514350">
              <a:buFont typeface="Arial" pitchFamily="34" charset="0"/>
              <a:buAutoNum type="arabicPeriod"/>
            </a:pPr>
            <a:r>
              <a:rPr lang="en-US" dirty="0" smtClean="0">
                <a:latin typeface="Times New Roman" pitchFamily="18" charset="0"/>
                <a:cs typeface="Times New Roman" pitchFamily="18" charset="0"/>
              </a:rPr>
              <a:t> What three items would you be tempted to buy?</a:t>
            </a:r>
            <a:endParaRPr lang="en-US" dirty="0">
              <a:latin typeface="Times New Roman" pitchFamily="18" charset="0"/>
              <a:cs typeface="Times New Roman" pitchFamily="18" charset="0"/>
            </a:endParaRPr>
          </a:p>
        </p:txBody>
      </p:sp>
      <p:cxnSp>
        <p:nvCxnSpPr>
          <p:cNvPr id="6" name="Straight Connector 5"/>
          <p:cNvCxnSpPr/>
          <p:nvPr/>
        </p:nvCxnSpPr>
        <p:spPr>
          <a:xfrm>
            <a:off x="4495800" y="-152400"/>
            <a:ext cx="0" cy="7315200"/>
          </a:xfrm>
          <a:prstGeom prst="line">
            <a:avLst/>
          </a:prstGeom>
          <a:ln w="44450" cmpd="thinThick">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82750"/>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76200"/>
            <a:ext cx="8686800" cy="685800"/>
          </a:xfrm>
        </p:spPr>
        <p:txBody>
          <a:bodyPr>
            <a:normAutofit/>
          </a:bodyPr>
          <a:lstStyle/>
          <a:p>
            <a:r>
              <a:rPr lang="en-US" sz="2600" b="1" dirty="0" smtClean="0">
                <a:latin typeface="Times New Roman" pitchFamily="18" charset="0"/>
                <a:cs typeface="Times New Roman" pitchFamily="18" charset="0"/>
              </a:rPr>
              <a:t>Common and Proper Nouns pages 465-6</a:t>
            </a:r>
            <a:endParaRPr lang="en-US" sz="2600" b="1" dirty="0">
              <a:latin typeface="Times New Roman" pitchFamily="18" charset="0"/>
              <a:cs typeface="Times New Roman" pitchFamily="18" charset="0"/>
            </a:endParaRPr>
          </a:p>
        </p:txBody>
      </p:sp>
      <p:sp>
        <p:nvSpPr>
          <p:cNvPr id="5" name="Content Placeholder 4"/>
          <p:cNvSpPr>
            <a:spLocks noGrp="1"/>
          </p:cNvSpPr>
          <p:nvPr>
            <p:ph idx="1"/>
          </p:nvPr>
        </p:nvSpPr>
        <p:spPr>
          <a:xfrm>
            <a:off x="228600" y="1524000"/>
            <a:ext cx="8686800" cy="4602163"/>
          </a:xfrm>
        </p:spPr>
        <p:txBody>
          <a:bodyPr>
            <a:normAutofit/>
          </a:bodyPr>
          <a:lstStyle/>
          <a:p>
            <a:pPr marL="0" indent="0" algn="ctr">
              <a:buNone/>
            </a:pPr>
            <a:r>
              <a:rPr lang="en-US" b="1" dirty="0" smtClean="0">
                <a:latin typeface="Times New Roman" pitchFamily="18" charset="0"/>
                <a:cs typeface="Times New Roman" pitchFamily="18" charset="0"/>
              </a:rPr>
              <a:t>A proper noun names a particular person, place, thing, or idea and is always capitalized.  A common noun names any one of a group of persons, places, things, or ideas and is not generally capitalized.</a:t>
            </a:r>
          </a:p>
          <a:p>
            <a:pPr marL="0" indent="0">
              <a:buNone/>
            </a:pP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0682366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228600"/>
            <a:ext cx="4114800" cy="6629400"/>
          </a:xfrm>
          <a:solidFill>
            <a:schemeClr val="bg1"/>
          </a:solidFill>
        </p:spPr>
        <p:txBody>
          <a:bodyPr>
            <a:normAutofit lnSpcReduction="10000"/>
          </a:bodyPr>
          <a:lstStyle/>
          <a:p>
            <a:pPr marL="514350" indent="-514350">
              <a:buAutoNum type="arabicPeriod"/>
            </a:pPr>
            <a:r>
              <a:rPr lang="en-US" dirty="0" smtClean="0">
                <a:latin typeface="Times New Roman" pitchFamily="18" charset="0"/>
                <a:cs typeface="Times New Roman" pitchFamily="18" charset="0"/>
              </a:rPr>
              <a:t>Why did Janet take her dog to </a:t>
            </a:r>
            <a:r>
              <a:rPr lang="en-US" b="1" u="sng" dirty="0" smtClean="0">
                <a:solidFill>
                  <a:srgbClr val="7030A0"/>
                </a:solidFill>
                <a:latin typeface="Times New Roman" pitchFamily="18" charset="0"/>
                <a:cs typeface="Times New Roman" pitchFamily="18" charset="0"/>
              </a:rPr>
              <a:t>that</a:t>
            </a:r>
            <a:r>
              <a:rPr lang="en-US" dirty="0" smtClean="0">
                <a:latin typeface="Times New Roman" pitchFamily="18" charset="0"/>
                <a:cs typeface="Times New Roman" pitchFamily="18" charset="0"/>
              </a:rPr>
              <a:t> vet?</a:t>
            </a:r>
          </a:p>
          <a:p>
            <a:pPr marL="514350" indent="-514350">
              <a:buAutoNum type="arabicPeriod"/>
            </a:pPr>
            <a:r>
              <a:rPr lang="en-US" dirty="0" smtClean="0">
                <a:latin typeface="Times New Roman" pitchFamily="18" charset="0"/>
                <a:cs typeface="Times New Roman" pitchFamily="18" charset="0"/>
              </a:rPr>
              <a:t>They should start migrating soon.</a:t>
            </a:r>
          </a:p>
          <a:p>
            <a:pPr marL="514350" indent="-514350">
              <a:buAutoNum type="arabicPeriod"/>
            </a:pPr>
            <a:r>
              <a:rPr lang="en-US" dirty="0" smtClean="0">
                <a:latin typeface="Times New Roman" pitchFamily="18" charset="0"/>
                <a:cs typeface="Times New Roman" pitchFamily="18" charset="0"/>
              </a:rPr>
              <a:t>The </a:t>
            </a:r>
            <a:r>
              <a:rPr lang="en-US" b="1" u="sng" dirty="0" smtClean="0">
                <a:solidFill>
                  <a:srgbClr val="7030A0"/>
                </a:solidFill>
                <a:latin typeface="Times New Roman" pitchFamily="18" charset="0"/>
                <a:cs typeface="Times New Roman" pitchFamily="18" charset="0"/>
              </a:rPr>
              <a:t>English</a:t>
            </a:r>
            <a:r>
              <a:rPr lang="en-US" dirty="0" smtClean="0">
                <a:latin typeface="Times New Roman" pitchFamily="18" charset="0"/>
                <a:cs typeface="Times New Roman" pitchFamily="18" charset="0"/>
              </a:rPr>
              <a:t> villagers told him.</a:t>
            </a:r>
          </a:p>
          <a:p>
            <a:pPr marL="514350" indent="-514350">
              <a:buAutoNum type="arabicPeriod"/>
            </a:pPr>
            <a:r>
              <a:rPr lang="en-US" dirty="0" smtClean="0">
                <a:latin typeface="Times New Roman" pitchFamily="18" charset="0"/>
                <a:cs typeface="Times New Roman" pitchFamily="18" charset="0"/>
              </a:rPr>
              <a:t>Susie quit biting her </a:t>
            </a:r>
            <a:r>
              <a:rPr lang="en-US" b="1" u="sng" dirty="0" smtClean="0">
                <a:solidFill>
                  <a:srgbClr val="7030A0"/>
                </a:solidFill>
                <a:latin typeface="Times New Roman" pitchFamily="18" charset="0"/>
                <a:cs typeface="Times New Roman" pitchFamily="18" charset="0"/>
              </a:rPr>
              <a:t>long</a:t>
            </a:r>
            <a:r>
              <a:rPr lang="en-US" dirty="0" smtClean="0">
                <a:latin typeface="Times New Roman" pitchFamily="18" charset="0"/>
                <a:cs typeface="Times New Roman" pitchFamily="18" charset="0"/>
              </a:rPr>
              <a:t> nails.</a:t>
            </a:r>
          </a:p>
          <a:p>
            <a:pPr marL="514350" indent="-514350">
              <a:buAutoNum type="arabicPeriod"/>
            </a:pPr>
            <a:r>
              <a:rPr lang="en-US" dirty="0" smtClean="0">
                <a:latin typeface="Times New Roman" pitchFamily="18" charset="0"/>
                <a:cs typeface="Times New Roman" pitchFamily="18" charset="0"/>
              </a:rPr>
              <a:t>Vic took a </a:t>
            </a:r>
            <a:r>
              <a:rPr lang="en-US" b="1" u="sng" dirty="0" smtClean="0">
                <a:solidFill>
                  <a:srgbClr val="7030A0"/>
                </a:solidFill>
                <a:latin typeface="Times New Roman" pitchFamily="18" charset="0"/>
                <a:cs typeface="Times New Roman" pitchFamily="18" charset="0"/>
              </a:rPr>
              <a:t>blue</a:t>
            </a:r>
          </a:p>
          <a:p>
            <a:pPr marL="0" indent="0">
              <a:buNone/>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umbrella with him.</a:t>
            </a:r>
          </a:p>
          <a:p>
            <a:pPr marL="514350" indent="-514350">
              <a:buAutoNum type="arabicPeriod"/>
            </a:pPr>
            <a:r>
              <a:rPr lang="en-US" dirty="0" smtClean="0">
                <a:latin typeface="Times New Roman" pitchFamily="18" charset="0"/>
                <a:cs typeface="Times New Roman" pitchFamily="18" charset="0"/>
              </a:rPr>
              <a:t> What </a:t>
            </a:r>
            <a:r>
              <a:rPr lang="en-US" b="1" u="sng" dirty="0" smtClean="0">
                <a:solidFill>
                  <a:srgbClr val="7030A0"/>
                </a:solidFill>
                <a:latin typeface="Times New Roman" pitchFamily="18" charset="0"/>
                <a:cs typeface="Times New Roman" pitchFamily="18" charset="0"/>
              </a:rPr>
              <a:t>three</a:t>
            </a:r>
            <a:r>
              <a:rPr lang="en-US" dirty="0" smtClean="0">
                <a:latin typeface="Times New Roman" pitchFamily="18" charset="0"/>
                <a:cs typeface="Times New Roman" pitchFamily="18" charset="0"/>
              </a:rPr>
              <a:t> items would you be tempted to buy?</a:t>
            </a:r>
            <a:endParaRPr lang="en-US" dirty="0">
              <a:latin typeface="Times New Roman" pitchFamily="18" charset="0"/>
              <a:cs typeface="Times New Roman" pitchFamily="18" charset="0"/>
            </a:endParaRPr>
          </a:p>
        </p:txBody>
      </p:sp>
      <p:sp>
        <p:nvSpPr>
          <p:cNvPr id="4" name="Content Placeholder 2"/>
          <p:cNvSpPr txBox="1">
            <a:spLocks/>
          </p:cNvSpPr>
          <p:nvPr/>
        </p:nvSpPr>
        <p:spPr>
          <a:xfrm>
            <a:off x="4648200" y="228600"/>
            <a:ext cx="4114800" cy="6629400"/>
          </a:xfrm>
          <a:prstGeom prst="rect">
            <a:avLst/>
          </a:prstGeom>
          <a:solidFill>
            <a:schemeClr val="bg1"/>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Arial" pitchFamily="34" charset="0"/>
              <a:buAutoNum type="arabicPeriod"/>
            </a:pPr>
            <a:r>
              <a:rPr lang="en-US" dirty="0" smtClean="0">
                <a:latin typeface="Times New Roman" pitchFamily="18" charset="0"/>
                <a:cs typeface="Times New Roman" pitchFamily="18" charset="0"/>
              </a:rPr>
              <a:t>Why did Janet take her dog to </a:t>
            </a:r>
            <a:r>
              <a:rPr lang="en-US" b="1" u="sng" dirty="0" smtClean="0">
                <a:solidFill>
                  <a:srgbClr val="7030A0"/>
                </a:solidFill>
                <a:latin typeface="Times New Roman" pitchFamily="18" charset="0"/>
                <a:cs typeface="Times New Roman" pitchFamily="18" charset="0"/>
              </a:rPr>
              <a:t>that</a:t>
            </a:r>
            <a:r>
              <a:rPr lang="en-US" dirty="0" smtClean="0">
                <a:latin typeface="Times New Roman" pitchFamily="18" charset="0"/>
                <a:cs typeface="Times New Roman" pitchFamily="18" charset="0"/>
              </a:rPr>
              <a:t> vet?</a:t>
            </a:r>
          </a:p>
          <a:p>
            <a:pPr marL="514350" indent="-514350">
              <a:buFont typeface="Arial" pitchFamily="34" charset="0"/>
              <a:buAutoNum type="arabicPeriod"/>
            </a:pPr>
            <a:r>
              <a:rPr lang="en-US" dirty="0" smtClean="0">
                <a:latin typeface="Times New Roman" pitchFamily="18" charset="0"/>
                <a:cs typeface="Times New Roman" pitchFamily="18" charset="0"/>
              </a:rPr>
              <a:t>They should start migrating soon.</a:t>
            </a:r>
          </a:p>
          <a:p>
            <a:pPr marL="514350" indent="-514350">
              <a:buFont typeface="Arial" pitchFamily="34" charset="0"/>
              <a:buAutoNum type="arabicPeriod"/>
            </a:pPr>
            <a:r>
              <a:rPr lang="en-US" dirty="0" smtClean="0">
                <a:latin typeface="Times New Roman" pitchFamily="18" charset="0"/>
                <a:cs typeface="Times New Roman" pitchFamily="18" charset="0"/>
              </a:rPr>
              <a:t>The </a:t>
            </a:r>
            <a:r>
              <a:rPr lang="en-US" dirty="0" smtClean="0">
                <a:solidFill>
                  <a:srgbClr val="7030A0"/>
                </a:solidFill>
                <a:latin typeface="Times New Roman" pitchFamily="18" charset="0"/>
                <a:cs typeface="Times New Roman" pitchFamily="18" charset="0"/>
              </a:rPr>
              <a:t>English</a:t>
            </a:r>
            <a:r>
              <a:rPr lang="en-US" dirty="0" smtClean="0">
                <a:latin typeface="Times New Roman" pitchFamily="18" charset="0"/>
                <a:cs typeface="Times New Roman" pitchFamily="18" charset="0"/>
              </a:rPr>
              <a:t> villagers told him.</a:t>
            </a:r>
          </a:p>
          <a:p>
            <a:pPr marL="514350" indent="-514350">
              <a:buFont typeface="Arial" pitchFamily="34" charset="0"/>
              <a:buAutoNum type="arabicPeriod"/>
            </a:pPr>
            <a:r>
              <a:rPr lang="en-US" dirty="0" smtClean="0">
                <a:latin typeface="Times New Roman" pitchFamily="18" charset="0"/>
                <a:cs typeface="Times New Roman" pitchFamily="18" charset="0"/>
              </a:rPr>
              <a:t>Susie quit biting her </a:t>
            </a:r>
            <a:r>
              <a:rPr lang="en-US" b="1" u="sng" dirty="0" smtClean="0">
                <a:solidFill>
                  <a:srgbClr val="7030A0"/>
                </a:solidFill>
                <a:latin typeface="Times New Roman" pitchFamily="18" charset="0"/>
                <a:cs typeface="Times New Roman" pitchFamily="18" charset="0"/>
              </a:rPr>
              <a:t>long</a:t>
            </a:r>
            <a:r>
              <a:rPr lang="en-US" dirty="0" smtClean="0">
                <a:latin typeface="Times New Roman" pitchFamily="18" charset="0"/>
                <a:cs typeface="Times New Roman" pitchFamily="18" charset="0"/>
              </a:rPr>
              <a:t> nails.</a:t>
            </a:r>
          </a:p>
          <a:p>
            <a:pPr marL="514350" indent="-514350">
              <a:buFont typeface="Arial" pitchFamily="34" charset="0"/>
              <a:buAutoNum type="arabicPeriod"/>
            </a:pPr>
            <a:r>
              <a:rPr lang="en-US" dirty="0" smtClean="0">
                <a:latin typeface="Times New Roman" pitchFamily="18" charset="0"/>
                <a:cs typeface="Times New Roman" pitchFamily="18" charset="0"/>
              </a:rPr>
              <a:t>Vic took a </a:t>
            </a:r>
            <a:r>
              <a:rPr lang="en-US" b="1" u="sng" dirty="0" smtClean="0">
                <a:solidFill>
                  <a:srgbClr val="7030A0"/>
                </a:solidFill>
                <a:latin typeface="Times New Roman" pitchFamily="18" charset="0"/>
                <a:cs typeface="Times New Roman" pitchFamily="18" charset="0"/>
              </a:rPr>
              <a:t>blue</a:t>
            </a:r>
            <a:r>
              <a:rPr lang="en-US" dirty="0" smtClean="0">
                <a:latin typeface="Times New Roman" pitchFamily="18" charset="0"/>
                <a:cs typeface="Times New Roman" pitchFamily="18" charset="0"/>
              </a:rPr>
              <a:t> umbrella with him.</a:t>
            </a:r>
          </a:p>
          <a:p>
            <a:pPr marL="514350" indent="-514350">
              <a:buFont typeface="Arial" pitchFamily="34" charset="0"/>
              <a:buAutoNum type="arabicPeriod"/>
            </a:pPr>
            <a:r>
              <a:rPr lang="en-US" dirty="0" smtClean="0">
                <a:latin typeface="Times New Roman" pitchFamily="18" charset="0"/>
                <a:cs typeface="Times New Roman" pitchFamily="18" charset="0"/>
              </a:rPr>
              <a:t> What </a:t>
            </a:r>
            <a:r>
              <a:rPr lang="en-US" b="1" u="sng" dirty="0" smtClean="0">
                <a:solidFill>
                  <a:srgbClr val="7030A0"/>
                </a:solidFill>
                <a:latin typeface="Times New Roman" pitchFamily="18" charset="0"/>
                <a:cs typeface="Times New Roman" pitchFamily="18" charset="0"/>
              </a:rPr>
              <a:t>three</a:t>
            </a:r>
            <a:r>
              <a:rPr lang="en-US" dirty="0" smtClean="0">
                <a:latin typeface="Times New Roman" pitchFamily="18" charset="0"/>
                <a:cs typeface="Times New Roman" pitchFamily="18" charset="0"/>
              </a:rPr>
              <a:t> items would you be tempted to buy?</a:t>
            </a:r>
            <a:endParaRPr lang="en-US" dirty="0">
              <a:latin typeface="Times New Roman" pitchFamily="18" charset="0"/>
              <a:cs typeface="Times New Roman" pitchFamily="18" charset="0"/>
            </a:endParaRPr>
          </a:p>
        </p:txBody>
      </p:sp>
      <p:cxnSp>
        <p:nvCxnSpPr>
          <p:cNvPr id="6" name="Straight Connector 5"/>
          <p:cNvCxnSpPr/>
          <p:nvPr/>
        </p:nvCxnSpPr>
        <p:spPr>
          <a:xfrm>
            <a:off x="4495800" y="-152400"/>
            <a:ext cx="0" cy="7315200"/>
          </a:xfrm>
          <a:prstGeom prst="line">
            <a:avLst/>
          </a:prstGeom>
          <a:ln w="44450" cmpd="thinThick">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765730"/>
      </p:ext>
    </p:extLst>
  </p:cSld>
  <p:clrMapOvr>
    <a:masterClrMapping/>
  </p:clrMapOvr>
  <p:transition spd="slow">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403020" cy="838200"/>
          </a:xfrm>
        </p:spPr>
        <p:style>
          <a:lnRef idx="1">
            <a:schemeClr val="accent1"/>
          </a:lnRef>
          <a:fillRef idx="2">
            <a:schemeClr val="accent1"/>
          </a:fillRef>
          <a:effectRef idx="1">
            <a:schemeClr val="accent1"/>
          </a:effectRef>
          <a:fontRef idx="minor">
            <a:schemeClr val="dk1"/>
          </a:fontRef>
        </p:style>
        <p:txBody>
          <a:bodyPr>
            <a:noAutofit/>
          </a:bodyPr>
          <a:lstStyle/>
          <a:p>
            <a:r>
              <a:rPr lang="en-US" sz="2800" b="1" dirty="0" smtClean="0">
                <a:latin typeface="Times New Roman" pitchFamily="18" charset="0"/>
                <a:cs typeface="Times New Roman" pitchFamily="18" charset="0"/>
              </a:rPr>
              <a:t>Exercise 8, page--Identify nouns used as adjectives.</a:t>
            </a:r>
            <a:endParaRPr lang="en-US" sz="28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1524000"/>
            <a:ext cx="8991600" cy="5334000"/>
          </a:xfrm>
          <a:solidFill>
            <a:schemeClr val="bg1"/>
          </a:solidFill>
        </p:spPr>
        <p:txBody>
          <a:bodyPr>
            <a:noAutofit/>
          </a:bodyPr>
          <a:lstStyle/>
          <a:p>
            <a:pPr marL="0" indent="0">
              <a:buNone/>
            </a:pPr>
            <a:r>
              <a:rPr lang="en-US" sz="4800" dirty="0" smtClean="0">
                <a:latin typeface="Times New Roman" pitchFamily="18" charset="0"/>
                <a:cs typeface="Times New Roman" pitchFamily="18" charset="0"/>
              </a:rPr>
              <a:t>6.  </a:t>
            </a:r>
            <a:r>
              <a:rPr lang="en-US" sz="4800" b="1" u="sng" dirty="0" smtClean="0">
                <a:latin typeface="Times New Roman" pitchFamily="18" charset="0"/>
                <a:cs typeface="Times New Roman" pitchFamily="18" charset="0"/>
              </a:rPr>
              <a:t>Don Mattingly</a:t>
            </a:r>
            <a:r>
              <a:rPr lang="en-US" sz="4800" b="1" dirty="0" smtClean="0">
                <a:latin typeface="Times New Roman" pitchFamily="18" charset="0"/>
                <a:cs typeface="Times New Roman" pitchFamily="18" charset="0"/>
              </a:rPr>
              <a:t> </a:t>
            </a:r>
            <a:r>
              <a:rPr lang="en-US" sz="4800" dirty="0" smtClean="0">
                <a:latin typeface="Times New Roman" pitchFamily="18" charset="0"/>
                <a:cs typeface="Times New Roman" pitchFamily="18" charset="0"/>
              </a:rPr>
              <a:t>card=adjective</a:t>
            </a:r>
          </a:p>
          <a:p>
            <a:pPr marL="0" indent="0">
              <a:buNone/>
            </a:pPr>
            <a:r>
              <a:rPr lang="en-US" sz="4800" dirty="0" smtClean="0">
                <a:latin typeface="Times New Roman" pitchFamily="18" charset="0"/>
                <a:cs typeface="Times New Roman" pitchFamily="18" charset="0"/>
              </a:rPr>
              <a:t>7.  Don Mattingly </a:t>
            </a:r>
            <a:r>
              <a:rPr lang="en-US" sz="4800" b="1" u="sng" dirty="0" smtClean="0">
                <a:latin typeface="Times New Roman" pitchFamily="18" charset="0"/>
                <a:cs typeface="Times New Roman" pitchFamily="18" charset="0"/>
              </a:rPr>
              <a:t>card</a:t>
            </a:r>
            <a:r>
              <a:rPr lang="en-US" sz="4800" dirty="0" smtClean="0">
                <a:latin typeface="Times New Roman" pitchFamily="18" charset="0"/>
                <a:cs typeface="Times New Roman" pitchFamily="18" charset="0"/>
              </a:rPr>
              <a:t>=noun</a:t>
            </a:r>
          </a:p>
          <a:p>
            <a:pPr marL="742950" indent="-742950">
              <a:buAutoNum type="arabicPeriod" startAt="8"/>
            </a:pPr>
            <a:r>
              <a:rPr lang="en-US" sz="4800" b="1" u="sng" dirty="0" smtClean="0">
                <a:latin typeface="Times New Roman" pitchFamily="18" charset="0"/>
                <a:cs typeface="Times New Roman" pitchFamily="18" charset="0"/>
              </a:rPr>
              <a:t>plastic</a:t>
            </a:r>
            <a:r>
              <a:rPr lang="en-US" sz="4800" dirty="0" smtClean="0">
                <a:latin typeface="Times New Roman" pitchFamily="18" charset="0"/>
                <a:cs typeface="Times New Roman" pitchFamily="18" charset="0"/>
              </a:rPr>
              <a:t> case=adjective</a:t>
            </a:r>
          </a:p>
          <a:p>
            <a:pPr marL="742950" indent="-742950">
              <a:buAutoNum type="arabicPeriod" startAt="8"/>
            </a:pPr>
            <a:r>
              <a:rPr lang="en-US" sz="4800" b="1" u="sng" dirty="0">
                <a:latin typeface="Times New Roman" pitchFamily="18" charset="0"/>
                <a:cs typeface="Times New Roman" pitchFamily="18" charset="0"/>
              </a:rPr>
              <a:t>g</a:t>
            </a:r>
            <a:r>
              <a:rPr lang="en-US" sz="4800" b="1" u="sng" dirty="0" smtClean="0">
                <a:latin typeface="Times New Roman" pitchFamily="18" charset="0"/>
                <a:cs typeface="Times New Roman" pitchFamily="18" charset="0"/>
              </a:rPr>
              <a:t>lass</a:t>
            </a:r>
            <a:r>
              <a:rPr lang="en-US" sz="4800" dirty="0" smtClean="0">
                <a:latin typeface="Times New Roman" pitchFamily="18" charset="0"/>
                <a:cs typeface="Times New Roman" pitchFamily="18" charset="0"/>
              </a:rPr>
              <a:t> case=adjective</a:t>
            </a:r>
          </a:p>
          <a:p>
            <a:pPr marL="742950" indent="-742950">
              <a:buAutoNum type="arabicPeriod" startAt="8"/>
            </a:pPr>
            <a:r>
              <a:rPr lang="en-US" sz="4800" dirty="0">
                <a:latin typeface="Times New Roman" pitchFamily="18" charset="0"/>
                <a:cs typeface="Times New Roman" pitchFamily="18" charset="0"/>
              </a:rPr>
              <a:t>g</a:t>
            </a:r>
            <a:r>
              <a:rPr lang="en-US" sz="4800" dirty="0" smtClean="0">
                <a:latin typeface="Times New Roman" pitchFamily="18" charset="0"/>
                <a:cs typeface="Times New Roman" pitchFamily="18" charset="0"/>
              </a:rPr>
              <a:t>lass </a:t>
            </a:r>
            <a:r>
              <a:rPr lang="en-US" sz="4800" b="1" u="sng" dirty="0" smtClean="0">
                <a:latin typeface="Times New Roman" pitchFamily="18" charset="0"/>
                <a:cs typeface="Times New Roman" pitchFamily="18" charset="0"/>
              </a:rPr>
              <a:t>case</a:t>
            </a:r>
            <a:r>
              <a:rPr lang="en-US" sz="4800" dirty="0" smtClean="0">
                <a:latin typeface="Times New Roman" pitchFamily="18" charset="0"/>
                <a:cs typeface="Times New Roman" pitchFamily="18" charset="0"/>
              </a:rPr>
              <a:t>=noun</a:t>
            </a:r>
            <a:endParaRPr 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4194758782"/>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143000"/>
          </a:xfrm>
        </p:spPr>
        <p:txBody>
          <a:bodyPr>
            <a:noAutofit/>
          </a:bodyPr>
          <a:lstStyle/>
          <a:p>
            <a:r>
              <a:rPr lang="en-US" sz="6000" b="1" dirty="0" smtClean="0">
                <a:latin typeface="Times New Roman" pitchFamily="18" charset="0"/>
                <a:cs typeface="Times New Roman" pitchFamily="18" charset="0"/>
              </a:rPr>
              <a:t>An Article is an Adjective</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600200"/>
            <a:ext cx="8915400" cy="4495800"/>
          </a:xfrm>
          <a:solidFill>
            <a:schemeClr val="bg1"/>
          </a:solidFill>
        </p:spPr>
        <p:txBody>
          <a:bodyPr>
            <a:normAutofit/>
          </a:bodyPr>
          <a:lstStyle/>
          <a:p>
            <a:pPr marL="0" indent="0">
              <a:buNone/>
            </a:pPr>
            <a:r>
              <a:rPr lang="en-US" sz="3600" dirty="0" smtClean="0">
                <a:latin typeface="Times New Roman" pitchFamily="18" charset="0"/>
                <a:cs typeface="Times New Roman" pitchFamily="18" charset="0"/>
              </a:rPr>
              <a:t>The most frequently used adjectives are articles: </a:t>
            </a:r>
            <a:r>
              <a:rPr lang="en-US" sz="3600" i="1" dirty="0" smtClean="0">
                <a:latin typeface="Times New Roman" pitchFamily="18" charset="0"/>
                <a:cs typeface="Times New Roman" pitchFamily="18" charset="0"/>
              </a:rPr>
              <a:t>a</a:t>
            </a:r>
            <a:r>
              <a:rPr lang="en-US" sz="3600" dirty="0" smtClean="0">
                <a:latin typeface="Times New Roman" pitchFamily="18" charset="0"/>
                <a:cs typeface="Times New Roman" pitchFamily="18" charset="0"/>
              </a:rPr>
              <a:t>, </a:t>
            </a:r>
            <a:r>
              <a:rPr lang="en-US" sz="3600" i="1" dirty="0" smtClean="0">
                <a:latin typeface="Times New Roman" pitchFamily="18" charset="0"/>
                <a:cs typeface="Times New Roman" pitchFamily="18" charset="0"/>
              </a:rPr>
              <a:t>an</a:t>
            </a:r>
            <a:r>
              <a:rPr lang="en-US" sz="3600" dirty="0" smtClean="0">
                <a:latin typeface="Times New Roman" pitchFamily="18" charset="0"/>
                <a:cs typeface="Times New Roman" pitchFamily="18" charset="0"/>
              </a:rPr>
              <a:t>, </a:t>
            </a:r>
            <a:r>
              <a:rPr lang="en-US" sz="3600" i="1" dirty="0" smtClean="0">
                <a:latin typeface="Times New Roman" pitchFamily="18" charset="0"/>
                <a:cs typeface="Times New Roman" pitchFamily="18" charset="0"/>
              </a:rPr>
              <a:t>the</a:t>
            </a:r>
            <a:r>
              <a:rPr lang="en-US" sz="3600" dirty="0" smtClean="0">
                <a:latin typeface="Times New Roman" pitchFamily="18" charset="0"/>
                <a:cs typeface="Times New Roman" pitchFamily="18" charset="0"/>
              </a:rPr>
              <a:t>.</a:t>
            </a:r>
          </a:p>
          <a:p>
            <a:pPr marL="0" indent="0">
              <a:buNone/>
            </a:pPr>
            <a:r>
              <a:rPr lang="en-US" sz="3600" i="1" dirty="0" smtClean="0">
                <a:latin typeface="Times New Roman" pitchFamily="18" charset="0"/>
                <a:cs typeface="Times New Roman" pitchFamily="18" charset="0"/>
              </a:rPr>
              <a:t>A</a:t>
            </a:r>
            <a:r>
              <a:rPr lang="en-US" sz="3600" dirty="0" smtClean="0">
                <a:latin typeface="Times New Roman" pitchFamily="18" charset="0"/>
                <a:cs typeface="Times New Roman" pitchFamily="18" charset="0"/>
              </a:rPr>
              <a:t> and </a:t>
            </a:r>
            <a:r>
              <a:rPr lang="en-US" sz="3600" i="1" dirty="0" smtClean="0">
                <a:latin typeface="Times New Roman" pitchFamily="18" charset="0"/>
                <a:cs typeface="Times New Roman" pitchFamily="18" charset="0"/>
              </a:rPr>
              <a:t>an</a:t>
            </a:r>
            <a:r>
              <a:rPr lang="en-US" sz="3600" dirty="0" smtClean="0">
                <a:latin typeface="Times New Roman" pitchFamily="18" charset="0"/>
                <a:cs typeface="Times New Roman" pitchFamily="18" charset="0"/>
              </a:rPr>
              <a:t> are </a:t>
            </a:r>
            <a:r>
              <a:rPr lang="en-US" sz="3600" i="1" dirty="0" smtClean="0">
                <a:latin typeface="Times New Roman" pitchFamily="18" charset="0"/>
                <a:cs typeface="Times New Roman" pitchFamily="18" charset="0"/>
              </a:rPr>
              <a:t>indefinite articles</a:t>
            </a:r>
            <a:r>
              <a:rPr lang="en-US" sz="3600" dirty="0" smtClean="0">
                <a:latin typeface="Times New Roman" pitchFamily="18" charset="0"/>
                <a:cs typeface="Times New Roman" pitchFamily="18" charset="0"/>
              </a:rPr>
              <a:t>.  They  indicate that the noun refers to one of a general group.</a:t>
            </a:r>
          </a:p>
          <a:p>
            <a:pPr marL="0" indent="0">
              <a:buNone/>
            </a:pPr>
            <a:r>
              <a:rPr lang="en-US" sz="3600" b="1" u="sng" dirty="0" smtClean="0">
                <a:latin typeface="Times New Roman" pitchFamily="18" charset="0"/>
                <a:cs typeface="Times New Roman" pitchFamily="18" charset="0"/>
              </a:rPr>
              <a:t>EXAMPLES</a:t>
            </a:r>
            <a:r>
              <a:rPr lang="en-US" sz="3600" b="1"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	</a:t>
            </a:r>
            <a:r>
              <a:rPr lang="en-US" sz="3600" i="1" dirty="0" smtClean="0">
                <a:latin typeface="Times New Roman" pitchFamily="18" charset="0"/>
                <a:cs typeface="Times New Roman" pitchFamily="18" charset="0"/>
              </a:rPr>
              <a:t>A</a:t>
            </a:r>
            <a:r>
              <a:rPr lang="en-US" sz="3600" dirty="0" smtClean="0">
                <a:latin typeface="Times New Roman" pitchFamily="18" charset="0"/>
                <a:cs typeface="Times New Roman" pitchFamily="18" charset="0"/>
              </a:rPr>
              <a:t> girl won</a:t>
            </a:r>
          </a:p>
          <a:p>
            <a:pPr marL="0" indent="0">
              <a:buNone/>
            </a:pP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			</a:t>
            </a:r>
            <a:r>
              <a:rPr lang="en-US" sz="3600" i="1" dirty="0" smtClean="0">
                <a:latin typeface="Times New Roman" pitchFamily="18" charset="0"/>
                <a:cs typeface="Times New Roman" pitchFamily="18" charset="0"/>
              </a:rPr>
              <a:t>An</a:t>
            </a:r>
            <a:r>
              <a:rPr lang="en-US" sz="3600" dirty="0" smtClean="0">
                <a:latin typeface="Times New Roman" pitchFamily="18" charset="0"/>
                <a:cs typeface="Times New Roman" pitchFamily="18" charset="0"/>
              </a:rPr>
              <a:t> elephant escaped</a:t>
            </a:r>
          </a:p>
          <a:p>
            <a:pPr marL="0" indent="0">
              <a:buNone/>
            </a:pP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			This is </a:t>
            </a:r>
            <a:r>
              <a:rPr lang="en-US" sz="3600" i="1" dirty="0" smtClean="0">
                <a:latin typeface="Times New Roman" pitchFamily="18" charset="0"/>
                <a:cs typeface="Times New Roman" pitchFamily="18" charset="0"/>
              </a:rPr>
              <a:t>an</a:t>
            </a:r>
            <a:r>
              <a:rPr lang="en-US" sz="3600" dirty="0" smtClean="0">
                <a:latin typeface="Times New Roman" pitchFamily="18" charset="0"/>
                <a:cs typeface="Times New Roman" pitchFamily="18" charset="0"/>
              </a:rPr>
              <a:t> honor</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15833716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143000"/>
          </a:xfrm>
        </p:spPr>
        <p:txBody>
          <a:bodyPr>
            <a:noAutofit/>
          </a:bodyPr>
          <a:lstStyle/>
          <a:p>
            <a:r>
              <a:rPr lang="en-US" sz="6000" b="1" dirty="0" smtClean="0">
                <a:latin typeface="Times New Roman" pitchFamily="18" charset="0"/>
                <a:cs typeface="Times New Roman" pitchFamily="18" charset="0"/>
              </a:rPr>
              <a:t>An Article is an Adjective</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600200"/>
            <a:ext cx="8915400" cy="4495800"/>
          </a:xfrm>
          <a:solidFill>
            <a:schemeClr val="bg1"/>
          </a:solidFill>
        </p:spPr>
        <p:txBody>
          <a:bodyPr>
            <a:normAutofit/>
          </a:bodyPr>
          <a:lstStyle/>
          <a:p>
            <a:pPr marL="0" indent="0">
              <a:buNone/>
            </a:pPr>
            <a:r>
              <a:rPr lang="en-US" sz="3600" i="1" dirty="0" smtClean="0">
                <a:latin typeface="Times New Roman" pitchFamily="18" charset="0"/>
                <a:cs typeface="Times New Roman" pitchFamily="18" charset="0"/>
              </a:rPr>
              <a:t>The </a:t>
            </a:r>
            <a:r>
              <a:rPr lang="en-US" sz="3600" dirty="0" smtClean="0">
                <a:latin typeface="Times New Roman" pitchFamily="18" charset="0"/>
                <a:cs typeface="Times New Roman" pitchFamily="18" charset="0"/>
              </a:rPr>
              <a:t> is a </a:t>
            </a:r>
            <a:r>
              <a:rPr lang="en-US" sz="3600" i="1" dirty="0" smtClean="0">
                <a:latin typeface="Times New Roman" pitchFamily="18" charset="0"/>
                <a:cs typeface="Times New Roman" pitchFamily="18" charset="0"/>
              </a:rPr>
              <a:t>definite article</a:t>
            </a:r>
            <a:r>
              <a:rPr lang="en-US" sz="3600" dirty="0" smtClean="0">
                <a:latin typeface="Times New Roman" pitchFamily="18" charset="0"/>
                <a:cs typeface="Times New Roman" pitchFamily="18" charset="0"/>
              </a:rPr>
              <a:t>.  It indicates that a noun refers to someone or something in particular.</a:t>
            </a:r>
          </a:p>
          <a:p>
            <a:pPr marL="0" indent="0">
              <a:buNone/>
            </a:pPr>
            <a:r>
              <a:rPr lang="en-US" sz="3600" b="1" u="sng" dirty="0" smtClean="0">
                <a:latin typeface="Times New Roman" pitchFamily="18" charset="0"/>
                <a:cs typeface="Times New Roman" pitchFamily="18" charset="0"/>
              </a:rPr>
              <a:t>EXAMPLES</a:t>
            </a:r>
            <a:r>
              <a:rPr lang="en-US" sz="3600" b="1"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	</a:t>
            </a:r>
            <a:r>
              <a:rPr lang="en-US" sz="3600" i="1" dirty="0" smtClean="0">
                <a:latin typeface="Times New Roman" pitchFamily="18" charset="0"/>
                <a:cs typeface="Times New Roman" pitchFamily="18" charset="0"/>
              </a:rPr>
              <a:t>The</a:t>
            </a:r>
            <a:r>
              <a:rPr lang="en-US" sz="3600" dirty="0" smtClean="0">
                <a:latin typeface="Times New Roman" pitchFamily="18" charset="0"/>
                <a:cs typeface="Times New Roman" pitchFamily="18" charset="0"/>
              </a:rPr>
              <a:t> girl won</a:t>
            </a:r>
          </a:p>
          <a:p>
            <a:pPr marL="0" indent="0">
              <a:buNone/>
            </a:pP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			</a:t>
            </a:r>
            <a:r>
              <a:rPr lang="en-US" sz="3600" i="1" dirty="0" smtClean="0">
                <a:latin typeface="Times New Roman" pitchFamily="18" charset="0"/>
                <a:cs typeface="Times New Roman" pitchFamily="18" charset="0"/>
              </a:rPr>
              <a:t>The</a:t>
            </a:r>
            <a:r>
              <a:rPr lang="en-US" sz="3600" dirty="0" smtClean="0">
                <a:latin typeface="Times New Roman" pitchFamily="18" charset="0"/>
                <a:cs typeface="Times New Roman" pitchFamily="18" charset="0"/>
              </a:rPr>
              <a:t> elephant escaped</a:t>
            </a:r>
          </a:p>
          <a:p>
            <a:pPr marL="0" indent="0">
              <a:buNone/>
            </a:pP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			</a:t>
            </a:r>
            <a:r>
              <a:rPr lang="en-US" sz="3600" i="1" dirty="0" smtClean="0">
                <a:latin typeface="Times New Roman" pitchFamily="18" charset="0"/>
                <a:cs typeface="Times New Roman" pitchFamily="18" charset="0"/>
              </a:rPr>
              <a:t>The</a:t>
            </a:r>
            <a:r>
              <a:rPr lang="en-US" sz="3600" dirty="0" smtClean="0">
                <a:latin typeface="Times New Roman" pitchFamily="18" charset="0"/>
                <a:cs typeface="Times New Roman" pitchFamily="18" charset="0"/>
              </a:rPr>
              <a:t> honor goes to her.</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22960882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143000"/>
          </a:xfrm>
        </p:spPr>
        <p:txBody>
          <a:bodyPr>
            <a:noAutofit/>
          </a:bodyPr>
          <a:lstStyle/>
          <a:p>
            <a:r>
              <a:rPr lang="en-US" sz="6000" b="1" dirty="0" smtClean="0">
                <a:latin typeface="Times New Roman" pitchFamily="18" charset="0"/>
                <a:cs typeface="Times New Roman" pitchFamily="18" charset="0"/>
              </a:rPr>
              <a:t>Adjectives in Sentences</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371600"/>
            <a:ext cx="8915400" cy="5334000"/>
          </a:xfrm>
          <a:solidFill>
            <a:schemeClr val="bg1"/>
          </a:solidFill>
        </p:spPr>
        <p:txBody>
          <a:bodyPr>
            <a:normAutofit fontScale="77500" lnSpcReduction="20000"/>
          </a:bodyPr>
          <a:lstStyle/>
          <a:p>
            <a:pPr marL="0" indent="0">
              <a:buNone/>
            </a:pPr>
            <a:r>
              <a:rPr lang="en-US" sz="3600" dirty="0" smtClean="0">
                <a:latin typeface="Times New Roman" pitchFamily="18" charset="0"/>
                <a:cs typeface="Times New Roman" pitchFamily="18" charset="0"/>
              </a:rPr>
              <a:t>An adjective usually comes before the noun or pronoun it modifies.</a:t>
            </a:r>
          </a:p>
          <a:p>
            <a:pPr marL="0" indent="0">
              <a:buNone/>
            </a:pPr>
            <a:endParaRPr lang="en-US" sz="3600" dirty="0" smtClean="0">
              <a:latin typeface="Times New Roman" pitchFamily="18" charset="0"/>
              <a:cs typeface="Times New Roman" pitchFamily="18" charset="0"/>
            </a:endParaRPr>
          </a:p>
          <a:p>
            <a:pPr marL="0" indent="0">
              <a:buNone/>
            </a:pPr>
            <a:r>
              <a:rPr lang="en-US" sz="3600" b="1" dirty="0">
                <a:latin typeface="Times New Roman" pitchFamily="18" charset="0"/>
                <a:cs typeface="Times New Roman" pitchFamily="18" charset="0"/>
              </a:rPr>
              <a:t>DIRECTIONS:  </a:t>
            </a:r>
            <a:r>
              <a:rPr lang="en-US" sz="3600" dirty="0">
                <a:latin typeface="Times New Roman" pitchFamily="18" charset="0"/>
                <a:cs typeface="Times New Roman" pitchFamily="18" charset="0"/>
              </a:rPr>
              <a:t>Draw arrows from the adjective to the words they modify.</a:t>
            </a:r>
          </a:p>
          <a:p>
            <a:pPr marL="0" indent="0">
              <a:buNone/>
            </a:pPr>
            <a:endParaRPr lang="en-US" sz="3600" dirty="0" smtClean="0">
              <a:latin typeface="Times New Roman" pitchFamily="18" charset="0"/>
              <a:cs typeface="Times New Roman" pitchFamily="18" charset="0"/>
            </a:endParaRPr>
          </a:p>
          <a:p>
            <a:pPr marL="0" indent="0">
              <a:buNone/>
            </a:pPr>
            <a:r>
              <a:rPr lang="en-US" sz="3600" b="1" u="sng" dirty="0" smtClean="0">
                <a:latin typeface="Times New Roman" pitchFamily="18" charset="0"/>
                <a:cs typeface="Times New Roman" pitchFamily="18" charset="0"/>
              </a:rPr>
              <a:t>Examples</a:t>
            </a:r>
            <a:r>
              <a:rPr lang="en-US" sz="3600" b="1" dirty="0" smtClean="0">
                <a:latin typeface="Times New Roman" pitchFamily="18" charset="0"/>
                <a:cs typeface="Times New Roman" pitchFamily="18" charset="0"/>
              </a:rPr>
              <a:t>:  </a:t>
            </a:r>
          </a:p>
          <a:p>
            <a:pPr marL="0" indent="0">
              <a:buNone/>
            </a:pPr>
            <a:endParaRPr lang="en-US" sz="3600" b="1" dirty="0" smtClean="0">
              <a:latin typeface="Times New Roman" pitchFamily="18" charset="0"/>
              <a:cs typeface="Times New Roman" pitchFamily="18" charset="0"/>
            </a:endParaRPr>
          </a:p>
          <a:p>
            <a:pPr marL="0" indent="0">
              <a:buNone/>
            </a:pPr>
            <a:r>
              <a:rPr lang="en-US" sz="3600" dirty="0" smtClean="0">
                <a:latin typeface="Times New Roman" pitchFamily="18" charset="0"/>
                <a:cs typeface="Times New Roman" pitchFamily="18" charset="0"/>
              </a:rPr>
              <a:t>Ms. Farrell tells all students that good workers will be give special privileges.</a:t>
            </a:r>
          </a:p>
          <a:p>
            <a:pPr marL="0" indent="0">
              <a:buNone/>
            </a:pPr>
            <a:endParaRPr lang="en-US" sz="3600" dirty="0" smtClean="0">
              <a:latin typeface="Times New Roman" pitchFamily="18" charset="0"/>
              <a:cs typeface="Times New Roman" pitchFamily="18" charset="0"/>
            </a:endParaRPr>
          </a:p>
          <a:p>
            <a:pPr marL="0" indent="0">
              <a:buNone/>
            </a:pPr>
            <a:r>
              <a:rPr lang="en-US" sz="3600" dirty="0" smtClean="0">
                <a:latin typeface="Times New Roman" pitchFamily="18" charset="0"/>
                <a:cs typeface="Times New Roman" pitchFamily="18" charset="0"/>
              </a:rPr>
              <a:t>A sweating, exhausted runner crossed the line</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401658574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143000"/>
          </a:xfrm>
        </p:spPr>
        <p:txBody>
          <a:bodyPr>
            <a:noAutofit/>
          </a:bodyPr>
          <a:lstStyle/>
          <a:p>
            <a:r>
              <a:rPr lang="en-US" sz="6000" b="1" dirty="0" smtClean="0">
                <a:latin typeface="Times New Roman" pitchFamily="18" charset="0"/>
                <a:cs typeface="Times New Roman" pitchFamily="18" charset="0"/>
              </a:rPr>
              <a:t>Adjectives in Sentences</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371600"/>
            <a:ext cx="8915400" cy="5334000"/>
          </a:xfrm>
          <a:solidFill>
            <a:schemeClr val="bg1"/>
          </a:solidFill>
        </p:spPr>
        <p:txBody>
          <a:bodyPr>
            <a:normAutofit fontScale="77500" lnSpcReduction="20000"/>
          </a:bodyPr>
          <a:lstStyle/>
          <a:p>
            <a:pPr marL="0" indent="0">
              <a:buNone/>
            </a:pPr>
            <a:r>
              <a:rPr lang="en-US" sz="3600" dirty="0" smtClean="0">
                <a:latin typeface="Times New Roman" pitchFamily="18" charset="0"/>
                <a:cs typeface="Times New Roman" pitchFamily="18" charset="0"/>
              </a:rPr>
              <a:t>An adjective usually comes before the noun or pronoun it modifies.</a:t>
            </a:r>
          </a:p>
          <a:p>
            <a:pPr marL="0" indent="0">
              <a:buNone/>
            </a:pPr>
            <a:endParaRPr lang="en-US" sz="3600" dirty="0" smtClean="0">
              <a:latin typeface="Times New Roman" pitchFamily="18" charset="0"/>
              <a:cs typeface="Times New Roman" pitchFamily="18" charset="0"/>
            </a:endParaRPr>
          </a:p>
          <a:p>
            <a:pPr marL="0" indent="0">
              <a:buNone/>
            </a:pPr>
            <a:r>
              <a:rPr lang="en-US" sz="3600" b="1" dirty="0">
                <a:latin typeface="Times New Roman" pitchFamily="18" charset="0"/>
                <a:cs typeface="Times New Roman" pitchFamily="18" charset="0"/>
              </a:rPr>
              <a:t>DIRECTIONS:  </a:t>
            </a:r>
            <a:r>
              <a:rPr lang="en-US" sz="3600" dirty="0">
                <a:latin typeface="Times New Roman" pitchFamily="18" charset="0"/>
                <a:cs typeface="Times New Roman" pitchFamily="18" charset="0"/>
              </a:rPr>
              <a:t>Draw arrows from the adjective to the words they modify.</a:t>
            </a:r>
          </a:p>
          <a:p>
            <a:pPr marL="0" indent="0">
              <a:buNone/>
            </a:pPr>
            <a:endParaRPr lang="en-US" sz="3600" dirty="0" smtClean="0">
              <a:latin typeface="Times New Roman" pitchFamily="18" charset="0"/>
              <a:cs typeface="Times New Roman" pitchFamily="18" charset="0"/>
            </a:endParaRPr>
          </a:p>
          <a:p>
            <a:pPr marL="0" indent="0">
              <a:buNone/>
            </a:pPr>
            <a:r>
              <a:rPr lang="en-US" sz="3600" b="1" u="sng" dirty="0" smtClean="0">
                <a:latin typeface="Times New Roman" pitchFamily="18" charset="0"/>
                <a:cs typeface="Times New Roman" pitchFamily="18" charset="0"/>
              </a:rPr>
              <a:t>Examples</a:t>
            </a:r>
            <a:r>
              <a:rPr lang="en-US" sz="3600" b="1" dirty="0" smtClean="0">
                <a:latin typeface="Times New Roman" pitchFamily="18" charset="0"/>
                <a:cs typeface="Times New Roman" pitchFamily="18" charset="0"/>
              </a:rPr>
              <a:t>:  </a:t>
            </a:r>
          </a:p>
          <a:p>
            <a:pPr marL="0" indent="0">
              <a:buNone/>
            </a:pPr>
            <a:endParaRPr lang="en-US" sz="3600" b="1" dirty="0" smtClean="0">
              <a:latin typeface="Times New Roman" pitchFamily="18" charset="0"/>
              <a:cs typeface="Times New Roman" pitchFamily="18" charset="0"/>
            </a:endParaRPr>
          </a:p>
          <a:p>
            <a:pPr marL="0" indent="0">
              <a:buNone/>
            </a:pPr>
            <a:r>
              <a:rPr lang="en-US" sz="3600" dirty="0" smtClean="0">
                <a:latin typeface="Times New Roman" pitchFamily="18" charset="0"/>
                <a:cs typeface="Times New Roman" pitchFamily="18" charset="0"/>
              </a:rPr>
              <a:t>Ms. Farrell tells all students that </a:t>
            </a:r>
            <a:r>
              <a:rPr lang="en-US" sz="3600" b="1" u="sng" dirty="0" err="1" smtClean="0">
                <a:solidFill>
                  <a:srgbClr val="7030A0"/>
                </a:solidFill>
                <a:latin typeface="Times New Roman" pitchFamily="18" charset="0"/>
                <a:cs typeface="Times New Roman" pitchFamily="18" charset="0"/>
              </a:rPr>
              <a:t>good</a:t>
            </a:r>
            <a:r>
              <a:rPr lang="en-US" sz="3600" dirty="0" err="1" smtClean="0">
                <a:latin typeface="Times New Roman" pitchFamily="18" charset="0"/>
                <a:cs typeface="Times New Roman" pitchFamily="18" charset="0"/>
                <a:sym typeface="Wingdings" pitchFamily="2" charset="2"/>
              </a:rPr>
              <a:t></a:t>
            </a:r>
            <a:r>
              <a:rPr lang="en-US" sz="3600" dirty="0" err="1" smtClean="0">
                <a:latin typeface="Times New Roman" pitchFamily="18" charset="0"/>
                <a:cs typeface="Times New Roman" pitchFamily="18" charset="0"/>
              </a:rPr>
              <a:t>workers</a:t>
            </a:r>
            <a:r>
              <a:rPr lang="en-US" sz="3600" dirty="0" smtClean="0">
                <a:latin typeface="Times New Roman" pitchFamily="18" charset="0"/>
                <a:cs typeface="Times New Roman" pitchFamily="18" charset="0"/>
              </a:rPr>
              <a:t> will be give </a:t>
            </a:r>
            <a:r>
              <a:rPr lang="en-US" sz="3600" b="1" u="sng" dirty="0" err="1" smtClean="0">
                <a:solidFill>
                  <a:srgbClr val="7030A0"/>
                </a:solidFill>
                <a:latin typeface="Times New Roman" pitchFamily="18" charset="0"/>
                <a:cs typeface="Times New Roman" pitchFamily="18" charset="0"/>
              </a:rPr>
              <a:t>special</a:t>
            </a:r>
            <a:r>
              <a:rPr lang="en-US" sz="3600" dirty="0" err="1" smtClean="0">
                <a:latin typeface="Times New Roman" pitchFamily="18" charset="0"/>
                <a:cs typeface="Times New Roman" pitchFamily="18" charset="0"/>
                <a:sym typeface="Wingdings" pitchFamily="2" charset="2"/>
              </a:rPr>
              <a:t></a:t>
            </a:r>
            <a:r>
              <a:rPr lang="en-US" sz="3600" dirty="0" err="1" smtClean="0">
                <a:latin typeface="Times New Roman" pitchFamily="18" charset="0"/>
                <a:cs typeface="Times New Roman" pitchFamily="18" charset="0"/>
              </a:rPr>
              <a:t>privileges</a:t>
            </a:r>
            <a:r>
              <a:rPr lang="en-US" sz="3600" dirty="0" smtClean="0">
                <a:latin typeface="Times New Roman" pitchFamily="18" charset="0"/>
                <a:cs typeface="Times New Roman" pitchFamily="18" charset="0"/>
              </a:rPr>
              <a:t>.</a:t>
            </a:r>
          </a:p>
          <a:p>
            <a:pPr marL="0" indent="0">
              <a:buNone/>
            </a:pPr>
            <a:endParaRPr lang="en-US" sz="3600" dirty="0" smtClean="0">
              <a:latin typeface="Times New Roman" pitchFamily="18" charset="0"/>
              <a:cs typeface="Times New Roman" pitchFamily="18" charset="0"/>
            </a:endParaRPr>
          </a:p>
          <a:p>
            <a:pPr marL="0" indent="0">
              <a:buNone/>
            </a:pPr>
            <a:r>
              <a:rPr lang="en-US" sz="3600" dirty="0" smtClean="0">
                <a:latin typeface="Times New Roman" pitchFamily="18" charset="0"/>
                <a:cs typeface="Times New Roman" pitchFamily="18" charset="0"/>
              </a:rPr>
              <a:t>A </a:t>
            </a:r>
            <a:r>
              <a:rPr lang="en-US" sz="3600" b="1" u="sng" dirty="0" smtClean="0">
                <a:solidFill>
                  <a:srgbClr val="7030A0"/>
                </a:solidFill>
                <a:latin typeface="Times New Roman" pitchFamily="18" charset="0"/>
                <a:cs typeface="Times New Roman" pitchFamily="18" charset="0"/>
              </a:rPr>
              <a:t>sweating</a:t>
            </a:r>
            <a:r>
              <a:rPr lang="en-US" sz="3600" dirty="0" smtClean="0">
                <a:latin typeface="Times New Roman" pitchFamily="18" charset="0"/>
                <a:cs typeface="Times New Roman" pitchFamily="18" charset="0"/>
              </a:rPr>
              <a:t>, </a:t>
            </a:r>
            <a:r>
              <a:rPr lang="en-US" sz="3600" b="1" u="sng" dirty="0" err="1" smtClean="0">
                <a:solidFill>
                  <a:srgbClr val="7030A0"/>
                </a:solidFill>
                <a:latin typeface="Times New Roman" pitchFamily="18" charset="0"/>
                <a:cs typeface="Times New Roman" pitchFamily="18" charset="0"/>
              </a:rPr>
              <a:t>exhausted</a:t>
            </a:r>
            <a:r>
              <a:rPr lang="en-US" sz="3600" dirty="0" err="1" smtClean="0">
                <a:latin typeface="Times New Roman" pitchFamily="18" charset="0"/>
                <a:cs typeface="Times New Roman" pitchFamily="18" charset="0"/>
                <a:sym typeface="Wingdings" pitchFamily="2" charset="2"/>
              </a:rPr>
              <a:t></a:t>
            </a:r>
            <a:r>
              <a:rPr lang="en-US" sz="3600" dirty="0" err="1" smtClean="0">
                <a:latin typeface="Times New Roman" pitchFamily="18" charset="0"/>
                <a:cs typeface="Times New Roman" pitchFamily="18" charset="0"/>
              </a:rPr>
              <a:t>runner</a:t>
            </a:r>
            <a:r>
              <a:rPr lang="en-US" sz="3600" dirty="0" smtClean="0">
                <a:latin typeface="Times New Roman" pitchFamily="18" charset="0"/>
                <a:cs typeface="Times New Roman" pitchFamily="18" charset="0"/>
              </a:rPr>
              <a:t> crossed the line</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8431845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143000"/>
          </a:xfrm>
        </p:spPr>
        <p:txBody>
          <a:bodyPr>
            <a:noAutofit/>
          </a:bodyPr>
          <a:lstStyle/>
          <a:p>
            <a:r>
              <a:rPr lang="en-US" sz="6000" b="1" dirty="0" smtClean="0">
                <a:latin typeface="Times New Roman" pitchFamily="18" charset="0"/>
                <a:cs typeface="Times New Roman" pitchFamily="18" charset="0"/>
              </a:rPr>
              <a:t>Adjectives in Sentences</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1447800"/>
            <a:ext cx="8991600" cy="5410200"/>
          </a:xfrm>
          <a:solidFill>
            <a:schemeClr val="bg1"/>
          </a:solidFill>
        </p:spPr>
        <p:txBody>
          <a:bodyPr>
            <a:normAutofit/>
          </a:bodyPr>
          <a:lstStyle/>
          <a:p>
            <a:pPr marL="0" indent="0">
              <a:buNone/>
            </a:pPr>
            <a:r>
              <a:rPr lang="en-US" sz="3600" dirty="0" smtClean="0">
                <a:latin typeface="Times New Roman" pitchFamily="18" charset="0"/>
                <a:cs typeface="Times New Roman" pitchFamily="18" charset="0"/>
              </a:rPr>
              <a:t>In some cases, adjectives follow the word they modify.</a:t>
            </a:r>
          </a:p>
          <a:p>
            <a:pPr marL="0" indent="0">
              <a:buNone/>
            </a:pPr>
            <a:endParaRPr lang="en-US" sz="3600" dirty="0" smtClean="0">
              <a:latin typeface="Times New Roman" pitchFamily="18" charset="0"/>
              <a:cs typeface="Times New Roman" pitchFamily="18" charset="0"/>
            </a:endParaRPr>
          </a:p>
          <a:p>
            <a:pPr marL="0" indent="0">
              <a:buNone/>
            </a:pPr>
            <a:r>
              <a:rPr lang="en-US" sz="3600" b="1" dirty="0">
                <a:latin typeface="Times New Roman" pitchFamily="18" charset="0"/>
                <a:cs typeface="Times New Roman" pitchFamily="18" charset="0"/>
              </a:rPr>
              <a:t>DIRECTIONS:  </a:t>
            </a:r>
            <a:r>
              <a:rPr lang="en-US" sz="3600" dirty="0">
                <a:latin typeface="Times New Roman" pitchFamily="18" charset="0"/>
                <a:cs typeface="Times New Roman" pitchFamily="18" charset="0"/>
              </a:rPr>
              <a:t>Draw arrows from the adjective to the words they modify.</a:t>
            </a:r>
          </a:p>
          <a:p>
            <a:pPr marL="0" indent="0">
              <a:buNone/>
            </a:pPr>
            <a:endParaRPr lang="en-US" sz="3600" dirty="0" smtClean="0">
              <a:latin typeface="Times New Roman" pitchFamily="18" charset="0"/>
              <a:cs typeface="Times New Roman" pitchFamily="18" charset="0"/>
            </a:endParaRPr>
          </a:p>
          <a:p>
            <a:pPr marL="0" indent="0">
              <a:buNone/>
            </a:pPr>
            <a:r>
              <a:rPr lang="en-US" sz="3600" dirty="0" smtClean="0">
                <a:latin typeface="Times New Roman" pitchFamily="18" charset="0"/>
                <a:cs typeface="Times New Roman" pitchFamily="18" charset="0"/>
              </a:rPr>
              <a:t>Example:  A dog, old and overweight, snored in the sun.</a:t>
            </a:r>
          </a:p>
          <a:p>
            <a:pPr marL="0" indent="0">
              <a:buNone/>
            </a:pPr>
            <a:endParaRPr lang="en-US" sz="2800" dirty="0" smtClean="0">
              <a:latin typeface="Times New Roman" pitchFamily="18" charset="0"/>
              <a:cs typeface="Times New Roman" pitchFamily="18" charset="0"/>
            </a:endParaRPr>
          </a:p>
          <a:p>
            <a:pPr marL="0" indent="0">
              <a:buNone/>
            </a:pPr>
            <a:endParaRPr lang="en-US" sz="3600" dirty="0" smtClean="0">
              <a:latin typeface="Times New Roman" pitchFamily="18" charset="0"/>
              <a:cs typeface="Times New Roman" pitchFamily="18" charset="0"/>
            </a:endParaRPr>
          </a:p>
          <a:p>
            <a:pPr marL="0" indent="0">
              <a:buNone/>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43916639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143000"/>
          </a:xfrm>
        </p:spPr>
        <p:txBody>
          <a:bodyPr>
            <a:noAutofit/>
          </a:bodyPr>
          <a:lstStyle/>
          <a:p>
            <a:r>
              <a:rPr lang="en-US" sz="6000" b="1" dirty="0" smtClean="0">
                <a:latin typeface="Times New Roman" pitchFamily="18" charset="0"/>
                <a:cs typeface="Times New Roman" pitchFamily="18" charset="0"/>
              </a:rPr>
              <a:t>Adjectives in Sentences</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1447800"/>
            <a:ext cx="8991600" cy="5410200"/>
          </a:xfrm>
          <a:solidFill>
            <a:schemeClr val="bg1"/>
          </a:solidFill>
        </p:spPr>
        <p:txBody>
          <a:bodyPr>
            <a:normAutofit/>
          </a:bodyPr>
          <a:lstStyle/>
          <a:p>
            <a:pPr marL="0" indent="0">
              <a:buNone/>
            </a:pPr>
            <a:r>
              <a:rPr lang="en-US" sz="3600" dirty="0" smtClean="0">
                <a:latin typeface="Times New Roman" pitchFamily="18" charset="0"/>
                <a:cs typeface="Times New Roman" pitchFamily="18" charset="0"/>
              </a:rPr>
              <a:t>In some cases, adjectives follow the word they modify.</a:t>
            </a:r>
          </a:p>
          <a:p>
            <a:pPr marL="0" indent="0">
              <a:buNone/>
            </a:pPr>
            <a:endParaRPr lang="en-US" sz="3600" dirty="0" smtClean="0">
              <a:latin typeface="Times New Roman" pitchFamily="18" charset="0"/>
              <a:cs typeface="Times New Roman" pitchFamily="18" charset="0"/>
            </a:endParaRPr>
          </a:p>
          <a:p>
            <a:pPr marL="0" indent="0">
              <a:buNone/>
            </a:pPr>
            <a:r>
              <a:rPr lang="en-US" sz="3600" b="1" dirty="0">
                <a:latin typeface="Times New Roman" pitchFamily="18" charset="0"/>
                <a:cs typeface="Times New Roman" pitchFamily="18" charset="0"/>
              </a:rPr>
              <a:t>DIRECTIONS:  </a:t>
            </a:r>
            <a:r>
              <a:rPr lang="en-US" sz="3600" dirty="0">
                <a:latin typeface="Times New Roman" pitchFamily="18" charset="0"/>
                <a:cs typeface="Times New Roman" pitchFamily="18" charset="0"/>
              </a:rPr>
              <a:t>Draw arrows from the adjective to the words they modify.</a:t>
            </a:r>
          </a:p>
          <a:p>
            <a:pPr marL="0" indent="0">
              <a:buNone/>
            </a:pPr>
            <a:endParaRPr lang="en-US" sz="3600" dirty="0" smtClean="0">
              <a:latin typeface="Times New Roman" pitchFamily="18" charset="0"/>
              <a:cs typeface="Times New Roman" pitchFamily="18" charset="0"/>
            </a:endParaRPr>
          </a:p>
          <a:p>
            <a:pPr marL="0" indent="0">
              <a:buNone/>
            </a:pPr>
            <a:r>
              <a:rPr lang="en-US" sz="3600" dirty="0" smtClean="0">
                <a:latin typeface="Times New Roman" pitchFamily="18" charset="0"/>
                <a:cs typeface="Times New Roman" pitchFamily="18" charset="0"/>
              </a:rPr>
              <a:t>Example:  A dog, </a:t>
            </a:r>
            <a:r>
              <a:rPr lang="en-US" sz="3600" b="1" u="sng" dirty="0" smtClean="0">
                <a:solidFill>
                  <a:srgbClr val="7030A0"/>
                </a:solidFill>
                <a:latin typeface="Times New Roman" pitchFamily="18" charset="0"/>
                <a:cs typeface="Times New Roman" pitchFamily="18" charset="0"/>
              </a:rPr>
              <a:t>old</a:t>
            </a:r>
            <a:r>
              <a:rPr lang="en-US" sz="3600" dirty="0" smtClean="0">
                <a:latin typeface="Times New Roman" pitchFamily="18" charset="0"/>
                <a:cs typeface="Times New Roman" pitchFamily="18" charset="0"/>
              </a:rPr>
              <a:t> and </a:t>
            </a:r>
            <a:r>
              <a:rPr lang="en-US" sz="3600" b="1" u="sng" dirty="0" smtClean="0">
                <a:solidFill>
                  <a:srgbClr val="7030A0"/>
                </a:solidFill>
                <a:latin typeface="Times New Roman" pitchFamily="18" charset="0"/>
                <a:cs typeface="Times New Roman" pitchFamily="18" charset="0"/>
              </a:rPr>
              <a:t>overweight</a:t>
            </a:r>
            <a:r>
              <a:rPr lang="en-US" sz="3600" dirty="0" smtClean="0">
                <a:latin typeface="Times New Roman" pitchFamily="18" charset="0"/>
                <a:cs typeface="Times New Roman" pitchFamily="18" charset="0"/>
              </a:rPr>
              <a:t>, snored in the sun.</a:t>
            </a:r>
          </a:p>
          <a:p>
            <a:pPr marL="0" indent="0">
              <a:buNone/>
            </a:pPr>
            <a:endParaRPr lang="en-US" sz="2800" dirty="0" smtClean="0">
              <a:latin typeface="Times New Roman" pitchFamily="18" charset="0"/>
              <a:cs typeface="Times New Roman" pitchFamily="18" charset="0"/>
            </a:endParaRPr>
          </a:p>
          <a:p>
            <a:pPr marL="0" indent="0">
              <a:buNone/>
            </a:pPr>
            <a:endParaRPr lang="en-US" sz="3600" dirty="0" smtClean="0">
              <a:latin typeface="Times New Roman" pitchFamily="18" charset="0"/>
              <a:cs typeface="Times New Roman" pitchFamily="18" charset="0"/>
            </a:endParaRPr>
          </a:p>
          <a:p>
            <a:pPr marL="0" indent="0">
              <a:buNone/>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89383836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143000"/>
          </a:xfrm>
        </p:spPr>
        <p:txBody>
          <a:bodyPr>
            <a:noAutofit/>
          </a:bodyPr>
          <a:lstStyle/>
          <a:p>
            <a:r>
              <a:rPr lang="en-US" sz="6000" b="1" dirty="0" smtClean="0">
                <a:latin typeface="Times New Roman" pitchFamily="18" charset="0"/>
                <a:cs typeface="Times New Roman" pitchFamily="18" charset="0"/>
              </a:rPr>
              <a:t>Adjectives in Sentences</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1371600"/>
            <a:ext cx="8991600" cy="5486400"/>
          </a:xfrm>
          <a:solidFill>
            <a:schemeClr val="bg1"/>
          </a:solidFill>
        </p:spPr>
        <p:txBody>
          <a:bodyPr>
            <a:normAutofit/>
          </a:bodyPr>
          <a:lstStyle/>
          <a:p>
            <a:pPr marL="0" indent="0">
              <a:buNone/>
            </a:pPr>
            <a:r>
              <a:rPr lang="en-US" sz="3600" dirty="0" smtClean="0">
                <a:latin typeface="Times New Roman" pitchFamily="18" charset="0"/>
                <a:cs typeface="Times New Roman" pitchFamily="18" charset="0"/>
              </a:rPr>
              <a:t>Other words may separate an adjective from the noun or pronoun it modifies.</a:t>
            </a:r>
          </a:p>
          <a:p>
            <a:pPr marL="0" indent="0">
              <a:buNone/>
            </a:pPr>
            <a:endParaRPr lang="en-US" sz="1400" dirty="0" smtClean="0">
              <a:latin typeface="Times New Roman" pitchFamily="18" charset="0"/>
              <a:cs typeface="Times New Roman" pitchFamily="18" charset="0"/>
            </a:endParaRPr>
          </a:p>
          <a:p>
            <a:pPr marL="0" indent="0">
              <a:buNone/>
            </a:pPr>
            <a:r>
              <a:rPr lang="en-US" sz="3600" b="1" dirty="0">
                <a:latin typeface="Times New Roman" pitchFamily="18" charset="0"/>
                <a:cs typeface="Times New Roman" pitchFamily="18" charset="0"/>
              </a:rPr>
              <a:t>DIRECTIONS:  </a:t>
            </a:r>
            <a:r>
              <a:rPr lang="en-US" sz="3600" dirty="0">
                <a:latin typeface="Times New Roman" pitchFamily="18" charset="0"/>
                <a:cs typeface="Times New Roman" pitchFamily="18" charset="0"/>
              </a:rPr>
              <a:t>Draw arrows from the adjective to the words they modify</a:t>
            </a:r>
            <a:r>
              <a:rPr lang="en-US" sz="3600" dirty="0" smtClean="0">
                <a:latin typeface="Times New Roman" pitchFamily="18" charset="0"/>
                <a:cs typeface="Times New Roman" pitchFamily="18" charset="0"/>
              </a:rPr>
              <a:t>.</a:t>
            </a:r>
          </a:p>
          <a:p>
            <a:pPr marL="0" indent="0">
              <a:buNone/>
            </a:pPr>
            <a:endParaRPr lang="en-US" sz="1400" dirty="0">
              <a:latin typeface="Times New Roman" pitchFamily="18" charset="0"/>
              <a:cs typeface="Times New Roman" pitchFamily="18" charset="0"/>
            </a:endParaRPr>
          </a:p>
          <a:p>
            <a:pPr marL="0" indent="0">
              <a:buNone/>
            </a:pPr>
            <a:r>
              <a:rPr lang="en-US" sz="3600" b="1" u="sng" dirty="0" smtClean="0">
                <a:latin typeface="Times New Roman" pitchFamily="18" charset="0"/>
                <a:cs typeface="Times New Roman" pitchFamily="18" charset="0"/>
              </a:rPr>
              <a:t>Examples</a:t>
            </a:r>
            <a:r>
              <a:rPr lang="en-US" sz="3600" b="1" dirty="0" smtClean="0">
                <a:latin typeface="Times New Roman" pitchFamily="18" charset="0"/>
                <a:cs typeface="Times New Roman" pitchFamily="18" charset="0"/>
              </a:rPr>
              <a:t>:  </a:t>
            </a:r>
          </a:p>
          <a:p>
            <a:pPr marL="0" indent="0">
              <a:buNone/>
            </a:pPr>
            <a:r>
              <a:rPr lang="en-US" sz="3600" dirty="0" smtClean="0">
                <a:latin typeface="Times New Roman" pitchFamily="18" charset="0"/>
                <a:cs typeface="Times New Roman" pitchFamily="18" charset="0"/>
              </a:rPr>
              <a:t>Beverly was worried.  </a:t>
            </a:r>
          </a:p>
          <a:p>
            <a:pPr marL="0" indent="0">
              <a:buNone/>
            </a:pPr>
            <a:r>
              <a:rPr lang="en-US" sz="3600" dirty="0" smtClean="0">
                <a:latin typeface="Times New Roman" pitchFamily="18" charset="0"/>
                <a:cs typeface="Times New Roman" pitchFamily="18" charset="0"/>
              </a:rPr>
              <a:t>She felt nervous about the play.  </a:t>
            </a:r>
          </a:p>
          <a:p>
            <a:pPr marL="0" indent="0">
              <a:buNone/>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60196396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143000"/>
          </a:xfrm>
        </p:spPr>
        <p:txBody>
          <a:bodyPr>
            <a:noAutofit/>
          </a:bodyPr>
          <a:lstStyle/>
          <a:p>
            <a:r>
              <a:rPr lang="en-US" sz="6000" b="1" dirty="0" smtClean="0">
                <a:latin typeface="Times New Roman" pitchFamily="18" charset="0"/>
                <a:cs typeface="Times New Roman" pitchFamily="18" charset="0"/>
              </a:rPr>
              <a:t>Adjectives in Sentences</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1371600"/>
            <a:ext cx="8991600" cy="5486400"/>
          </a:xfrm>
          <a:solidFill>
            <a:schemeClr val="bg1"/>
          </a:solidFill>
        </p:spPr>
        <p:txBody>
          <a:bodyPr>
            <a:normAutofit/>
          </a:bodyPr>
          <a:lstStyle/>
          <a:p>
            <a:pPr marL="0" indent="0">
              <a:buNone/>
            </a:pPr>
            <a:r>
              <a:rPr lang="en-US" sz="3600" dirty="0" smtClean="0">
                <a:latin typeface="Times New Roman" pitchFamily="18" charset="0"/>
                <a:cs typeface="Times New Roman" pitchFamily="18" charset="0"/>
              </a:rPr>
              <a:t>Other words may separate an adjective from the noun or pronoun it modifies.</a:t>
            </a:r>
          </a:p>
          <a:p>
            <a:pPr marL="0" indent="0">
              <a:buNone/>
            </a:pPr>
            <a:endParaRPr lang="en-US" sz="1400" dirty="0" smtClean="0">
              <a:latin typeface="Times New Roman" pitchFamily="18" charset="0"/>
              <a:cs typeface="Times New Roman" pitchFamily="18" charset="0"/>
            </a:endParaRPr>
          </a:p>
          <a:p>
            <a:pPr marL="0" indent="0">
              <a:buNone/>
            </a:pPr>
            <a:r>
              <a:rPr lang="en-US" sz="3600" b="1" dirty="0">
                <a:latin typeface="Times New Roman" pitchFamily="18" charset="0"/>
                <a:cs typeface="Times New Roman" pitchFamily="18" charset="0"/>
              </a:rPr>
              <a:t>DIRECTIONS:  </a:t>
            </a:r>
            <a:r>
              <a:rPr lang="en-US" sz="3600" dirty="0">
                <a:latin typeface="Times New Roman" pitchFamily="18" charset="0"/>
                <a:cs typeface="Times New Roman" pitchFamily="18" charset="0"/>
              </a:rPr>
              <a:t>Draw arrows from the adjective to the words they modify</a:t>
            </a:r>
            <a:r>
              <a:rPr lang="en-US" sz="3600" dirty="0" smtClean="0">
                <a:latin typeface="Times New Roman" pitchFamily="18" charset="0"/>
                <a:cs typeface="Times New Roman" pitchFamily="18" charset="0"/>
              </a:rPr>
              <a:t>.</a:t>
            </a:r>
          </a:p>
          <a:p>
            <a:pPr marL="0" indent="0">
              <a:buNone/>
            </a:pPr>
            <a:endParaRPr lang="en-US" sz="1400" dirty="0">
              <a:latin typeface="Times New Roman" pitchFamily="18" charset="0"/>
              <a:cs typeface="Times New Roman" pitchFamily="18" charset="0"/>
            </a:endParaRPr>
          </a:p>
          <a:p>
            <a:pPr marL="0" indent="0">
              <a:buNone/>
            </a:pPr>
            <a:r>
              <a:rPr lang="en-US" sz="3600" b="1" u="sng" dirty="0" smtClean="0">
                <a:latin typeface="Times New Roman" pitchFamily="18" charset="0"/>
                <a:cs typeface="Times New Roman" pitchFamily="18" charset="0"/>
              </a:rPr>
              <a:t>Examples</a:t>
            </a:r>
            <a:r>
              <a:rPr lang="en-US" sz="3600" b="1" dirty="0" smtClean="0">
                <a:latin typeface="Times New Roman" pitchFamily="18" charset="0"/>
                <a:cs typeface="Times New Roman" pitchFamily="18" charset="0"/>
              </a:rPr>
              <a:t>:  </a:t>
            </a:r>
          </a:p>
          <a:p>
            <a:pPr marL="0" indent="0">
              <a:buNone/>
            </a:pPr>
            <a:r>
              <a:rPr lang="en-US" sz="3600" dirty="0" smtClean="0">
                <a:latin typeface="Times New Roman" pitchFamily="18" charset="0"/>
                <a:cs typeface="Times New Roman" pitchFamily="18" charset="0"/>
              </a:rPr>
              <a:t>Beverly was </a:t>
            </a:r>
            <a:r>
              <a:rPr lang="en-US" sz="3600" b="1" u="sng" dirty="0" smtClean="0">
                <a:solidFill>
                  <a:srgbClr val="7030A0"/>
                </a:solidFill>
                <a:latin typeface="Times New Roman" pitchFamily="18" charset="0"/>
                <a:cs typeface="Times New Roman" pitchFamily="18" charset="0"/>
              </a:rPr>
              <a:t>worried</a:t>
            </a:r>
            <a:r>
              <a:rPr lang="en-US" sz="3600" dirty="0" smtClean="0">
                <a:latin typeface="Times New Roman" pitchFamily="18" charset="0"/>
                <a:cs typeface="Times New Roman" pitchFamily="18" charset="0"/>
              </a:rPr>
              <a:t>.  </a:t>
            </a:r>
          </a:p>
          <a:p>
            <a:pPr marL="0" indent="0">
              <a:buNone/>
            </a:pPr>
            <a:r>
              <a:rPr lang="en-US" sz="3600" dirty="0" smtClean="0">
                <a:latin typeface="Times New Roman" pitchFamily="18" charset="0"/>
                <a:cs typeface="Times New Roman" pitchFamily="18" charset="0"/>
              </a:rPr>
              <a:t>She felt </a:t>
            </a:r>
            <a:r>
              <a:rPr lang="en-US" sz="3600" b="1" u="sng" dirty="0" smtClean="0">
                <a:solidFill>
                  <a:srgbClr val="7030A0"/>
                </a:solidFill>
                <a:latin typeface="Times New Roman" pitchFamily="18" charset="0"/>
                <a:cs typeface="Times New Roman" pitchFamily="18" charset="0"/>
              </a:rPr>
              <a:t>nervous</a:t>
            </a:r>
            <a:r>
              <a:rPr lang="en-US" sz="3600" dirty="0" smtClean="0">
                <a:latin typeface="Times New Roman" pitchFamily="18" charset="0"/>
                <a:cs typeface="Times New Roman" pitchFamily="18" charset="0"/>
              </a:rPr>
              <a:t> about the play.  </a:t>
            </a:r>
          </a:p>
          <a:p>
            <a:pPr marL="0" indent="0">
              <a:buNone/>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65503023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lnSpcReduction="10000"/>
          </a:bodyPr>
          <a:lstStyle/>
          <a:p>
            <a:r>
              <a:rPr lang="en-US" sz="3200" b="1" dirty="0" smtClean="0">
                <a:solidFill>
                  <a:prstClr val="white"/>
                </a:solidFill>
              </a:rPr>
              <a:t>Comparing Common and Proper Nouns</a:t>
            </a:r>
            <a:endParaRPr lang="en-US" sz="3200" dirty="0">
              <a:solidFill>
                <a:prstClr val="white"/>
              </a:solidFill>
            </a:endParaRPr>
          </a:p>
        </p:txBody>
      </p:sp>
      <p:sp>
        <p:nvSpPr>
          <p:cNvPr id="3" name="TextBox 2"/>
          <p:cNvSpPr txBox="1"/>
          <p:nvPr/>
        </p:nvSpPr>
        <p:spPr>
          <a:xfrm>
            <a:off x="1118171" y="685800"/>
            <a:ext cx="7797229" cy="914400"/>
          </a:xfrm>
          <a:prstGeom prst="rect">
            <a:avLst/>
          </a:prstGeom>
          <a:solidFill>
            <a:schemeClr val="accent1">
              <a:lumMod val="60000"/>
              <a:lumOff val="40000"/>
            </a:schemeClr>
          </a:solidFill>
        </p:spPr>
        <p:txBody>
          <a:bodyPr wrap="square" rtlCol="0">
            <a:normAutofit lnSpcReduction="10000"/>
          </a:bodyPr>
          <a:lstStyle/>
          <a:p>
            <a:r>
              <a:rPr lang="en-US" sz="2800" b="1" dirty="0" smtClean="0">
                <a:solidFill>
                  <a:prstClr val="black">
                    <a:lumMod val="50000"/>
                    <a:lumOff val="50000"/>
                  </a:prstClr>
                </a:solidFill>
              </a:rPr>
              <a:t> Common			Proper Nouns</a:t>
            </a:r>
          </a:p>
          <a:p>
            <a:r>
              <a:rPr lang="en-US" sz="2800" b="1" dirty="0" smtClean="0">
                <a:solidFill>
                  <a:prstClr val="black">
                    <a:lumMod val="50000"/>
                    <a:lumOff val="50000"/>
                  </a:prstClr>
                </a:solidFill>
              </a:rPr>
              <a:t> Nouns</a:t>
            </a:r>
            <a:endParaRPr lang="en-US" sz="2200" dirty="0" smtClean="0">
              <a:solidFill>
                <a:srgbClr val="2C99FC"/>
              </a:solidFill>
            </a:endParaRPr>
          </a:p>
          <a:p>
            <a:endParaRPr lang="en-US" sz="1900" dirty="0" smtClean="0">
              <a:solidFill>
                <a:srgbClr val="2C99FC"/>
              </a:solidFill>
            </a:endParaRPr>
          </a:p>
          <a:p>
            <a:endParaRPr lang="en-US" dirty="0">
              <a:solidFill>
                <a:prstClr val="black"/>
              </a:solidFill>
            </a:endParaRPr>
          </a:p>
        </p:txBody>
      </p:sp>
      <p:cxnSp>
        <p:nvCxnSpPr>
          <p:cNvPr id="19" name="Straight Connector 18"/>
          <p:cNvCxnSpPr/>
          <p:nvPr/>
        </p:nvCxnSpPr>
        <p:spPr>
          <a:xfrm>
            <a:off x="2209795" y="-3856922"/>
            <a:ext cx="632177" cy="0"/>
          </a:xfrm>
          <a:prstGeom prst="line">
            <a:avLst/>
          </a:prstGeom>
          <a:ln w="25400" cap="rnd">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192382" y="1600200"/>
            <a:ext cx="7951618" cy="4905152"/>
          </a:xfrm>
          <a:prstGeom prst="rect">
            <a:avLst/>
          </a:prstGeom>
          <a:noFill/>
        </p:spPr>
        <p:txBody>
          <a:bodyPr wrap="square" rtlCol="0">
            <a:normAutofit/>
          </a:bodyPr>
          <a:lstStyle/>
          <a:p>
            <a:r>
              <a:rPr lang="en-US" sz="3200" b="1" dirty="0" smtClean="0">
                <a:solidFill>
                  <a:prstClr val="black">
                    <a:lumMod val="50000"/>
                    <a:lumOff val="50000"/>
                  </a:prstClr>
                </a:solidFill>
                <a:latin typeface="Times New Roman" pitchFamily="18" charset="0"/>
                <a:cs typeface="Times New Roman" pitchFamily="18" charset="0"/>
              </a:rPr>
              <a:t>scientist……......Marie Curie, Charles Drew</a:t>
            </a:r>
          </a:p>
          <a:p>
            <a:r>
              <a:rPr lang="en-US" sz="3200" b="1" dirty="0">
                <a:solidFill>
                  <a:prstClr val="black">
                    <a:lumMod val="50000"/>
                    <a:lumOff val="50000"/>
                  </a:prstClr>
                </a:solidFill>
                <a:latin typeface="Times New Roman" pitchFamily="18" charset="0"/>
                <a:cs typeface="Times New Roman" pitchFamily="18" charset="0"/>
              </a:rPr>
              <a:t>w</a:t>
            </a:r>
            <a:r>
              <a:rPr lang="en-US" sz="3200" b="1" dirty="0" smtClean="0">
                <a:solidFill>
                  <a:prstClr val="black">
                    <a:lumMod val="50000"/>
                    <a:lumOff val="50000"/>
                  </a:prstClr>
                </a:solidFill>
                <a:latin typeface="Times New Roman" pitchFamily="18" charset="0"/>
                <a:cs typeface="Times New Roman" pitchFamily="18" charset="0"/>
              </a:rPr>
              <a:t>oman…………….Rita Moreno, Maria</a:t>
            </a:r>
          </a:p>
          <a:p>
            <a:r>
              <a:rPr lang="en-US" sz="3200" b="1" dirty="0" smtClean="0">
                <a:solidFill>
                  <a:prstClr val="black">
                    <a:lumMod val="50000"/>
                    <a:lumOff val="50000"/>
                  </a:prstClr>
                </a:solidFill>
                <a:latin typeface="Times New Roman" pitchFamily="18" charset="0"/>
                <a:cs typeface="Times New Roman" pitchFamily="18" charset="0"/>
              </a:rPr>
              <a:t>city……………………Cairo, St. Louis, Paris</a:t>
            </a:r>
          </a:p>
          <a:p>
            <a:r>
              <a:rPr lang="en-US" sz="3200" b="1" dirty="0">
                <a:solidFill>
                  <a:prstClr val="black">
                    <a:lumMod val="50000"/>
                    <a:lumOff val="50000"/>
                  </a:prstClr>
                </a:solidFill>
                <a:latin typeface="Times New Roman" pitchFamily="18" charset="0"/>
                <a:cs typeface="Times New Roman" pitchFamily="18" charset="0"/>
              </a:rPr>
              <a:t>b</a:t>
            </a:r>
            <a:r>
              <a:rPr lang="en-US" sz="3200" b="1" dirty="0" smtClean="0">
                <a:solidFill>
                  <a:prstClr val="black">
                    <a:lumMod val="50000"/>
                    <a:lumOff val="50000"/>
                  </a:prstClr>
                </a:solidFill>
                <a:latin typeface="Times New Roman" pitchFamily="18" charset="0"/>
                <a:cs typeface="Times New Roman" pitchFamily="18" charset="0"/>
              </a:rPr>
              <a:t>uilding……………World Trade Center</a:t>
            </a:r>
          </a:p>
          <a:p>
            <a:r>
              <a:rPr lang="en-US" sz="3200" b="1" dirty="0">
                <a:solidFill>
                  <a:prstClr val="black">
                    <a:lumMod val="50000"/>
                    <a:lumOff val="50000"/>
                  </a:prstClr>
                </a:solidFill>
                <a:latin typeface="Times New Roman" pitchFamily="18" charset="0"/>
                <a:cs typeface="Times New Roman" pitchFamily="18" charset="0"/>
              </a:rPr>
              <a:t>c</a:t>
            </a:r>
            <a:r>
              <a:rPr lang="en-US" sz="3200" b="1" dirty="0" smtClean="0">
                <a:solidFill>
                  <a:prstClr val="black">
                    <a:lumMod val="50000"/>
                    <a:lumOff val="50000"/>
                  </a:prstClr>
                </a:solidFill>
                <a:latin typeface="Times New Roman" pitchFamily="18" charset="0"/>
                <a:cs typeface="Times New Roman" pitchFamily="18" charset="0"/>
              </a:rPr>
              <a:t>ontinent……………..North America, Africa</a:t>
            </a:r>
          </a:p>
          <a:p>
            <a:r>
              <a:rPr lang="en-US" sz="3200" b="1" dirty="0" smtClean="0">
                <a:solidFill>
                  <a:prstClr val="black">
                    <a:lumMod val="50000"/>
                    <a:lumOff val="50000"/>
                  </a:prstClr>
                </a:solidFill>
                <a:latin typeface="Times New Roman" pitchFamily="18" charset="0"/>
                <a:cs typeface="Times New Roman" pitchFamily="18" charset="0"/>
              </a:rPr>
              <a:t>mountain……………..Mount Everest</a:t>
            </a:r>
          </a:p>
          <a:p>
            <a:r>
              <a:rPr lang="en-US" sz="3200" b="1" dirty="0" smtClean="0">
                <a:solidFill>
                  <a:prstClr val="black">
                    <a:lumMod val="50000"/>
                    <a:lumOff val="50000"/>
                  </a:prstClr>
                </a:solidFill>
                <a:latin typeface="Times New Roman" pitchFamily="18" charset="0"/>
                <a:cs typeface="Times New Roman" pitchFamily="18" charset="0"/>
              </a:rPr>
              <a:t>day……………………Monday, Labor Day</a:t>
            </a:r>
            <a:endParaRPr lang="en-US" sz="3200" dirty="0" smtClean="0">
              <a:solidFill>
                <a:srgbClr val="2C99FC"/>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143000"/>
          </a:xfrm>
        </p:spPr>
        <p:txBody>
          <a:bodyPr>
            <a:noAutofit/>
          </a:bodyPr>
          <a:lstStyle/>
          <a:p>
            <a:r>
              <a:rPr lang="en-US" sz="3600" b="1" dirty="0" smtClean="0">
                <a:latin typeface="Times New Roman" pitchFamily="18" charset="0"/>
                <a:cs typeface="Times New Roman" pitchFamily="18" charset="0"/>
              </a:rPr>
              <a:t>Revising Sentences by Using Appropriate Adjectives, Exercise 9, page 475</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1371600"/>
            <a:ext cx="8991600" cy="5486400"/>
          </a:xfrm>
          <a:solidFill>
            <a:schemeClr val="bg1"/>
          </a:solidFill>
        </p:spPr>
        <p:txBody>
          <a:bodyPr>
            <a:normAutofit/>
          </a:bodyPr>
          <a:lstStyle/>
          <a:p>
            <a:pPr marL="0" indent="0">
              <a:buNone/>
            </a:pPr>
            <a:r>
              <a:rPr lang="en-US" sz="3600" b="1" dirty="0" smtClean="0">
                <a:latin typeface="Times New Roman" pitchFamily="18" charset="0"/>
                <a:cs typeface="Times New Roman" pitchFamily="18" charset="0"/>
              </a:rPr>
              <a:t>DIRECTIONS</a:t>
            </a:r>
            <a:r>
              <a:rPr lang="en-US" sz="3600" b="1"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Add adjectives to make two entirely different sentences from each of the following five sentences.</a:t>
            </a:r>
            <a:endParaRPr lang="en-US" sz="1400" dirty="0">
              <a:latin typeface="Times New Roman" pitchFamily="18" charset="0"/>
              <a:cs typeface="Times New Roman" pitchFamily="18" charset="0"/>
            </a:endParaRPr>
          </a:p>
          <a:p>
            <a:pPr marL="0" indent="0">
              <a:buNone/>
            </a:pPr>
            <a:r>
              <a:rPr lang="en-US" sz="3600" b="1" u="sng" dirty="0" smtClean="0">
                <a:latin typeface="Times New Roman" pitchFamily="18" charset="0"/>
                <a:cs typeface="Times New Roman" pitchFamily="18" charset="0"/>
              </a:rPr>
              <a:t>Examples</a:t>
            </a:r>
            <a:r>
              <a:rPr lang="en-US" sz="3600" b="1" dirty="0" smtClean="0">
                <a:latin typeface="Times New Roman" pitchFamily="18" charset="0"/>
                <a:cs typeface="Times New Roman" pitchFamily="18" charset="0"/>
              </a:rPr>
              <a:t>:  </a:t>
            </a:r>
          </a:p>
          <a:p>
            <a:pPr marL="0" indent="0">
              <a:buNone/>
            </a:pPr>
            <a:r>
              <a:rPr lang="en-US" sz="3600" dirty="0" smtClean="0">
                <a:latin typeface="Times New Roman" pitchFamily="18" charset="0"/>
                <a:cs typeface="Times New Roman" pitchFamily="18" charset="0"/>
              </a:rPr>
              <a:t>1.  The waiter showed the woman to a table in	 the corner.</a:t>
            </a:r>
          </a:p>
          <a:p>
            <a:pPr marL="0" indent="0">
              <a:buNone/>
            </a:pPr>
            <a:r>
              <a:rPr lang="en-US" sz="3600" dirty="0" smtClean="0">
                <a:latin typeface="Times New Roman" pitchFamily="18" charset="0"/>
                <a:cs typeface="Times New Roman" pitchFamily="18" charset="0"/>
              </a:rPr>
              <a:t>1.  The kindly waiter showed the shy woman to 	a pleasant table in the sunny corner.</a:t>
            </a:r>
          </a:p>
          <a:p>
            <a:pPr marL="0" indent="0">
              <a:buNone/>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839319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286"/>
            <a:ext cx="8763000" cy="1143000"/>
          </a:xfrm>
        </p:spPr>
        <p:txBody>
          <a:bodyPr>
            <a:noAutofit/>
          </a:bodyPr>
          <a:lstStyle/>
          <a:p>
            <a:r>
              <a:rPr lang="en-US" sz="3600" b="1" dirty="0" smtClean="0">
                <a:latin typeface="Times New Roman" pitchFamily="18" charset="0"/>
                <a:cs typeface="Times New Roman" pitchFamily="18" charset="0"/>
              </a:rPr>
              <a:t>Exercise 9, page 475</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1066800"/>
            <a:ext cx="8991600" cy="5791200"/>
          </a:xfrm>
          <a:solidFill>
            <a:schemeClr val="bg1"/>
          </a:solidFill>
        </p:spPr>
        <p:txBody>
          <a:bodyPr>
            <a:normAutofit/>
          </a:bodyPr>
          <a:lstStyle/>
          <a:p>
            <a:pPr marL="742950" indent="-742950">
              <a:buAutoNum type="arabicPeriod"/>
            </a:pPr>
            <a:r>
              <a:rPr lang="en-US" sz="3600" dirty="0" smtClean="0">
                <a:latin typeface="Times New Roman" pitchFamily="18" charset="0"/>
                <a:cs typeface="Times New Roman" pitchFamily="18" charset="0"/>
              </a:rPr>
              <a:t>The blossoms on the trees filled he air with a scent.</a:t>
            </a:r>
          </a:p>
          <a:p>
            <a:pPr marL="742950" indent="-742950">
              <a:buAutoNum type="arabicPeriod"/>
            </a:pPr>
            <a:r>
              <a:rPr lang="en-US" sz="3600" dirty="0" smtClean="0">
                <a:latin typeface="Times New Roman" pitchFamily="18" charset="0"/>
                <a:cs typeface="Times New Roman" pitchFamily="18" charset="0"/>
              </a:rPr>
              <a:t>As the clouds gathered in the sky, the captain spoke to the crew.</a:t>
            </a:r>
          </a:p>
          <a:p>
            <a:pPr marL="742950" indent="-742950">
              <a:buAutoNum type="arabicPeriod"/>
            </a:pPr>
            <a:r>
              <a:rPr lang="en-US" sz="3600" dirty="0" smtClean="0">
                <a:latin typeface="Times New Roman" pitchFamily="18" charset="0"/>
                <a:cs typeface="Times New Roman" pitchFamily="18" charset="0"/>
              </a:rPr>
              <a:t>At the end of the hall were stairs that led to a room.</a:t>
            </a:r>
          </a:p>
          <a:p>
            <a:pPr marL="742950" indent="-742950">
              <a:buAutoNum type="arabicPeriod"/>
            </a:pPr>
            <a:r>
              <a:rPr lang="en-US" sz="3600" dirty="0" smtClean="0">
                <a:latin typeface="Times New Roman" pitchFamily="18" charset="0"/>
                <a:cs typeface="Times New Roman" pitchFamily="18" charset="0"/>
              </a:rPr>
              <a:t>Jerome’s car had an engine and wheels.</a:t>
            </a:r>
          </a:p>
          <a:p>
            <a:pPr marL="742950" indent="-742950">
              <a:buAutoNum type="arabicPeriod"/>
            </a:pPr>
            <a:r>
              <a:rPr lang="en-US" sz="3600" dirty="0" smtClean="0">
                <a:latin typeface="Times New Roman" pitchFamily="18" charset="0"/>
                <a:cs typeface="Times New Roman" pitchFamily="18" charset="0"/>
              </a:rPr>
              <a:t>The singers and comedians gave a performance for the audience.</a:t>
            </a:r>
          </a:p>
          <a:p>
            <a:pPr marL="0" indent="0">
              <a:buNone/>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0238729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143000"/>
          </a:xfrm>
        </p:spPr>
        <p:txBody>
          <a:bodyPr>
            <a:noAutofit/>
          </a:bodyPr>
          <a:lstStyle/>
          <a:p>
            <a:r>
              <a:rPr lang="en-US" sz="3600" b="1" dirty="0" smtClean="0">
                <a:latin typeface="Times New Roman" pitchFamily="18" charset="0"/>
                <a:cs typeface="Times New Roman" pitchFamily="18" charset="0"/>
              </a:rPr>
              <a:t>Exercise 9, page 475, </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Student Awesome Revisions</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1371600"/>
            <a:ext cx="8991600" cy="5486400"/>
          </a:xfrm>
          <a:solidFill>
            <a:schemeClr val="bg1"/>
          </a:solidFill>
        </p:spPr>
        <p:txBody>
          <a:bodyPr>
            <a:normAutofit/>
          </a:bodyPr>
          <a:lstStyle/>
          <a:p>
            <a:pPr marL="742950" indent="-742950">
              <a:buAutoNum type="arabicPeriod"/>
            </a:pPr>
            <a:r>
              <a:rPr lang="en-US" sz="3600" dirty="0" smtClean="0">
                <a:latin typeface="Times New Roman" pitchFamily="18" charset="0"/>
                <a:cs typeface="Times New Roman" pitchFamily="18" charset="0"/>
              </a:rPr>
              <a:t>The blossoms on the trees filled he air with a scent.</a:t>
            </a:r>
          </a:p>
          <a:p>
            <a:pPr marL="0" indent="0">
              <a:buNone/>
            </a:pPr>
            <a:r>
              <a:rPr lang="en-US" sz="3600" b="1" dirty="0" smtClean="0">
                <a:solidFill>
                  <a:srgbClr val="7030A0"/>
                </a:solidFill>
                <a:latin typeface="Times New Roman" pitchFamily="18" charset="0"/>
                <a:cs typeface="Times New Roman" pitchFamily="18" charset="0"/>
              </a:rPr>
              <a:t>1.    The sparkling blossoms on the oak trees 	filled the air with a beautiful scent. </a:t>
            </a:r>
          </a:p>
          <a:p>
            <a:pPr marL="0" indent="0">
              <a:buNone/>
            </a:pPr>
            <a:r>
              <a:rPr lang="en-US" sz="3600" dirty="0" smtClean="0">
                <a:latin typeface="Times New Roman" pitchFamily="18" charset="0"/>
                <a:cs typeface="Times New Roman" pitchFamily="18" charset="0"/>
              </a:rPr>
              <a:t>2.     As </a:t>
            </a:r>
            <a:r>
              <a:rPr lang="en-US" sz="3600" dirty="0">
                <a:latin typeface="Times New Roman" pitchFamily="18" charset="0"/>
                <a:cs typeface="Times New Roman" pitchFamily="18" charset="0"/>
              </a:rPr>
              <a:t>the clouds gathered in the sky, the </a:t>
            </a:r>
            <a:r>
              <a:rPr lang="en-US" sz="3600" dirty="0" smtClean="0">
                <a:latin typeface="Times New Roman" pitchFamily="18" charset="0"/>
                <a:cs typeface="Times New Roman" pitchFamily="18" charset="0"/>
              </a:rPr>
              <a:t>     	captain </a:t>
            </a:r>
            <a:r>
              <a:rPr lang="en-US" sz="3600" dirty="0">
                <a:latin typeface="Times New Roman" pitchFamily="18" charset="0"/>
                <a:cs typeface="Times New Roman" pitchFamily="18" charset="0"/>
              </a:rPr>
              <a:t>spoke to the crew</a:t>
            </a:r>
            <a:r>
              <a:rPr lang="en-US" sz="3600" dirty="0" smtClean="0">
                <a:latin typeface="Times New Roman" pitchFamily="18" charset="0"/>
                <a:cs typeface="Times New Roman" pitchFamily="18" charset="0"/>
              </a:rPr>
              <a:t>.</a:t>
            </a:r>
          </a:p>
          <a:p>
            <a:pPr marL="0" indent="0">
              <a:buNone/>
            </a:pPr>
            <a:r>
              <a:rPr lang="en-US" sz="3600" b="1" dirty="0" smtClean="0">
                <a:solidFill>
                  <a:srgbClr val="7030A0"/>
                </a:solidFill>
                <a:latin typeface="Times New Roman" pitchFamily="18" charset="0"/>
                <a:cs typeface="Times New Roman" pitchFamily="18" charset="0"/>
              </a:rPr>
              <a:t>2.     As the ominous clouds gathered in the 	dark, blue sky, the captain </a:t>
            </a:r>
            <a:r>
              <a:rPr lang="en-US" sz="3600" b="1" smtClean="0">
                <a:solidFill>
                  <a:srgbClr val="7030A0"/>
                </a:solidFill>
                <a:latin typeface="Times New Roman" pitchFamily="18" charset="0"/>
                <a:cs typeface="Times New Roman" pitchFamily="18" charset="0"/>
              </a:rPr>
              <a:t>barked 	orders </a:t>
            </a:r>
            <a:r>
              <a:rPr lang="en-US" sz="3600" b="1" dirty="0" smtClean="0">
                <a:solidFill>
                  <a:srgbClr val="7030A0"/>
                </a:solidFill>
                <a:latin typeface="Times New Roman" pitchFamily="18" charset="0"/>
                <a:cs typeface="Times New Roman" pitchFamily="18" charset="0"/>
              </a:rPr>
              <a:t>to	 his frantic crew.</a:t>
            </a:r>
            <a:endParaRPr lang="en-US" sz="3600" b="1" dirty="0">
              <a:solidFill>
                <a:srgbClr val="7030A0"/>
              </a:solidFill>
              <a:latin typeface="Times New Roman" pitchFamily="18" charset="0"/>
              <a:cs typeface="Times New Roman" pitchFamily="18" charset="0"/>
            </a:endParaRPr>
          </a:p>
          <a:p>
            <a:pPr marL="0" indent="0">
              <a:buNone/>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419374370"/>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143000"/>
          </a:xfrm>
        </p:spPr>
        <p:txBody>
          <a:bodyPr>
            <a:noAutofit/>
          </a:bodyPr>
          <a:lstStyle/>
          <a:p>
            <a:r>
              <a:rPr lang="en-US" sz="3600" b="1" dirty="0" smtClean="0">
                <a:latin typeface="Times New Roman" pitchFamily="18" charset="0"/>
                <a:cs typeface="Times New Roman" pitchFamily="18" charset="0"/>
              </a:rPr>
              <a:t>Exercise 9, page 475, </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Student Awesome Revisions</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1371600"/>
            <a:ext cx="8991600" cy="5486400"/>
          </a:xfrm>
          <a:solidFill>
            <a:schemeClr val="bg1"/>
          </a:solidFill>
        </p:spPr>
        <p:txBody>
          <a:bodyPr>
            <a:normAutofit/>
          </a:bodyPr>
          <a:lstStyle/>
          <a:p>
            <a:pPr marL="0" indent="0">
              <a:buNone/>
            </a:pPr>
            <a:r>
              <a:rPr lang="en-US" sz="3600" dirty="0" smtClean="0">
                <a:latin typeface="Times New Roman" pitchFamily="18" charset="0"/>
                <a:cs typeface="Times New Roman" pitchFamily="18" charset="0"/>
              </a:rPr>
              <a:t>3. </a:t>
            </a:r>
            <a:r>
              <a:rPr lang="en-US" sz="3600" dirty="0">
                <a:latin typeface="Times New Roman" pitchFamily="18" charset="0"/>
                <a:cs typeface="Times New Roman" pitchFamily="18" charset="0"/>
              </a:rPr>
              <a:t>At the end of the hall were stairs that led to a </a:t>
            </a:r>
            <a:r>
              <a:rPr lang="en-US" sz="3600" dirty="0" smtClean="0">
                <a:latin typeface="Times New Roman" pitchFamily="18" charset="0"/>
                <a:cs typeface="Times New Roman" pitchFamily="18" charset="0"/>
              </a:rPr>
              <a:t>	room</a:t>
            </a:r>
            <a:r>
              <a:rPr lang="en-US" sz="3600" dirty="0">
                <a:latin typeface="Times New Roman" pitchFamily="18" charset="0"/>
                <a:cs typeface="Times New Roman" pitchFamily="18" charset="0"/>
              </a:rPr>
              <a:t>.</a:t>
            </a:r>
          </a:p>
          <a:p>
            <a:pPr marL="0" indent="0">
              <a:buNone/>
            </a:pPr>
            <a:r>
              <a:rPr lang="en-US" sz="3600" dirty="0" smtClean="0">
                <a:latin typeface="Times New Roman" pitchFamily="18" charset="0"/>
                <a:cs typeface="Times New Roman" pitchFamily="18" charset="0"/>
              </a:rPr>
              <a:t>3.  </a:t>
            </a:r>
            <a:r>
              <a:rPr lang="en-US" sz="3600" b="1" dirty="0" smtClean="0">
                <a:solidFill>
                  <a:srgbClr val="7030A0"/>
                </a:solidFill>
                <a:latin typeface="Times New Roman" pitchFamily="18" charset="0"/>
                <a:cs typeface="Times New Roman" pitchFamily="18" charset="0"/>
              </a:rPr>
              <a:t>At the end of the long hall, were stairs 	leading to the dead child’s room.</a:t>
            </a:r>
            <a:endParaRPr lang="en-US" sz="3600" b="1" dirty="0">
              <a:solidFill>
                <a:srgbClr val="7030A0"/>
              </a:solidFill>
              <a:latin typeface="Times New Roman" pitchFamily="18" charset="0"/>
              <a:cs typeface="Times New Roman" pitchFamily="18" charset="0"/>
            </a:endParaRPr>
          </a:p>
          <a:p>
            <a:pPr marL="0" indent="0">
              <a:buNone/>
            </a:pPr>
            <a:r>
              <a:rPr lang="en-US" sz="3600" dirty="0" smtClean="0">
                <a:latin typeface="Times New Roman" pitchFamily="18" charset="0"/>
                <a:cs typeface="Times New Roman" pitchFamily="18" charset="0"/>
              </a:rPr>
              <a:t>4.   Jerome’s </a:t>
            </a:r>
            <a:r>
              <a:rPr lang="en-US" sz="3600" dirty="0">
                <a:latin typeface="Times New Roman" pitchFamily="18" charset="0"/>
                <a:cs typeface="Times New Roman" pitchFamily="18" charset="0"/>
              </a:rPr>
              <a:t>car had an engine and wheels</a:t>
            </a:r>
            <a:r>
              <a:rPr lang="en-US" sz="3600" dirty="0" smtClean="0">
                <a:latin typeface="Times New Roman" pitchFamily="18" charset="0"/>
                <a:cs typeface="Times New Roman" pitchFamily="18" charset="0"/>
              </a:rPr>
              <a:t>.</a:t>
            </a:r>
          </a:p>
          <a:p>
            <a:pPr marL="0" indent="0">
              <a:buNone/>
            </a:pPr>
            <a:r>
              <a:rPr lang="en-US" sz="3600" dirty="0" smtClean="0">
                <a:latin typeface="Times New Roman" pitchFamily="18" charset="0"/>
                <a:cs typeface="Times New Roman" pitchFamily="18" charset="0"/>
              </a:rPr>
              <a:t>4.  </a:t>
            </a:r>
            <a:r>
              <a:rPr lang="en-US" sz="3600" b="1" dirty="0" smtClean="0">
                <a:solidFill>
                  <a:srgbClr val="7030A0"/>
                </a:solidFill>
                <a:latin typeface="Times New Roman" pitchFamily="18" charset="0"/>
                <a:cs typeface="Times New Roman" pitchFamily="18" charset="0"/>
              </a:rPr>
              <a:t>Jerome’s beat up car with worn out 	wheels, at least had an engine.</a:t>
            </a:r>
            <a:endParaRPr lang="en-US" sz="3600" b="1" dirty="0">
              <a:solidFill>
                <a:srgbClr val="7030A0"/>
              </a:solidFill>
              <a:latin typeface="Times New Roman" pitchFamily="18" charset="0"/>
              <a:cs typeface="Times New Roman" pitchFamily="18" charset="0"/>
            </a:endParaRPr>
          </a:p>
          <a:p>
            <a:pPr marL="0" indent="0">
              <a:buNone/>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616463318"/>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143000"/>
          </a:xfrm>
        </p:spPr>
        <p:txBody>
          <a:bodyPr>
            <a:noAutofit/>
          </a:bodyPr>
          <a:lstStyle/>
          <a:p>
            <a:r>
              <a:rPr lang="en-US" sz="3600" b="1" dirty="0" smtClean="0">
                <a:latin typeface="Times New Roman" pitchFamily="18" charset="0"/>
                <a:cs typeface="Times New Roman" pitchFamily="18" charset="0"/>
              </a:rPr>
              <a:t>Exercise 10, page 475 </a:t>
            </a:r>
            <a:br>
              <a:rPr lang="en-US" sz="36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Using Adjectives in a Descriptive Paragraph</a:t>
            </a:r>
            <a:endParaRPr lang="en-US" sz="24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1448620"/>
            <a:ext cx="8991600" cy="5410200"/>
          </a:xfrm>
          <a:solidFill>
            <a:schemeClr val="bg1"/>
          </a:solidFill>
        </p:spPr>
        <p:txBody>
          <a:bodyPr>
            <a:normAutofit/>
          </a:bodyPr>
          <a:lstStyle/>
          <a:p>
            <a:pPr marL="0" indent="0">
              <a:buNone/>
            </a:pPr>
            <a:r>
              <a:rPr lang="en-US" dirty="0" smtClean="0">
                <a:latin typeface="Times New Roman" pitchFamily="18" charset="0"/>
                <a:cs typeface="Times New Roman" pitchFamily="18" charset="0"/>
              </a:rPr>
              <a:t>Inside this castle are hundreds of rooms—a throne room, banquet halls, dungeons, and so on.  Write a paragraph that describes a room in the castle as it might have looked when a king or queen lived there.  In the paragraph, use adjectives that clearly describe 					the room.  Underline the </a:t>
            </a:r>
          </a:p>
          <a:p>
            <a:pPr marL="0" indent="0">
              <a:buNone/>
            </a:pPr>
            <a:r>
              <a:rPr lang="en-US" dirty="0" smtClean="0">
                <a:latin typeface="Times New Roman" pitchFamily="18" charset="0"/>
                <a:cs typeface="Times New Roman" pitchFamily="18" charset="0"/>
              </a:rPr>
              <a:t>					adjectives you use and be </a:t>
            </a:r>
          </a:p>
          <a:p>
            <a:pPr marL="0" indent="0">
              <a:buNone/>
            </a:pPr>
            <a:r>
              <a:rPr lang="en-US" dirty="0" smtClean="0">
                <a:latin typeface="Times New Roman" pitchFamily="18" charset="0"/>
                <a:cs typeface="Times New Roman" pitchFamily="18" charset="0"/>
              </a:rPr>
              <a:t>					prepared to identify the 					noun</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that each adjective 					modifies.</a:t>
            </a:r>
            <a:endParaRPr lang="en-US" dirty="0">
              <a:latin typeface="Times New Roman" pitchFamily="18" charset="0"/>
              <a:cs typeface="Times New Roman" pitchFamily="18" charset="0"/>
            </a:endParaRPr>
          </a:p>
        </p:txBody>
      </p:sp>
      <p:pic>
        <p:nvPicPr>
          <p:cNvPr id="1027" name="Picture 3" descr="C:\Users\hpurtell\AppData\Local\Microsoft\Windows\Temporary Internet Files\Content.IE5\XIKF7KZM\MP900443943[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4032262"/>
            <a:ext cx="4713514" cy="3136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4781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143000"/>
          </a:xfrm>
        </p:spPr>
        <p:txBody>
          <a:bodyPr>
            <a:noAutofit/>
          </a:bodyPr>
          <a:lstStyle/>
          <a:p>
            <a:r>
              <a:rPr lang="en-US" sz="3600" b="1" dirty="0" smtClean="0">
                <a:latin typeface="Times New Roman" pitchFamily="18" charset="0"/>
                <a:cs typeface="Times New Roman" pitchFamily="18" charset="0"/>
              </a:rPr>
              <a:t>Exercise 10, page 475 </a:t>
            </a:r>
            <a:br>
              <a:rPr lang="en-US" sz="36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Using Adjectives in a Descriptive Paragraph</a:t>
            </a:r>
            <a:endParaRPr lang="en-US" sz="24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1371600"/>
            <a:ext cx="8991600" cy="5487220"/>
          </a:xfrm>
          <a:solidFill>
            <a:schemeClr val="bg1"/>
          </a:solidFill>
        </p:spPr>
        <p:txBody>
          <a:bodyPr>
            <a:normAutofit/>
          </a:bodyPr>
          <a:lstStyle/>
          <a:p>
            <a:pPr marL="0" indent="0">
              <a:buNone/>
            </a:pPr>
            <a:r>
              <a:rPr lang="en-US" dirty="0" smtClean="0">
                <a:latin typeface="Times New Roman" pitchFamily="18" charset="0"/>
                <a:cs typeface="Times New Roman" pitchFamily="18" charset="0"/>
              </a:rPr>
              <a:t>Far, far away there was once a beautiful castle nestled deep in the woods.  Magnificent splendor draped the outer walls, yet buried within the belly of this majestic beast, death and a fate worse than death hungered for its next repast. One of its most spacious 					rooms, bore chains, 						whips, spikes, and shrill 					screams for mercy.</a:t>
            </a:r>
            <a:endParaRPr lang="en-US" dirty="0">
              <a:latin typeface="Times New Roman" pitchFamily="18" charset="0"/>
              <a:cs typeface="Times New Roman" pitchFamily="18" charset="0"/>
            </a:endParaRPr>
          </a:p>
        </p:txBody>
      </p:sp>
      <p:pic>
        <p:nvPicPr>
          <p:cNvPr id="1027" name="Picture 3" descr="C:\Users\hpurtell\AppData\Local\Microsoft\Windows\Temporary Internet Files\Content.IE5\XIKF7KZM\MP900443943[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771" y="3994204"/>
            <a:ext cx="4713514" cy="3136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960753"/>
      </p:ext>
    </p:extLst>
  </p:cSld>
  <p:clrMapOvr>
    <a:masterClrMapping/>
  </p:clrMapOvr>
  <p:transition spd="slow">
    <p:wheel spokes="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143000"/>
          </a:xfrm>
        </p:spPr>
        <p:txBody>
          <a:bodyPr>
            <a:noAutofit/>
          </a:bodyPr>
          <a:lstStyle/>
          <a:p>
            <a:r>
              <a:rPr lang="en-US" sz="3600" b="1" dirty="0" smtClean="0">
                <a:latin typeface="Times New Roman" pitchFamily="18" charset="0"/>
                <a:cs typeface="Times New Roman" pitchFamily="18" charset="0"/>
              </a:rPr>
              <a:t>Review A, page 477</a:t>
            </a:r>
            <a:br>
              <a:rPr lang="en-US" sz="36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Identifying Nouns, Pronouns, and Adjectives</a:t>
            </a:r>
            <a:endParaRPr lang="en-US" sz="24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1371600"/>
            <a:ext cx="8991600" cy="5487220"/>
          </a:xfrm>
          <a:solidFill>
            <a:schemeClr val="bg1"/>
          </a:solidFill>
        </p:spPr>
        <p:txBody>
          <a:bodyPr>
            <a:normAutofit/>
          </a:bodyPr>
          <a:lstStyle/>
          <a:p>
            <a:pPr marL="0" indent="0">
              <a:buNone/>
            </a:pPr>
            <a:r>
              <a:rPr lang="en-US" dirty="0" smtClean="0">
                <a:latin typeface="Times New Roman" pitchFamily="18" charset="0"/>
                <a:cs typeface="Times New Roman" pitchFamily="18" charset="0"/>
              </a:rPr>
              <a:t>(1) </a:t>
            </a:r>
            <a:r>
              <a:rPr lang="en-US" u="sng" dirty="0" smtClean="0">
                <a:latin typeface="Times New Roman" pitchFamily="18" charset="0"/>
                <a:cs typeface="Times New Roman" pitchFamily="18" charset="0"/>
              </a:rPr>
              <a:t>This</a:t>
            </a:r>
            <a:r>
              <a:rPr lang="en-US" dirty="0" smtClean="0">
                <a:latin typeface="Times New Roman" pitchFamily="18" charset="0"/>
                <a:cs typeface="Times New Roman" pitchFamily="18" charset="0"/>
              </a:rPr>
              <a:t> article tells about Shakespeare’s </a:t>
            </a:r>
            <a:r>
              <a:rPr lang="en-US" u="sng" dirty="0" smtClean="0">
                <a:latin typeface="Times New Roman" pitchFamily="18" charset="0"/>
                <a:cs typeface="Times New Roman" pitchFamily="18" charset="0"/>
              </a:rPr>
              <a:t>life</a:t>
            </a:r>
            <a:r>
              <a:rPr lang="en-US" dirty="0" smtClean="0">
                <a:latin typeface="Times New Roman" pitchFamily="18" charset="0"/>
                <a:cs typeface="Times New Roman" pitchFamily="18" charset="0"/>
              </a:rPr>
              <a:t>. (2)  </a:t>
            </a:r>
            <a:r>
              <a:rPr lang="en-US" u="sng" dirty="0" smtClean="0">
                <a:latin typeface="Times New Roman" pitchFamily="18" charset="0"/>
                <a:cs typeface="Times New Roman" pitchFamily="18" charset="0"/>
              </a:rPr>
              <a:t>Shakespeare</a:t>
            </a:r>
            <a:r>
              <a:rPr lang="en-US" dirty="0" smtClean="0">
                <a:latin typeface="Times New Roman" pitchFamily="18" charset="0"/>
                <a:cs typeface="Times New Roman" pitchFamily="18" charset="0"/>
              </a:rPr>
              <a:t>, perhaps the most </a:t>
            </a:r>
            <a:r>
              <a:rPr lang="en-US" u="sng" dirty="0" smtClean="0">
                <a:latin typeface="Times New Roman" pitchFamily="18" charset="0"/>
                <a:cs typeface="Times New Roman" pitchFamily="18" charset="0"/>
              </a:rPr>
              <a:t>famous</a:t>
            </a:r>
            <a:r>
              <a:rPr lang="en-US" dirty="0" smtClean="0">
                <a:latin typeface="Times New Roman" pitchFamily="18" charset="0"/>
                <a:cs typeface="Times New Roman" pitchFamily="18" charset="0"/>
              </a:rPr>
              <a:t> playwright of all time, was born in Stratford-on-Avon in 1564.  (3) He was baptized in the </a:t>
            </a:r>
            <a:r>
              <a:rPr lang="en-US" u="sng" dirty="0" smtClean="0">
                <a:latin typeface="Times New Roman" pitchFamily="18" charset="0"/>
                <a:cs typeface="Times New Roman" pitchFamily="18" charset="0"/>
              </a:rPr>
              <a:t>small</a:t>
            </a:r>
            <a:r>
              <a:rPr lang="en-US" dirty="0" smtClean="0">
                <a:latin typeface="Times New Roman" pitchFamily="18" charset="0"/>
                <a:cs typeface="Times New Roman" pitchFamily="18" charset="0"/>
              </a:rPr>
              <a:t> church at Stratford shortly after his birth.  (4) In 1616, </a:t>
            </a:r>
            <a:r>
              <a:rPr lang="en-US" u="sng" dirty="0" smtClean="0">
                <a:latin typeface="Times New Roman" pitchFamily="18" charset="0"/>
                <a:cs typeface="Times New Roman" pitchFamily="18" charset="0"/>
              </a:rPr>
              <a:t>he</a:t>
            </a:r>
            <a:r>
              <a:rPr lang="en-US" dirty="0" smtClean="0">
                <a:latin typeface="Times New Roman" pitchFamily="18" charset="0"/>
                <a:cs typeface="Times New Roman" pitchFamily="18" charset="0"/>
              </a:rPr>
              <a:t> was buried in the </a:t>
            </a:r>
            <a:r>
              <a:rPr lang="en-US" u="sng" dirty="0" smtClean="0">
                <a:latin typeface="Times New Roman" pitchFamily="18" charset="0"/>
                <a:cs typeface="Times New Roman" pitchFamily="18" charset="0"/>
              </a:rPr>
              <a:t>same</a:t>
            </a:r>
            <a:r>
              <a:rPr lang="en-US" dirty="0" smtClean="0">
                <a:latin typeface="Times New Roman" pitchFamily="18" charset="0"/>
                <a:cs typeface="Times New Roman" pitchFamily="18" charset="0"/>
              </a:rPr>
              <a:t> church. (5) If you visit his grave, you can find an inscription placing a curse on </a:t>
            </a:r>
            <a:r>
              <a:rPr lang="en-US" u="sng" dirty="0" smtClean="0">
                <a:latin typeface="Times New Roman" pitchFamily="18" charset="0"/>
                <a:cs typeface="Times New Roman" pitchFamily="18" charset="0"/>
              </a:rPr>
              <a:t>anyone</a:t>
            </a:r>
            <a:r>
              <a:rPr lang="en-US" dirty="0" smtClean="0">
                <a:latin typeface="Times New Roman" pitchFamily="18" charset="0"/>
                <a:cs typeface="Times New Roman" pitchFamily="18" charset="0"/>
              </a:rPr>
              <a:t> who moves his bones. (6) Out of respect for his wish or because of fear of his curse, </a:t>
            </a:r>
            <a:r>
              <a:rPr lang="en-US" u="sng" dirty="0" smtClean="0">
                <a:latin typeface="Times New Roman" pitchFamily="18" charset="0"/>
                <a:cs typeface="Times New Roman" pitchFamily="18" charset="0"/>
              </a:rPr>
              <a:t>nobody</a:t>
            </a:r>
            <a:r>
              <a:rPr lang="en-US" dirty="0" smtClean="0">
                <a:latin typeface="Times New Roman" pitchFamily="18" charset="0"/>
                <a:cs typeface="Times New Roman" pitchFamily="18" charset="0"/>
              </a:rPr>
              <a:t> has disturbed the grave. </a:t>
            </a:r>
            <a:endParaRPr lang="en-US" dirty="0">
              <a:latin typeface="Times New Roman" pitchFamily="18" charset="0"/>
              <a:cs typeface="Times New Roman" pitchFamily="18" charset="0"/>
            </a:endParaRPr>
          </a:p>
        </p:txBody>
      </p:sp>
      <p:pic>
        <p:nvPicPr>
          <p:cNvPr id="3074" name="Picture 2" descr="C:\Users\hpurtell\AppData\Local\Microsoft\Windows\Temporary Internet Files\Content.IE5\XIKF7KZM\MC910217272[1].wm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281219" y="152400"/>
            <a:ext cx="903504"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118616"/>
      </p:ext>
    </p:extLst>
  </p:cSld>
  <p:clrMapOvr>
    <a:masterClrMapping/>
  </p:clrMapOvr>
  <p:transition spd="slow">
    <p:wheel spokes="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143000"/>
          </a:xfrm>
        </p:spPr>
        <p:txBody>
          <a:bodyPr>
            <a:noAutofit/>
          </a:bodyPr>
          <a:lstStyle/>
          <a:p>
            <a:r>
              <a:rPr lang="en-US" sz="3600" b="1" dirty="0" smtClean="0">
                <a:latin typeface="Times New Roman" pitchFamily="18" charset="0"/>
                <a:cs typeface="Times New Roman" pitchFamily="18" charset="0"/>
              </a:rPr>
              <a:t>Review A, page 477</a:t>
            </a:r>
            <a:br>
              <a:rPr lang="en-US" sz="36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Identifying Nouns, Pronouns, and Adjectives</a:t>
            </a:r>
            <a:endParaRPr lang="en-US" sz="24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1371600"/>
            <a:ext cx="8991600" cy="5487220"/>
          </a:xfrm>
          <a:solidFill>
            <a:schemeClr val="bg1"/>
          </a:solidFill>
        </p:spPr>
        <p:txBody>
          <a:bodyPr>
            <a:normAutofit/>
          </a:bodyPr>
          <a:lstStyle/>
          <a:p>
            <a:pPr marL="0" indent="0">
              <a:buNone/>
            </a:pPr>
            <a:r>
              <a:rPr lang="en-US" dirty="0" smtClean="0">
                <a:latin typeface="Times New Roman" pitchFamily="18" charset="0"/>
                <a:cs typeface="Times New Roman" pitchFamily="18" charset="0"/>
              </a:rPr>
              <a:t>(7) As a result, his body has never been moved to Westminster Abby, where many </a:t>
            </a:r>
            <a:r>
              <a:rPr lang="en-US" u="sng" dirty="0" smtClean="0">
                <a:latin typeface="Times New Roman" pitchFamily="18" charset="0"/>
                <a:cs typeface="Times New Roman" pitchFamily="18" charset="0"/>
              </a:rPr>
              <a:t>other</a:t>
            </a:r>
            <a:r>
              <a:rPr lang="en-US" dirty="0" smtClean="0">
                <a:latin typeface="Times New Roman" pitchFamily="18" charset="0"/>
                <a:cs typeface="Times New Roman" pitchFamily="18" charset="0"/>
              </a:rPr>
              <a:t> famous </a:t>
            </a:r>
            <a:r>
              <a:rPr lang="en-US" u="sng" dirty="0" smtClean="0">
                <a:latin typeface="Times New Roman" pitchFamily="18" charset="0"/>
                <a:cs typeface="Times New Roman" pitchFamily="18" charset="0"/>
              </a:rPr>
              <a:t>English</a:t>
            </a:r>
            <a:r>
              <a:rPr lang="en-US" dirty="0" smtClean="0">
                <a:latin typeface="Times New Roman" pitchFamily="18" charset="0"/>
                <a:cs typeface="Times New Roman" pitchFamily="18" charset="0"/>
              </a:rPr>
              <a:t> writers are buried.  (8) Visitors to </a:t>
            </a:r>
            <a:r>
              <a:rPr lang="en-US" u="sng" dirty="0" smtClean="0">
                <a:latin typeface="Times New Roman" pitchFamily="18" charset="0"/>
                <a:cs typeface="Times New Roman" pitchFamily="18" charset="0"/>
              </a:rPr>
              <a:t>Stratford</a:t>
            </a:r>
            <a:r>
              <a:rPr lang="en-US" dirty="0" smtClean="0">
                <a:latin typeface="Times New Roman" pitchFamily="18" charset="0"/>
                <a:cs typeface="Times New Roman" pitchFamily="18" charset="0"/>
              </a:rPr>
              <a:t> can also see the house in which Shakespeare was born.  (9) At </a:t>
            </a:r>
            <a:r>
              <a:rPr lang="en-US" u="sng" dirty="0" smtClean="0">
                <a:latin typeface="Times New Roman" pitchFamily="18" charset="0"/>
                <a:cs typeface="Times New Roman" pitchFamily="18" charset="0"/>
              </a:rPr>
              <a:t>one</a:t>
            </a:r>
            <a:r>
              <a:rPr lang="en-US" dirty="0" smtClean="0">
                <a:latin typeface="Times New Roman" pitchFamily="18" charset="0"/>
                <a:cs typeface="Times New Roman" pitchFamily="18" charset="0"/>
              </a:rPr>
              <a:t> time tourists could visit the large house that Shakespeare bought for </a:t>
            </a:r>
            <a:r>
              <a:rPr lang="en-US" u="sng" dirty="0" smtClean="0">
                <a:latin typeface="Times New Roman" pitchFamily="18" charset="0"/>
                <a:cs typeface="Times New Roman" pitchFamily="18" charset="0"/>
              </a:rPr>
              <a:t>himself</a:t>
            </a:r>
            <a:r>
              <a:rPr lang="en-US" dirty="0" smtClean="0">
                <a:latin typeface="Times New Roman" pitchFamily="18" charset="0"/>
                <a:cs typeface="Times New Roman" pitchFamily="18" charset="0"/>
              </a:rPr>
              <a:t> and his family.  (10) </a:t>
            </a:r>
            <a:r>
              <a:rPr lang="en-US" u="sng" dirty="0" smtClean="0">
                <a:latin typeface="Times New Roman" pitchFamily="18" charset="0"/>
                <a:cs typeface="Times New Roman" pitchFamily="18" charset="0"/>
              </a:rPr>
              <a:t>This</a:t>
            </a:r>
            <a:r>
              <a:rPr lang="en-US" dirty="0" smtClean="0">
                <a:latin typeface="Times New Roman" pitchFamily="18" charset="0"/>
                <a:cs typeface="Times New Roman" pitchFamily="18" charset="0"/>
              </a:rPr>
              <a:t> was where they lived when he retired from the London </a:t>
            </a:r>
            <a:r>
              <a:rPr lang="en-US" u="sng" dirty="0" smtClean="0">
                <a:latin typeface="Times New Roman" pitchFamily="18" charset="0"/>
                <a:cs typeface="Times New Roman" pitchFamily="18" charset="0"/>
              </a:rPr>
              <a:t>theater</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4098" name="Picture 2" descr="C:\Users\hpurtell\AppData\Local\Microsoft\Windows\Temporary Internet Files\Content.IE5\7R68OPTH\MC900233803[1].wm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67200" y="4953000"/>
            <a:ext cx="2809053" cy="1898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980934"/>
      </p:ext>
    </p:extLst>
  </p:cSld>
  <p:clrMapOvr>
    <a:masterClrMapping/>
  </p:clrMapOvr>
  <p:transition spd="slow">
    <p:wheel spokes="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143000"/>
          </a:xfrm>
        </p:spPr>
        <p:txBody>
          <a:bodyPr>
            <a:noAutofit/>
          </a:bodyPr>
          <a:lstStyle/>
          <a:p>
            <a:r>
              <a:rPr lang="en-US" sz="3600" b="1" dirty="0" smtClean="0">
                <a:latin typeface="Times New Roman" pitchFamily="18" charset="0"/>
                <a:cs typeface="Times New Roman" pitchFamily="18" charset="0"/>
              </a:rPr>
              <a:t>Review A, page 477</a:t>
            </a:r>
            <a:br>
              <a:rPr lang="en-US" sz="36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Identifying Nouns, Pronouns, and Adjectives</a:t>
            </a:r>
            <a:endParaRPr lang="en-US" sz="24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1371600"/>
            <a:ext cx="8991600" cy="5487220"/>
          </a:xfrm>
          <a:solidFill>
            <a:schemeClr val="bg1"/>
          </a:solidFill>
        </p:spPr>
        <p:txBody>
          <a:bodyPr>
            <a:normAutofit fontScale="92500"/>
          </a:bodyPr>
          <a:lstStyle/>
          <a:p>
            <a:pPr marL="514350" indent="-514350">
              <a:buAutoNum type="arabicParenBoth"/>
            </a:pPr>
            <a:r>
              <a:rPr lang="en-US" u="sng" dirty="0" smtClean="0">
                <a:latin typeface="Times New Roman" pitchFamily="18" charset="0"/>
                <a:cs typeface="Times New Roman" pitchFamily="18" charset="0"/>
              </a:rPr>
              <a:t>This</a:t>
            </a:r>
            <a:r>
              <a:rPr lang="en-US" dirty="0" smtClean="0">
                <a:latin typeface="Times New Roman" pitchFamily="18" charset="0"/>
                <a:cs typeface="Times New Roman" pitchFamily="18" charset="0"/>
              </a:rPr>
              <a:t> article tells about Shakespeare’s </a:t>
            </a:r>
            <a:r>
              <a:rPr lang="en-US" u="sng" dirty="0" smtClean="0">
                <a:latin typeface="Times New Roman" pitchFamily="18" charset="0"/>
                <a:cs typeface="Times New Roman" pitchFamily="18" charset="0"/>
              </a:rPr>
              <a:t>life</a:t>
            </a:r>
            <a:r>
              <a:rPr lang="en-US" dirty="0" smtClean="0">
                <a:latin typeface="Times New Roman" pitchFamily="18" charset="0"/>
                <a:cs typeface="Times New Roman" pitchFamily="18" charset="0"/>
              </a:rPr>
              <a:t>. </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adjective</a:t>
            </a: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noun</a:t>
            </a:r>
            <a:endParaRPr lang="en-US" b="1" dirty="0">
              <a:solidFill>
                <a:srgbClr val="7030A0"/>
              </a:solidFill>
              <a:latin typeface="Times New Roman" pitchFamily="18" charset="0"/>
              <a:cs typeface="Times New Roman" pitchFamily="18" charset="0"/>
            </a:endParaRPr>
          </a:p>
          <a:p>
            <a:pPr marL="514350" indent="-514350">
              <a:buAutoNum type="arabicParenBoth" startAt="2"/>
            </a:pPr>
            <a:r>
              <a:rPr lang="en-US" u="sng" dirty="0" smtClean="0">
                <a:latin typeface="Times New Roman" pitchFamily="18" charset="0"/>
                <a:cs typeface="Times New Roman" pitchFamily="18" charset="0"/>
              </a:rPr>
              <a:t>Shakespeare</a:t>
            </a:r>
            <a:r>
              <a:rPr lang="en-US" dirty="0" smtClean="0">
                <a:latin typeface="Times New Roman" pitchFamily="18" charset="0"/>
                <a:cs typeface="Times New Roman" pitchFamily="18" charset="0"/>
              </a:rPr>
              <a:t>, perhaps the most </a:t>
            </a:r>
            <a:r>
              <a:rPr lang="en-US" u="sng" dirty="0" smtClean="0">
                <a:latin typeface="Times New Roman" pitchFamily="18" charset="0"/>
                <a:cs typeface="Times New Roman" pitchFamily="18" charset="0"/>
              </a:rPr>
              <a:t>famous</a:t>
            </a:r>
            <a:r>
              <a:rPr lang="en-US" dirty="0" smtClean="0">
                <a:latin typeface="Times New Roman" pitchFamily="18" charset="0"/>
                <a:cs typeface="Times New Roman" pitchFamily="18" charset="0"/>
              </a:rPr>
              <a:t> </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noun				</a:t>
            </a:r>
            <a:r>
              <a:rPr lang="en-US" b="1" dirty="0">
                <a:solidFill>
                  <a:srgbClr val="7030A0"/>
                </a:solidFill>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      adjective</a:t>
            </a:r>
            <a:endParaRPr lang="en-US" b="1" dirty="0">
              <a:solidFill>
                <a:srgbClr val="7030A0"/>
              </a:solidFill>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playwright of all time, was born in Stratford-on-Avon in </a:t>
            </a:r>
          </a:p>
          <a:p>
            <a:pPr marL="0" indent="0">
              <a:buNone/>
            </a:pPr>
            <a:r>
              <a:rPr lang="en-US" dirty="0" smtClean="0">
                <a:latin typeface="Times New Roman" pitchFamily="18" charset="0"/>
                <a:cs typeface="Times New Roman" pitchFamily="18" charset="0"/>
              </a:rPr>
              <a:t>1564. </a:t>
            </a:r>
          </a:p>
          <a:p>
            <a:pPr marL="0" indent="0">
              <a:buNone/>
            </a:pPr>
            <a:endParaRPr lang="en-US" dirty="0" smtClean="0">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(3) He was baptized in the </a:t>
            </a:r>
            <a:r>
              <a:rPr lang="en-US" u="sng" dirty="0" smtClean="0">
                <a:latin typeface="Times New Roman" pitchFamily="18" charset="0"/>
                <a:cs typeface="Times New Roman" pitchFamily="18" charset="0"/>
              </a:rPr>
              <a:t>small</a:t>
            </a:r>
            <a:r>
              <a:rPr lang="en-US" dirty="0" smtClean="0">
                <a:latin typeface="Times New Roman" pitchFamily="18" charset="0"/>
                <a:cs typeface="Times New Roman" pitchFamily="18" charset="0"/>
              </a:rPr>
              <a:t> church at Stratford </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adjective</a:t>
            </a:r>
            <a:endParaRPr lang="en-US" b="1" dirty="0">
              <a:solidFill>
                <a:srgbClr val="7030A0"/>
              </a:solidFill>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shortly after his birth.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672278817"/>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143000"/>
          </a:xfrm>
        </p:spPr>
        <p:txBody>
          <a:bodyPr>
            <a:noAutofit/>
          </a:bodyPr>
          <a:lstStyle/>
          <a:p>
            <a:r>
              <a:rPr lang="en-US" sz="3600" b="1" dirty="0" smtClean="0">
                <a:latin typeface="Times New Roman" pitchFamily="18" charset="0"/>
                <a:cs typeface="Times New Roman" pitchFamily="18" charset="0"/>
              </a:rPr>
              <a:t>Review A, page 477</a:t>
            </a:r>
            <a:br>
              <a:rPr lang="en-US" sz="36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Identifying Nouns, Pronouns, and Adjectives</a:t>
            </a:r>
            <a:endParaRPr lang="en-US" sz="24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1371600"/>
            <a:ext cx="8991600" cy="5487220"/>
          </a:xfrm>
          <a:solidFill>
            <a:schemeClr val="bg1"/>
          </a:solidFill>
        </p:spPr>
        <p:txBody>
          <a:bodyPr>
            <a:normAutofit/>
          </a:bodyPr>
          <a:lstStyle/>
          <a:p>
            <a:pPr marL="0" indent="0">
              <a:buNone/>
            </a:pPr>
            <a:r>
              <a:rPr lang="en-US" dirty="0" smtClean="0">
                <a:latin typeface="Times New Roman" pitchFamily="18" charset="0"/>
                <a:cs typeface="Times New Roman" pitchFamily="18" charset="0"/>
              </a:rPr>
              <a:t>(4) In 1616, </a:t>
            </a:r>
            <a:r>
              <a:rPr lang="en-US" u="sng" dirty="0" smtClean="0">
                <a:latin typeface="Times New Roman" pitchFamily="18" charset="0"/>
                <a:cs typeface="Times New Roman" pitchFamily="18" charset="0"/>
              </a:rPr>
              <a:t>he</a:t>
            </a:r>
            <a:r>
              <a:rPr lang="en-US" dirty="0" smtClean="0">
                <a:latin typeface="Times New Roman" pitchFamily="18" charset="0"/>
                <a:cs typeface="Times New Roman" pitchFamily="18" charset="0"/>
              </a:rPr>
              <a:t> was buried in the </a:t>
            </a:r>
            <a:r>
              <a:rPr lang="en-US" u="sng" dirty="0" smtClean="0">
                <a:latin typeface="Times New Roman" pitchFamily="18" charset="0"/>
                <a:cs typeface="Times New Roman" pitchFamily="18" charset="0"/>
              </a:rPr>
              <a:t>same</a:t>
            </a:r>
            <a:r>
              <a:rPr lang="en-US" dirty="0" smtClean="0">
                <a:latin typeface="Times New Roman" pitchFamily="18" charset="0"/>
                <a:cs typeface="Times New Roman" pitchFamily="18" charset="0"/>
              </a:rPr>
              <a:t> church. </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pronoun		</a:t>
            </a:r>
            <a:r>
              <a:rPr lang="en-US" b="1" dirty="0">
                <a:solidFill>
                  <a:srgbClr val="7030A0"/>
                </a:solidFill>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    adjective</a:t>
            </a:r>
            <a:endParaRPr lang="en-US" b="1" dirty="0">
              <a:solidFill>
                <a:srgbClr val="7030A0"/>
              </a:solidFill>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(5) If you visit his grave, you can find an inscription </a:t>
            </a:r>
          </a:p>
          <a:p>
            <a:pPr marL="0" indent="0">
              <a:buNone/>
            </a:pPr>
            <a:endParaRPr lang="en-US" dirty="0">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placing a curse on </a:t>
            </a:r>
            <a:r>
              <a:rPr lang="en-US" u="sng" dirty="0" smtClean="0">
                <a:latin typeface="Times New Roman" pitchFamily="18" charset="0"/>
                <a:cs typeface="Times New Roman" pitchFamily="18" charset="0"/>
              </a:rPr>
              <a:t>anyone</a:t>
            </a:r>
            <a:r>
              <a:rPr lang="en-US" dirty="0" smtClean="0">
                <a:latin typeface="Times New Roman" pitchFamily="18" charset="0"/>
                <a:cs typeface="Times New Roman" pitchFamily="18" charset="0"/>
              </a:rPr>
              <a:t> who moves his bones. </a:t>
            </a:r>
          </a:p>
          <a:p>
            <a:pPr marL="0" indent="0">
              <a:buNone/>
            </a:pP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pronoun</a:t>
            </a:r>
            <a:endParaRPr lang="en-US" b="1" dirty="0">
              <a:solidFill>
                <a:srgbClr val="7030A0"/>
              </a:solidFill>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(6) Out of respect for his wish or because of fear of his curse, </a:t>
            </a:r>
            <a:r>
              <a:rPr lang="en-US" u="sng" dirty="0" smtClean="0">
                <a:latin typeface="Times New Roman" pitchFamily="18" charset="0"/>
                <a:cs typeface="Times New Roman" pitchFamily="18" charset="0"/>
              </a:rPr>
              <a:t>nobody</a:t>
            </a:r>
            <a:r>
              <a:rPr lang="en-US" dirty="0" smtClean="0">
                <a:latin typeface="Times New Roman" pitchFamily="18" charset="0"/>
                <a:cs typeface="Times New Roman" pitchFamily="18" charset="0"/>
              </a:rPr>
              <a:t> has disturbed the grave. </a:t>
            </a:r>
          </a:p>
          <a:p>
            <a:pPr marL="0" indent="0">
              <a:buNone/>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a:t>
            </a:r>
            <a:r>
              <a:rPr lang="en-US" b="1" dirty="0" smtClean="0">
                <a:solidFill>
                  <a:srgbClr val="7030A0"/>
                </a:solidFill>
                <a:latin typeface="Times New Roman" pitchFamily="18" charset="0"/>
                <a:cs typeface="Times New Roman" pitchFamily="18" charset="0"/>
              </a:rPr>
              <a:t>pronoun</a:t>
            </a:r>
            <a:endParaRPr lang="en-US"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559736676"/>
      </p:ext>
    </p:extLst>
  </p:cSld>
  <p:clrMapOvr>
    <a:masterClrMapping/>
  </p:clrMapOvr>
  <p:transition spd="slow">
    <p:wheel spokes="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C09QH3iDYSZce3zG7lU8ci"/>
</p:tagLst>
</file>

<file path=ppt/theme/theme1.xml><?xml version="1.0" encoding="utf-8"?>
<a:theme xmlns:a="http://schemas.openxmlformats.org/drawingml/2006/main" name="Introducing PowerPoint 2010">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IntroducingPowerPoint2010</Template>
  <TotalTime>0</TotalTime>
  <Words>11976</Words>
  <Application>Microsoft Office PowerPoint</Application>
  <PresentationFormat>On-screen Show (4:3)</PresentationFormat>
  <Paragraphs>1546</Paragraphs>
  <Slides>249</Slides>
  <Notes>33</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249</vt:i4>
      </vt:variant>
    </vt:vector>
  </HeadingPairs>
  <TitlesOfParts>
    <vt:vector size="258" baseType="lpstr">
      <vt:lpstr>Agency FB</vt:lpstr>
      <vt:lpstr>Aharoni</vt:lpstr>
      <vt:lpstr>Arial</vt:lpstr>
      <vt:lpstr>Arial Black</vt:lpstr>
      <vt:lpstr>Calibri</vt:lpstr>
      <vt:lpstr>Georgia</vt:lpstr>
      <vt:lpstr>Times New Roman</vt:lpstr>
      <vt:lpstr>Wingdings</vt:lpstr>
      <vt:lpstr>Introducing PowerPoint 2010</vt:lpstr>
      <vt:lpstr>The Eight Parts of Speech </vt:lpstr>
      <vt:lpstr>Diagnostic Pretest: Identifying Parts of Speech, page 464-5</vt:lpstr>
      <vt:lpstr>noun   verb  adjective  adverb  pronoun conjunction preposition  interjection</vt:lpstr>
      <vt:lpstr>noun   verb  adjective  adverb  pronoun conjunction preposition  interjection</vt:lpstr>
      <vt:lpstr>And now for the answers</vt:lpstr>
      <vt:lpstr>PowerPoint Presentation</vt:lpstr>
      <vt:lpstr>The Noun page 465</vt:lpstr>
      <vt:lpstr>Common and Proper Nouns pages 465-6</vt:lpstr>
      <vt:lpstr>PowerPoint Presentation</vt:lpstr>
      <vt:lpstr>PowerPoint Presentation</vt:lpstr>
      <vt:lpstr>Exercise 1, page 466</vt:lpstr>
      <vt:lpstr>Exercise 1, page 466</vt:lpstr>
      <vt:lpstr>Exercise 1, page 466</vt:lpstr>
      <vt:lpstr>Exercise 1, page 466</vt:lpstr>
      <vt:lpstr>Exercise 2, page 467</vt:lpstr>
      <vt:lpstr>Exercise 2, page 467</vt:lpstr>
      <vt:lpstr>Exercise 2, page 467</vt:lpstr>
      <vt:lpstr>Exercise 2, page 467</vt:lpstr>
      <vt:lpstr>Exercise 2, page 467</vt:lpstr>
      <vt:lpstr>Exercise 2, page 467</vt:lpstr>
      <vt:lpstr>Exercise 2, page 467</vt:lpstr>
      <vt:lpstr>Exercise 2, page 467</vt:lpstr>
      <vt:lpstr>Exercise 2, page 467</vt:lpstr>
      <vt:lpstr>Exercise 2, page 467</vt:lpstr>
      <vt:lpstr>Exercise 2, page 467</vt:lpstr>
      <vt:lpstr>Exercise 2, page 467</vt:lpstr>
      <vt:lpstr>Exercise 2, page 467</vt:lpstr>
      <vt:lpstr>Exercise 2, page 467</vt:lpstr>
      <vt:lpstr>Exercise 2, page 467</vt:lpstr>
      <vt:lpstr>Exercise 2, page 467</vt:lpstr>
      <vt:lpstr>Exercise 2, page 467</vt:lpstr>
      <vt:lpstr>Exercise 2, page 467</vt:lpstr>
      <vt:lpstr>Exercise 2, page 467</vt:lpstr>
      <vt:lpstr>Exercise 2, page 467</vt:lpstr>
      <vt:lpstr>Exercise 2, page 467</vt:lpstr>
      <vt:lpstr>Compound Nouns  A compound noun consists of two or more words used together as a single noun.  The parts of  a compound noun may be written as one word, as two words, or as a hyphenated word.</vt:lpstr>
      <vt:lpstr>Note: If you are not sure how to write a compound noun, look in a dictionary.</vt:lpstr>
      <vt:lpstr>Exercise 3, pages 467-8</vt:lpstr>
      <vt:lpstr>Board Races!</vt:lpstr>
      <vt:lpstr>Exercise 3, pages 467-8</vt:lpstr>
      <vt:lpstr>Exercise 3, pages 467-8</vt:lpstr>
      <vt:lpstr>Exercise 3, pages 467-8</vt:lpstr>
      <vt:lpstr>Exercise 3, pages 467-8</vt:lpstr>
      <vt:lpstr>Exercise 4, page 468 --Find all twenty nouns.</vt:lpstr>
      <vt:lpstr>Exercise 4, page 468</vt:lpstr>
      <vt:lpstr>Exercise 5, page 469</vt:lpstr>
      <vt:lpstr>The Pronoun, page 469</vt:lpstr>
      <vt:lpstr>Antecedents page 469-70</vt:lpstr>
      <vt:lpstr>Antecedents page 469-70</vt:lpstr>
      <vt:lpstr>Exercise Six, page 470</vt:lpstr>
      <vt:lpstr>Exercise Six, page 470 PRONOUN ANSWERS</vt:lpstr>
      <vt:lpstr>Exercise Six, page 470 PRONOUN ANSWERS</vt:lpstr>
      <vt:lpstr>Exercise Six, page 470</vt:lpstr>
      <vt:lpstr>Exercise Six, page 470  PRONOUN ANSWES</vt:lpstr>
      <vt:lpstr>Personal Pronouns</vt:lpstr>
      <vt:lpstr>Personal Pronouns</vt:lpstr>
      <vt:lpstr>Personal Pronouns</vt:lpstr>
      <vt:lpstr>Personal Pronouns</vt:lpstr>
      <vt:lpstr>Other Commonly Used Pronouns</vt:lpstr>
      <vt:lpstr>Other Commonly Used Pronouns</vt:lpstr>
      <vt:lpstr>Other Commonly Used Pronouns</vt:lpstr>
      <vt:lpstr>Other Commonly Used Pronouns</vt:lpstr>
      <vt:lpstr>Other Commonly Used Pronouns</vt:lpstr>
      <vt:lpstr>Exercise Seven, page 471</vt:lpstr>
      <vt:lpstr>Exercise Seven, page 471</vt:lpstr>
      <vt:lpstr>Exercise Seven, page 471-2</vt:lpstr>
      <vt:lpstr>Exercise Seven, page 471</vt:lpstr>
      <vt:lpstr>PowerPoint Presentation</vt:lpstr>
      <vt:lpstr>PowerPoint Presentation</vt:lpstr>
      <vt:lpstr>The Adjective</vt:lpstr>
      <vt:lpstr>What Kind? Adjectives</vt:lpstr>
      <vt:lpstr>How Many? Adjectives</vt:lpstr>
      <vt:lpstr>Pronoun or Adjective?</vt:lpstr>
      <vt:lpstr>Nouns Used as Adjectives?</vt:lpstr>
      <vt:lpstr>Nouns Used as Adjectives?</vt:lpstr>
      <vt:lpstr>Nouns Used as Adjectives?</vt:lpstr>
      <vt:lpstr>Exercise 8, page--Identify nouns used as adjectives.</vt:lpstr>
      <vt:lpstr>Exercise 8, page--Identify nouns used as adjectives.</vt:lpstr>
      <vt:lpstr>PowerPoint Presentation</vt:lpstr>
      <vt:lpstr>PowerPoint Presentation</vt:lpstr>
      <vt:lpstr>Exercise 8, page--Identify nouns used as adjectives.</vt:lpstr>
      <vt:lpstr>An Article is an Adjective</vt:lpstr>
      <vt:lpstr>An Article is an Adjective</vt:lpstr>
      <vt:lpstr>Adjectives in Sentences</vt:lpstr>
      <vt:lpstr>Adjectives in Sentences</vt:lpstr>
      <vt:lpstr>Adjectives in Sentences</vt:lpstr>
      <vt:lpstr>Adjectives in Sentences</vt:lpstr>
      <vt:lpstr>Adjectives in Sentences</vt:lpstr>
      <vt:lpstr>Adjectives in Sentences</vt:lpstr>
      <vt:lpstr>Revising Sentences by Using Appropriate Adjectives, Exercise 9, page 475</vt:lpstr>
      <vt:lpstr>Exercise 9, page 475</vt:lpstr>
      <vt:lpstr>Exercise 9, page 475,  Student Awesome Revisions</vt:lpstr>
      <vt:lpstr>Exercise 9, page 475,  Student Awesome Revisions</vt:lpstr>
      <vt:lpstr>Exercise 10, page 475  Using Adjectives in a Descriptive Paragraph</vt:lpstr>
      <vt:lpstr>Exercise 10, page 475  Using Adjectives in a Descriptive Paragraph</vt:lpstr>
      <vt:lpstr>Review A, page 477 Identifying Nouns, Pronouns, and Adjectives</vt:lpstr>
      <vt:lpstr>Review A, page 477 Identifying Nouns, Pronouns, and Adjectives</vt:lpstr>
      <vt:lpstr>Review A, page 477 Identifying Nouns, Pronouns, and Adjectives</vt:lpstr>
      <vt:lpstr>Review A, page 477 Identifying Nouns, Pronouns, and Adjectives</vt:lpstr>
      <vt:lpstr>Review A, page 477 Identifying Nouns, Pronouns, and Adjectives</vt:lpstr>
      <vt:lpstr>Review A, page 477 Identifying Nouns, Pronouns, and Adjectives</vt:lpstr>
      <vt:lpstr>The Verb</vt:lpstr>
      <vt:lpstr>Exercise 11, page 477—Writing Action Verbs</vt:lpstr>
      <vt:lpstr>Exercise 11, page 477—Writing Action Verbs</vt:lpstr>
      <vt:lpstr>Transitive and Intransitive Verbs</vt:lpstr>
      <vt:lpstr>Transitive and Intransitive Verbs page 478</vt:lpstr>
      <vt:lpstr>A Verb May Be Transitive in One Sentence and Intransitive in Another</vt:lpstr>
      <vt:lpstr>A Verb May Be Transitive in One Sentence and Intransitive in Another</vt:lpstr>
      <vt:lpstr>Linking Verbs</vt:lpstr>
      <vt:lpstr>Linking Verbs are Forms of the Verb BE</vt:lpstr>
      <vt:lpstr>Other Frequently Used Linking Verbs</vt:lpstr>
      <vt:lpstr>Exercise 13, page 481—Underline the linking verbs.</vt:lpstr>
      <vt:lpstr>Exercise 13, page 481—Underline the linking verbs.</vt:lpstr>
      <vt:lpstr>Exercise 13, page 481—Now, circle all other verbs.  </vt:lpstr>
      <vt:lpstr>Exercise 13, page 481—Now, circle all other verbs.  </vt:lpstr>
      <vt:lpstr>Exercise 13, page 481—Underline the linking verbs.</vt:lpstr>
      <vt:lpstr>Exercise 13, page 481—Underline the linking verbs.</vt:lpstr>
      <vt:lpstr>Exercise 13, page 481—Now find all the verbs.</vt:lpstr>
      <vt:lpstr>Exercise 13, page 481—Now adjective, noun, pronoun review</vt:lpstr>
      <vt:lpstr>PowerPoint Presentation</vt:lpstr>
      <vt:lpstr>Exercise 14, page Writing appropriate linking verbs</vt:lpstr>
      <vt:lpstr>Exercise 14, page Writing appropriate linking verbs (Suggested Answers)</vt:lpstr>
      <vt:lpstr>Exercise 14, page Writing appropriate linking verbs</vt:lpstr>
      <vt:lpstr>Verb Phrases: A verb phrase consists of a main verb preceded by at least one helping verb (also called an auxiliary verb).  Besides all forms of the verb be, helping verbs include…</vt:lpstr>
      <vt:lpstr>Verb Phrases:  Notice how helping verbs work together with main verbs to make a complete verb phrase…</vt:lpstr>
      <vt:lpstr>Verb Phrases:  Sometimes the parts of a verb phrase are interrupted by other parts of speech…</vt:lpstr>
      <vt:lpstr>Note:  The word not is ALWAYS an adverb.  It is never part of a helping verb, even when it is joined to a verb as the contraction—n’t.</vt:lpstr>
      <vt:lpstr>Exercise 16, Identifying Helping Verbs  page 483</vt:lpstr>
      <vt:lpstr>Exercise 16, Identifying Helping Verbs  page 483</vt:lpstr>
      <vt:lpstr>Exercise 16, Identifying Helping Verbs  page 483</vt:lpstr>
      <vt:lpstr>Exercise 16, Identifying Helping Verbs  page 483</vt:lpstr>
      <vt:lpstr>Choose the correct base or…You’re Out!</vt:lpstr>
      <vt:lpstr>PowerPoint Presentation</vt:lpstr>
      <vt:lpstr>PowerPoint Presentation</vt:lpstr>
      <vt:lpstr>Let’s Play Ball!</vt:lpstr>
      <vt:lpstr>Let’s Play Ball!</vt:lpstr>
      <vt:lpstr>Let’s Play Ball!</vt:lpstr>
      <vt:lpstr>Let’s Play Ball!</vt:lpstr>
      <vt:lpstr>PowerPoint Presentation</vt:lpstr>
      <vt:lpstr>The Adverb</vt:lpstr>
      <vt:lpstr>PowerPoint Presentation</vt:lpstr>
      <vt:lpstr>PowerPoint Presentation</vt:lpstr>
      <vt:lpstr>Exercise 19 page 486</vt:lpstr>
      <vt:lpstr>Exercise 19 page 486</vt:lpstr>
      <vt:lpstr>Exercise 19 page 486</vt:lpstr>
      <vt:lpstr>Exercise 19 page 486</vt:lpstr>
      <vt:lpstr>Adverbs Modifying Adjectives</vt:lpstr>
      <vt:lpstr>Adverbs that Frequently Modify Adjectives, page 486</vt:lpstr>
      <vt:lpstr>Exercise 20, page 487 Identify ten adverbs that modify adjectives.</vt:lpstr>
      <vt:lpstr>Exercise 20, page 487 adverbs adjectives</vt:lpstr>
      <vt:lpstr>Exercise 20, page 487 Identify ten adverbs that modify adjectives.</vt:lpstr>
      <vt:lpstr>Exercise 20, page 487 Identify ten adverbs that modify adjectives.</vt:lpstr>
      <vt:lpstr>Let’s Play FLICKO</vt:lpstr>
      <vt:lpstr>PowerPoint Presentation</vt:lpstr>
      <vt:lpstr>PowerPoint Presentation</vt:lpstr>
      <vt:lpstr>PowerPoint Presentation</vt:lpstr>
      <vt:lpstr>PowerPoint Presentation</vt:lpstr>
      <vt:lpstr>Adverbs Modifying Other Adverbs</vt:lpstr>
      <vt:lpstr>Exercise 22, page 488</vt:lpstr>
      <vt:lpstr>Exercise 22, page 488 adverbs modifying other adverbs</vt:lpstr>
      <vt:lpstr>Exercise 22, page 488 adverbs modifying other adverbs</vt:lpstr>
      <vt:lpstr>Exercise 22, page 488 adverbs modifying other adverbs</vt:lpstr>
      <vt:lpstr>Exercise 22, page 488</vt:lpstr>
      <vt:lpstr>Exercise 22, page 488</vt:lpstr>
      <vt:lpstr>Exercise 22, page 488</vt:lpstr>
      <vt:lpstr>Exercise 23, page 489—identify all adverbs</vt:lpstr>
      <vt:lpstr>Exercise 23, page 489—identify all adverbs</vt:lpstr>
      <vt:lpstr>Exercise 23, page 489—identify all adverbs</vt:lpstr>
      <vt:lpstr>Exercise 23, page 489—identify all adverbs</vt:lpstr>
      <vt:lpstr>Exercise 24, page 489-90—revise sentences by using appropriate adverbs</vt:lpstr>
      <vt:lpstr>Exercise 24, page 489-90—revise sentences by using appropriate adverbs</vt:lpstr>
      <vt:lpstr>Exercise 24, page 489-90—revise sentences by using appropriate adverbs</vt:lpstr>
      <vt:lpstr>Exercise 24, page 489-90—revise sentences by using appropriate adverbs</vt:lpstr>
      <vt:lpstr>Good vs. Well</vt:lpstr>
      <vt:lpstr>Practice Good vs. Bad</vt:lpstr>
      <vt:lpstr>Let’s Play…</vt:lpstr>
      <vt:lpstr>PowerPoint Presentation</vt:lpstr>
      <vt:lpstr>Good or Well?</vt:lpstr>
      <vt:lpstr>Good or Well?</vt:lpstr>
      <vt:lpstr>Good or Well? </vt:lpstr>
      <vt:lpstr>Good or Well? </vt:lpstr>
      <vt:lpstr>Good or Well? </vt:lpstr>
      <vt:lpstr>Good or Well? </vt:lpstr>
      <vt:lpstr>Review B, page 490—identifying nouns, pronouns, adjectives, verbs, and adverbs</vt:lpstr>
      <vt:lpstr>Review B, page 490—identifying nouns, pronouns, adjectives, verbs, and adverbs</vt:lpstr>
      <vt:lpstr>Review B, page 490—identifying nouns, pronouns, adjectives, verbs, and adverbs</vt:lpstr>
      <vt:lpstr>Review B, page 490—identifying nouns, pronouns, adjectives, verbs, and adverbs</vt:lpstr>
      <vt:lpstr>Choose the correct base or…You’re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Preposition</vt:lpstr>
      <vt:lpstr>The Preposition</vt:lpstr>
      <vt:lpstr>Commonly Used Prepositions pages 491-2</vt:lpstr>
      <vt:lpstr>Commonly Used Preposition (continued)</vt:lpstr>
      <vt:lpstr>The Preposition</vt:lpstr>
      <vt:lpstr>Compound Prepositions page 492</vt:lpstr>
      <vt:lpstr>Exercise 25, page 492</vt:lpstr>
      <vt:lpstr>Exercise 25, page 492</vt:lpstr>
      <vt:lpstr>Exercise 25, page 492</vt:lpstr>
      <vt:lpstr>Exercise 25, page 492</vt:lpstr>
      <vt:lpstr>PowerPoint Presentation</vt:lpstr>
      <vt:lpstr>PowerPoint Presentation</vt:lpstr>
      <vt:lpstr>Kinesthetic Learning with Prepositions</vt:lpstr>
      <vt:lpstr>Acting with Prepositions:  Use any of the following…</vt:lpstr>
      <vt:lpstr>The Prepositional Phrase, page 533</vt:lpstr>
      <vt:lpstr>Composing Sentences with Prepositions</vt:lpstr>
      <vt:lpstr>Composing Sentences with Prepositions—Student Sample Sentences</vt:lpstr>
      <vt:lpstr>The Prepositional Phrase, page 533</vt:lpstr>
      <vt:lpstr>The Prepositional Phrase, page 533</vt:lpstr>
      <vt:lpstr>Exercise 2, page 534--Identifying prepositions and their objects.</vt:lpstr>
      <vt:lpstr>Exercise 2, page 534--Identifying prepositions and their objects.</vt:lpstr>
      <vt:lpstr>Composing Sentences using Prepositions</vt:lpstr>
      <vt:lpstr>PowerPoint Presentation</vt:lpstr>
      <vt:lpstr>Student Sentence Samples...CORRECT OR INCORRECT?</vt:lpstr>
      <vt:lpstr>The Conjunction page 493</vt:lpstr>
      <vt:lpstr>The Conjunction page 493</vt:lpstr>
      <vt:lpstr>Correlative Conjunctions pages 493-4  </vt:lpstr>
      <vt:lpstr>Exercise 26, page 494—Identifying and Classifying Conjunctions</vt:lpstr>
      <vt:lpstr>Exercise 26, page 494—Identifying and Classifying Conjunctions</vt:lpstr>
      <vt:lpstr>Exercise 26, page 494</vt:lpstr>
      <vt:lpstr>Exercise 26, page 494</vt:lpstr>
      <vt:lpstr>Exercise 26, pages 494-5</vt:lpstr>
      <vt:lpstr>Exercise 26, pages 494-5</vt:lpstr>
      <vt:lpstr>Exercise 27—Using Conjunctions, pages 495</vt:lpstr>
      <vt:lpstr>The Interjection</vt:lpstr>
      <vt:lpstr>The Interjection</vt:lpstr>
      <vt:lpstr>The Interjection</vt:lpstr>
      <vt:lpstr>A List of Common Interjections</vt:lpstr>
      <vt:lpstr>PowerPoint Presentation</vt:lpstr>
      <vt:lpstr>PowerPoint Presentation</vt:lpstr>
      <vt:lpstr>PowerPoint Presentation</vt:lpstr>
      <vt:lpstr>The Interjection Narrative</vt:lpstr>
      <vt:lpstr>The Interjection Narrative</vt:lpstr>
      <vt:lpstr>A List of Common Interjections</vt:lpstr>
      <vt:lpstr>Determining Parts of Speech</vt:lpstr>
      <vt:lpstr>Determining Parts of Speech</vt:lpstr>
      <vt:lpstr>Let’s Play…</vt:lpstr>
      <vt:lpstr>PowerPoint Presentation</vt:lpstr>
      <vt:lpstr>PowerPoint Presentation</vt:lpstr>
      <vt:lpstr>PowerPoint Presentation</vt:lpstr>
      <vt:lpstr>PowerPoint Presentation</vt:lpstr>
      <vt:lpstr>Summary of Parts of Speech page 499</vt:lpstr>
      <vt:lpstr>Summary of Parts of Speech page 499</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2011-08-12T14:04:14Z</dcterms:created>
  <dcterms:modified xsi:type="dcterms:W3CDTF">2014-11-03T14:25:38Z</dcterms:modified>
</cp:coreProperties>
</file>