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2EE5-136E-4A0E-9963-8997026EE51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D7D9-45E7-4B53-BCA2-E5CFC55E21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Study #1: What’s Wrong With </a:t>
            </a:r>
            <a:r>
              <a:rPr lang="en-US" dirty="0" err="1" smtClean="0"/>
              <a:t>Nya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PowerPoint Case Study is brought to you by Ms. Goulet and </a:t>
            </a:r>
            <a:r>
              <a:rPr lang="en-US" dirty="0" err="1" smtClean="0"/>
              <a:t>Nya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dirty="0" smtClean="0"/>
              <a:t>ot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en-US" dirty="0" smtClean="0"/>
              <a:t>our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dirty="0" smtClean="0"/>
              <a:t>verage Classroom’s Mascot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how can we be sure?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</a:t>
            </a:r>
            <a:r>
              <a:rPr lang="en-US" dirty="0" smtClean="0"/>
              <a:t>can we do to see if we are </a:t>
            </a:r>
            <a:r>
              <a:rPr lang="en-US" dirty="0" smtClean="0"/>
              <a:t>right…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Nya</a:t>
            </a:r>
            <a:r>
              <a:rPr lang="en-US" dirty="0" smtClean="0"/>
              <a:t> is simply tired of eating the same thing everyday?</a:t>
            </a:r>
          </a:p>
          <a:p>
            <a:r>
              <a:rPr lang="en-US" dirty="0" smtClean="0"/>
              <a:t>If she is getting too old to be eating crickets every day?</a:t>
            </a:r>
          </a:p>
          <a:p>
            <a:r>
              <a:rPr lang="en-US" dirty="0" smtClean="0"/>
              <a:t>If she is too cold?</a:t>
            </a:r>
          </a:p>
          <a:p>
            <a:r>
              <a:rPr lang="en-US" dirty="0" smtClean="0"/>
              <a:t>If she is sick?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http://petspantrygarden.co.uk/wp/wp-content/uploads/2011/05/bearded-drago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3395592"/>
            <a:ext cx="5238750" cy="3819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Good Job!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As it turns out, </a:t>
            </a:r>
            <a:r>
              <a:rPr lang="en-US" dirty="0" err="1" smtClean="0"/>
              <a:t>Nya</a:t>
            </a:r>
            <a:r>
              <a:rPr lang="en-US" dirty="0" smtClean="0"/>
              <a:t> was too cold. When a lizard is too cold, it’s whole body slows down and it doesn’t need to eat as much!</a:t>
            </a:r>
            <a:endParaRPr lang="en-US" dirty="0"/>
          </a:p>
        </p:txBody>
      </p:sp>
      <p:pic>
        <p:nvPicPr>
          <p:cNvPr id="27650" name="Picture 2" descr="http://www.bearded-dragon-centre.com/wp-content/uploads/2013/01/main-image-web-optimized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143000" y="990600"/>
            <a:ext cx="6477000" cy="4312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used the Scientific Method!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876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749040" y="1296079"/>
            <a:ext cx="5394960" cy="855575"/>
          </a:xfrm>
          <a:custGeom>
            <a:avLst/>
            <a:gdLst>
              <a:gd name="connsiteX0" fmla="*/ 0 w 5394960"/>
              <a:gd name="connsiteY0" fmla="*/ 106947 h 855575"/>
              <a:gd name="connsiteX1" fmla="*/ 4967173 w 5394960"/>
              <a:gd name="connsiteY1" fmla="*/ 106947 h 855575"/>
              <a:gd name="connsiteX2" fmla="*/ 4967173 w 5394960"/>
              <a:gd name="connsiteY2" fmla="*/ 0 h 855575"/>
              <a:gd name="connsiteX3" fmla="*/ 5394960 w 5394960"/>
              <a:gd name="connsiteY3" fmla="*/ 427788 h 855575"/>
              <a:gd name="connsiteX4" fmla="*/ 4967173 w 5394960"/>
              <a:gd name="connsiteY4" fmla="*/ 855575 h 855575"/>
              <a:gd name="connsiteX5" fmla="*/ 4967173 w 5394960"/>
              <a:gd name="connsiteY5" fmla="*/ 748628 h 855575"/>
              <a:gd name="connsiteX6" fmla="*/ 0 w 5394960"/>
              <a:gd name="connsiteY6" fmla="*/ 748628 h 855575"/>
              <a:gd name="connsiteX7" fmla="*/ 0 w 5394960"/>
              <a:gd name="connsiteY7" fmla="*/ 106947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4960" h="855575">
                <a:moveTo>
                  <a:pt x="0" y="106947"/>
                </a:moveTo>
                <a:lnTo>
                  <a:pt x="4967173" y="106947"/>
                </a:lnTo>
                <a:lnTo>
                  <a:pt x="4967173" y="0"/>
                </a:lnTo>
                <a:lnTo>
                  <a:pt x="5394960" y="427788"/>
                </a:lnTo>
                <a:lnTo>
                  <a:pt x="4967173" y="855575"/>
                </a:lnTo>
                <a:lnTo>
                  <a:pt x="4967173" y="748628"/>
                </a:lnTo>
                <a:lnTo>
                  <a:pt x="0" y="748628"/>
                </a:lnTo>
                <a:lnTo>
                  <a:pt x="0" y="106947"/>
                </a:lnTo>
                <a:close/>
              </a:path>
            </a:pathLst>
          </a:custGeom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124092" rIns="337986" bIns="124092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700" kern="1200" dirty="0" err="1" smtClean="0"/>
              <a:t>Nya</a:t>
            </a:r>
            <a:r>
              <a:rPr lang="en-US" sz="2700" kern="1200" dirty="0" smtClean="0"/>
              <a:t> stopped eating</a:t>
            </a:r>
            <a:endParaRPr lang="en-US" sz="2700" kern="1200" dirty="0"/>
          </a:p>
        </p:txBody>
      </p:sp>
      <p:sp>
        <p:nvSpPr>
          <p:cNvPr id="7" name="Freeform 6"/>
          <p:cNvSpPr/>
          <p:nvPr/>
        </p:nvSpPr>
        <p:spPr>
          <a:xfrm>
            <a:off x="152400" y="1296079"/>
            <a:ext cx="3596640" cy="855575"/>
          </a:xfrm>
          <a:custGeom>
            <a:avLst/>
            <a:gdLst>
              <a:gd name="connsiteX0" fmla="*/ 0 w 3596640"/>
              <a:gd name="connsiteY0" fmla="*/ 142599 h 855575"/>
              <a:gd name="connsiteX1" fmla="*/ 41766 w 3596640"/>
              <a:gd name="connsiteY1" fmla="*/ 41766 h 855575"/>
              <a:gd name="connsiteX2" fmla="*/ 142599 w 3596640"/>
              <a:gd name="connsiteY2" fmla="*/ 0 h 855575"/>
              <a:gd name="connsiteX3" fmla="*/ 3454041 w 3596640"/>
              <a:gd name="connsiteY3" fmla="*/ 0 h 855575"/>
              <a:gd name="connsiteX4" fmla="*/ 3554874 w 3596640"/>
              <a:gd name="connsiteY4" fmla="*/ 41766 h 855575"/>
              <a:gd name="connsiteX5" fmla="*/ 3596640 w 3596640"/>
              <a:gd name="connsiteY5" fmla="*/ 142599 h 855575"/>
              <a:gd name="connsiteX6" fmla="*/ 3596640 w 3596640"/>
              <a:gd name="connsiteY6" fmla="*/ 712976 h 855575"/>
              <a:gd name="connsiteX7" fmla="*/ 3554874 w 3596640"/>
              <a:gd name="connsiteY7" fmla="*/ 813809 h 855575"/>
              <a:gd name="connsiteX8" fmla="*/ 3454041 w 3596640"/>
              <a:gd name="connsiteY8" fmla="*/ 855575 h 855575"/>
              <a:gd name="connsiteX9" fmla="*/ 142599 w 3596640"/>
              <a:gd name="connsiteY9" fmla="*/ 855575 h 855575"/>
              <a:gd name="connsiteX10" fmla="*/ 41766 w 3596640"/>
              <a:gd name="connsiteY10" fmla="*/ 813809 h 855575"/>
              <a:gd name="connsiteX11" fmla="*/ 0 w 3596640"/>
              <a:gd name="connsiteY11" fmla="*/ 712976 h 855575"/>
              <a:gd name="connsiteX12" fmla="*/ 0 w 3596640"/>
              <a:gd name="connsiteY12" fmla="*/ 142599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96640" h="855575">
                <a:moveTo>
                  <a:pt x="0" y="142599"/>
                </a:moveTo>
                <a:cubicBezTo>
                  <a:pt x="0" y="104779"/>
                  <a:pt x="15024" y="68509"/>
                  <a:pt x="41766" y="41766"/>
                </a:cubicBezTo>
                <a:cubicBezTo>
                  <a:pt x="68509" y="15024"/>
                  <a:pt x="104779" y="0"/>
                  <a:pt x="142599" y="0"/>
                </a:cubicBezTo>
                <a:lnTo>
                  <a:pt x="3454041" y="0"/>
                </a:lnTo>
                <a:cubicBezTo>
                  <a:pt x="3491861" y="0"/>
                  <a:pt x="3528131" y="15024"/>
                  <a:pt x="3554874" y="41766"/>
                </a:cubicBezTo>
                <a:cubicBezTo>
                  <a:pt x="3581616" y="68509"/>
                  <a:pt x="3596640" y="104779"/>
                  <a:pt x="3596640" y="142599"/>
                </a:cubicBezTo>
                <a:lnTo>
                  <a:pt x="3596640" y="712976"/>
                </a:lnTo>
                <a:cubicBezTo>
                  <a:pt x="3596640" y="750796"/>
                  <a:pt x="3581616" y="787066"/>
                  <a:pt x="3554874" y="813809"/>
                </a:cubicBezTo>
                <a:cubicBezTo>
                  <a:pt x="3528131" y="840552"/>
                  <a:pt x="3491861" y="855575"/>
                  <a:pt x="3454041" y="855575"/>
                </a:cubicBezTo>
                <a:lnTo>
                  <a:pt x="142599" y="855575"/>
                </a:lnTo>
                <a:cubicBezTo>
                  <a:pt x="104779" y="855575"/>
                  <a:pt x="68509" y="840551"/>
                  <a:pt x="41766" y="813809"/>
                </a:cubicBezTo>
                <a:cubicBezTo>
                  <a:pt x="15024" y="787066"/>
                  <a:pt x="0" y="750796"/>
                  <a:pt x="0" y="712976"/>
                </a:cubicBezTo>
                <a:lnTo>
                  <a:pt x="0" y="14259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596" tIns="123681" rIns="205596" bIns="123681" numCol="1" spcCol="1270" anchor="ctr" anchorCtr="0">
            <a:noAutofit/>
          </a:bodyPr>
          <a:lstStyle/>
          <a:p>
            <a:pPr lvl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00" kern="1200" dirty="0" smtClean="0"/>
              <a:t>observation</a:t>
            </a:r>
            <a:endParaRPr lang="en-US" sz="4300" kern="1200" dirty="0"/>
          </a:p>
        </p:txBody>
      </p:sp>
      <p:sp>
        <p:nvSpPr>
          <p:cNvPr id="8" name="Freeform 7"/>
          <p:cNvSpPr/>
          <p:nvPr/>
        </p:nvSpPr>
        <p:spPr>
          <a:xfrm>
            <a:off x="3749040" y="2237212"/>
            <a:ext cx="5394960" cy="855575"/>
          </a:xfrm>
          <a:custGeom>
            <a:avLst/>
            <a:gdLst>
              <a:gd name="connsiteX0" fmla="*/ 0 w 5394960"/>
              <a:gd name="connsiteY0" fmla="*/ 106947 h 855575"/>
              <a:gd name="connsiteX1" fmla="*/ 4967173 w 5394960"/>
              <a:gd name="connsiteY1" fmla="*/ 106947 h 855575"/>
              <a:gd name="connsiteX2" fmla="*/ 4967173 w 5394960"/>
              <a:gd name="connsiteY2" fmla="*/ 0 h 855575"/>
              <a:gd name="connsiteX3" fmla="*/ 5394960 w 5394960"/>
              <a:gd name="connsiteY3" fmla="*/ 427788 h 855575"/>
              <a:gd name="connsiteX4" fmla="*/ 4967173 w 5394960"/>
              <a:gd name="connsiteY4" fmla="*/ 855575 h 855575"/>
              <a:gd name="connsiteX5" fmla="*/ 4967173 w 5394960"/>
              <a:gd name="connsiteY5" fmla="*/ 748628 h 855575"/>
              <a:gd name="connsiteX6" fmla="*/ 0 w 5394960"/>
              <a:gd name="connsiteY6" fmla="*/ 748628 h 855575"/>
              <a:gd name="connsiteX7" fmla="*/ 0 w 5394960"/>
              <a:gd name="connsiteY7" fmla="*/ 106947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4960" h="855575">
                <a:moveTo>
                  <a:pt x="0" y="106947"/>
                </a:moveTo>
                <a:lnTo>
                  <a:pt x="4967173" y="106947"/>
                </a:lnTo>
                <a:lnTo>
                  <a:pt x="4967173" y="0"/>
                </a:lnTo>
                <a:lnTo>
                  <a:pt x="5394960" y="427788"/>
                </a:lnTo>
                <a:lnTo>
                  <a:pt x="4967173" y="855575"/>
                </a:lnTo>
                <a:lnTo>
                  <a:pt x="4967173" y="748628"/>
                </a:lnTo>
                <a:lnTo>
                  <a:pt x="0" y="748628"/>
                </a:lnTo>
                <a:lnTo>
                  <a:pt x="0" y="106947"/>
                </a:lnTo>
                <a:close/>
              </a:path>
            </a:pathLst>
          </a:custGeom>
        </p:spPr>
        <p:style>
          <a:lnRef idx="1">
            <a:schemeClr val="accent3">
              <a:tint val="40000"/>
              <a:alpha val="90000"/>
              <a:hueOff val="2143370"/>
              <a:satOff val="-2759"/>
              <a:lumOff val="-215"/>
              <a:alphaOff val="0"/>
            </a:schemeClr>
          </a:lnRef>
          <a:fillRef idx="1">
            <a:schemeClr val="accent3">
              <a:tint val="40000"/>
              <a:alpha val="90000"/>
              <a:hueOff val="2143370"/>
              <a:satOff val="-2759"/>
              <a:lumOff val="-215"/>
              <a:alphaOff val="0"/>
            </a:schemeClr>
          </a:fillRef>
          <a:effectRef idx="2">
            <a:schemeClr val="accent3">
              <a:tint val="40000"/>
              <a:alpha val="90000"/>
              <a:hueOff val="2143370"/>
              <a:satOff val="-2759"/>
              <a:lumOff val="-215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124092" rIns="337986" bIns="124092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700" kern="1200" dirty="0" smtClean="0"/>
              <a:t>Why isn’t she eating?</a:t>
            </a:r>
            <a:endParaRPr lang="en-US" sz="2700" kern="1200" dirty="0"/>
          </a:p>
        </p:txBody>
      </p:sp>
      <p:sp>
        <p:nvSpPr>
          <p:cNvPr id="9" name="Freeform 8"/>
          <p:cNvSpPr/>
          <p:nvPr/>
        </p:nvSpPr>
        <p:spPr>
          <a:xfrm>
            <a:off x="152400" y="2237212"/>
            <a:ext cx="3596640" cy="855575"/>
          </a:xfrm>
          <a:custGeom>
            <a:avLst/>
            <a:gdLst>
              <a:gd name="connsiteX0" fmla="*/ 0 w 3596640"/>
              <a:gd name="connsiteY0" fmla="*/ 142599 h 855575"/>
              <a:gd name="connsiteX1" fmla="*/ 41766 w 3596640"/>
              <a:gd name="connsiteY1" fmla="*/ 41766 h 855575"/>
              <a:gd name="connsiteX2" fmla="*/ 142599 w 3596640"/>
              <a:gd name="connsiteY2" fmla="*/ 0 h 855575"/>
              <a:gd name="connsiteX3" fmla="*/ 3454041 w 3596640"/>
              <a:gd name="connsiteY3" fmla="*/ 0 h 855575"/>
              <a:gd name="connsiteX4" fmla="*/ 3554874 w 3596640"/>
              <a:gd name="connsiteY4" fmla="*/ 41766 h 855575"/>
              <a:gd name="connsiteX5" fmla="*/ 3596640 w 3596640"/>
              <a:gd name="connsiteY5" fmla="*/ 142599 h 855575"/>
              <a:gd name="connsiteX6" fmla="*/ 3596640 w 3596640"/>
              <a:gd name="connsiteY6" fmla="*/ 712976 h 855575"/>
              <a:gd name="connsiteX7" fmla="*/ 3554874 w 3596640"/>
              <a:gd name="connsiteY7" fmla="*/ 813809 h 855575"/>
              <a:gd name="connsiteX8" fmla="*/ 3454041 w 3596640"/>
              <a:gd name="connsiteY8" fmla="*/ 855575 h 855575"/>
              <a:gd name="connsiteX9" fmla="*/ 142599 w 3596640"/>
              <a:gd name="connsiteY9" fmla="*/ 855575 h 855575"/>
              <a:gd name="connsiteX10" fmla="*/ 41766 w 3596640"/>
              <a:gd name="connsiteY10" fmla="*/ 813809 h 855575"/>
              <a:gd name="connsiteX11" fmla="*/ 0 w 3596640"/>
              <a:gd name="connsiteY11" fmla="*/ 712976 h 855575"/>
              <a:gd name="connsiteX12" fmla="*/ 0 w 3596640"/>
              <a:gd name="connsiteY12" fmla="*/ 142599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96640" h="855575">
                <a:moveTo>
                  <a:pt x="0" y="142599"/>
                </a:moveTo>
                <a:cubicBezTo>
                  <a:pt x="0" y="104779"/>
                  <a:pt x="15024" y="68509"/>
                  <a:pt x="41766" y="41766"/>
                </a:cubicBezTo>
                <a:cubicBezTo>
                  <a:pt x="68509" y="15024"/>
                  <a:pt x="104779" y="0"/>
                  <a:pt x="142599" y="0"/>
                </a:cubicBezTo>
                <a:lnTo>
                  <a:pt x="3454041" y="0"/>
                </a:lnTo>
                <a:cubicBezTo>
                  <a:pt x="3491861" y="0"/>
                  <a:pt x="3528131" y="15024"/>
                  <a:pt x="3554874" y="41766"/>
                </a:cubicBezTo>
                <a:cubicBezTo>
                  <a:pt x="3581616" y="68509"/>
                  <a:pt x="3596640" y="104779"/>
                  <a:pt x="3596640" y="142599"/>
                </a:cubicBezTo>
                <a:lnTo>
                  <a:pt x="3596640" y="712976"/>
                </a:lnTo>
                <a:cubicBezTo>
                  <a:pt x="3596640" y="750796"/>
                  <a:pt x="3581616" y="787066"/>
                  <a:pt x="3554874" y="813809"/>
                </a:cubicBezTo>
                <a:cubicBezTo>
                  <a:pt x="3528131" y="840552"/>
                  <a:pt x="3491861" y="855575"/>
                  <a:pt x="3454041" y="855575"/>
                </a:cubicBezTo>
                <a:lnTo>
                  <a:pt x="142599" y="855575"/>
                </a:lnTo>
                <a:cubicBezTo>
                  <a:pt x="104779" y="855575"/>
                  <a:pt x="68509" y="840551"/>
                  <a:pt x="41766" y="813809"/>
                </a:cubicBezTo>
                <a:cubicBezTo>
                  <a:pt x="15024" y="787066"/>
                  <a:pt x="0" y="750796"/>
                  <a:pt x="0" y="712976"/>
                </a:cubicBezTo>
                <a:lnTo>
                  <a:pt x="0" y="14259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2250053"/>
              <a:satOff val="-3376"/>
              <a:lumOff val="-549"/>
              <a:alphaOff val="0"/>
            </a:schemeClr>
          </a:fillRef>
          <a:effectRef idx="3">
            <a:schemeClr val="accent3">
              <a:hueOff val="2250053"/>
              <a:satOff val="-3376"/>
              <a:lumOff val="-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596" tIns="123681" rIns="205596" bIns="123681" numCol="1" spcCol="1270" anchor="ctr" anchorCtr="0">
            <a:noAutofit/>
          </a:bodyPr>
          <a:lstStyle/>
          <a:p>
            <a:pPr lvl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00" kern="1200" dirty="0" smtClean="0"/>
              <a:t>question</a:t>
            </a:r>
            <a:endParaRPr lang="en-US" sz="4300" kern="1200" dirty="0"/>
          </a:p>
        </p:txBody>
      </p:sp>
      <p:sp>
        <p:nvSpPr>
          <p:cNvPr id="10" name="Freeform 9"/>
          <p:cNvSpPr/>
          <p:nvPr/>
        </p:nvSpPr>
        <p:spPr>
          <a:xfrm>
            <a:off x="3749039" y="3200402"/>
            <a:ext cx="5394960" cy="855575"/>
          </a:xfrm>
          <a:custGeom>
            <a:avLst/>
            <a:gdLst>
              <a:gd name="connsiteX0" fmla="*/ 0 w 5394960"/>
              <a:gd name="connsiteY0" fmla="*/ 106947 h 855575"/>
              <a:gd name="connsiteX1" fmla="*/ 4967173 w 5394960"/>
              <a:gd name="connsiteY1" fmla="*/ 106947 h 855575"/>
              <a:gd name="connsiteX2" fmla="*/ 4967173 w 5394960"/>
              <a:gd name="connsiteY2" fmla="*/ 0 h 855575"/>
              <a:gd name="connsiteX3" fmla="*/ 5394960 w 5394960"/>
              <a:gd name="connsiteY3" fmla="*/ 427788 h 855575"/>
              <a:gd name="connsiteX4" fmla="*/ 4967173 w 5394960"/>
              <a:gd name="connsiteY4" fmla="*/ 855575 h 855575"/>
              <a:gd name="connsiteX5" fmla="*/ 4967173 w 5394960"/>
              <a:gd name="connsiteY5" fmla="*/ 748628 h 855575"/>
              <a:gd name="connsiteX6" fmla="*/ 0 w 5394960"/>
              <a:gd name="connsiteY6" fmla="*/ 748628 h 855575"/>
              <a:gd name="connsiteX7" fmla="*/ 0 w 5394960"/>
              <a:gd name="connsiteY7" fmla="*/ 106947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4960" h="855575">
                <a:moveTo>
                  <a:pt x="0" y="106947"/>
                </a:moveTo>
                <a:lnTo>
                  <a:pt x="4967173" y="106947"/>
                </a:lnTo>
                <a:lnTo>
                  <a:pt x="4967173" y="0"/>
                </a:lnTo>
                <a:lnTo>
                  <a:pt x="5394960" y="427788"/>
                </a:lnTo>
                <a:lnTo>
                  <a:pt x="4967173" y="855575"/>
                </a:lnTo>
                <a:lnTo>
                  <a:pt x="4967173" y="748628"/>
                </a:lnTo>
                <a:lnTo>
                  <a:pt x="0" y="748628"/>
                </a:lnTo>
                <a:lnTo>
                  <a:pt x="0" y="106947"/>
                </a:lnTo>
                <a:close/>
              </a:path>
            </a:pathLst>
          </a:custGeom>
        </p:spPr>
        <p:style>
          <a:lnRef idx="1">
            <a:schemeClr val="accent3">
              <a:tint val="40000"/>
              <a:alpha val="90000"/>
              <a:hueOff val="4286740"/>
              <a:satOff val="-5517"/>
              <a:lumOff val="-430"/>
              <a:alphaOff val="0"/>
            </a:schemeClr>
          </a:lnRef>
          <a:fillRef idx="1">
            <a:schemeClr val="accent3">
              <a:tint val="40000"/>
              <a:alpha val="90000"/>
              <a:hueOff val="4286740"/>
              <a:satOff val="-5517"/>
              <a:lumOff val="-430"/>
              <a:alphaOff val="0"/>
            </a:schemeClr>
          </a:fillRef>
          <a:effectRef idx="2">
            <a:schemeClr val="accent3">
              <a:tint val="40000"/>
              <a:alpha val="90000"/>
              <a:hueOff val="4286740"/>
              <a:satOff val="-5517"/>
              <a:lumOff val="-43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124092" rIns="337986" bIns="124092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700" kern="1200" dirty="0" smtClean="0"/>
              <a:t>She is too cold to eat</a:t>
            </a:r>
            <a:endParaRPr lang="en-US" sz="27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152400" y="3178345"/>
            <a:ext cx="3596640" cy="855575"/>
          </a:xfrm>
          <a:custGeom>
            <a:avLst/>
            <a:gdLst>
              <a:gd name="connsiteX0" fmla="*/ 0 w 3596640"/>
              <a:gd name="connsiteY0" fmla="*/ 142599 h 855575"/>
              <a:gd name="connsiteX1" fmla="*/ 41766 w 3596640"/>
              <a:gd name="connsiteY1" fmla="*/ 41766 h 855575"/>
              <a:gd name="connsiteX2" fmla="*/ 142599 w 3596640"/>
              <a:gd name="connsiteY2" fmla="*/ 0 h 855575"/>
              <a:gd name="connsiteX3" fmla="*/ 3454041 w 3596640"/>
              <a:gd name="connsiteY3" fmla="*/ 0 h 855575"/>
              <a:gd name="connsiteX4" fmla="*/ 3554874 w 3596640"/>
              <a:gd name="connsiteY4" fmla="*/ 41766 h 855575"/>
              <a:gd name="connsiteX5" fmla="*/ 3596640 w 3596640"/>
              <a:gd name="connsiteY5" fmla="*/ 142599 h 855575"/>
              <a:gd name="connsiteX6" fmla="*/ 3596640 w 3596640"/>
              <a:gd name="connsiteY6" fmla="*/ 712976 h 855575"/>
              <a:gd name="connsiteX7" fmla="*/ 3554874 w 3596640"/>
              <a:gd name="connsiteY7" fmla="*/ 813809 h 855575"/>
              <a:gd name="connsiteX8" fmla="*/ 3454041 w 3596640"/>
              <a:gd name="connsiteY8" fmla="*/ 855575 h 855575"/>
              <a:gd name="connsiteX9" fmla="*/ 142599 w 3596640"/>
              <a:gd name="connsiteY9" fmla="*/ 855575 h 855575"/>
              <a:gd name="connsiteX10" fmla="*/ 41766 w 3596640"/>
              <a:gd name="connsiteY10" fmla="*/ 813809 h 855575"/>
              <a:gd name="connsiteX11" fmla="*/ 0 w 3596640"/>
              <a:gd name="connsiteY11" fmla="*/ 712976 h 855575"/>
              <a:gd name="connsiteX12" fmla="*/ 0 w 3596640"/>
              <a:gd name="connsiteY12" fmla="*/ 142599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96640" h="855575">
                <a:moveTo>
                  <a:pt x="0" y="142599"/>
                </a:moveTo>
                <a:cubicBezTo>
                  <a:pt x="0" y="104779"/>
                  <a:pt x="15024" y="68509"/>
                  <a:pt x="41766" y="41766"/>
                </a:cubicBezTo>
                <a:cubicBezTo>
                  <a:pt x="68509" y="15024"/>
                  <a:pt x="104779" y="0"/>
                  <a:pt x="142599" y="0"/>
                </a:cubicBezTo>
                <a:lnTo>
                  <a:pt x="3454041" y="0"/>
                </a:lnTo>
                <a:cubicBezTo>
                  <a:pt x="3491861" y="0"/>
                  <a:pt x="3528131" y="15024"/>
                  <a:pt x="3554874" y="41766"/>
                </a:cubicBezTo>
                <a:cubicBezTo>
                  <a:pt x="3581616" y="68509"/>
                  <a:pt x="3596640" y="104779"/>
                  <a:pt x="3596640" y="142599"/>
                </a:cubicBezTo>
                <a:lnTo>
                  <a:pt x="3596640" y="712976"/>
                </a:lnTo>
                <a:cubicBezTo>
                  <a:pt x="3596640" y="750796"/>
                  <a:pt x="3581616" y="787066"/>
                  <a:pt x="3554874" y="813809"/>
                </a:cubicBezTo>
                <a:cubicBezTo>
                  <a:pt x="3528131" y="840552"/>
                  <a:pt x="3491861" y="855575"/>
                  <a:pt x="3454041" y="855575"/>
                </a:cubicBezTo>
                <a:lnTo>
                  <a:pt x="142599" y="855575"/>
                </a:lnTo>
                <a:cubicBezTo>
                  <a:pt x="104779" y="855575"/>
                  <a:pt x="68509" y="840551"/>
                  <a:pt x="41766" y="813809"/>
                </a:cubicBezTo>
                <a:cubicBezTo>
                  <a:pt x="15024" y="787066"/>
                  <a:pt x="0" y="750796"/>
                  <a:pt x="0" y="712976"/>
                </a:cubicBezTo>
                <a:lnTo>
                  <a:pt x="0" y="14259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4500106"/>
              <a:satOff val="-6752"/>
              <a:lumOff val="-1098"/>
              <a:alphaOff val="0"/>
            </a:schemeClr>
          </a:fillRef>
          <a:effectRef idx="3">
            <a:schemeClr val="accent3">
              <a:hueOff val="4500106"/>
              <a:satOff val="-6752"/>
              <a:lumOff val="-109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596" tIns="123681" rIns="205596" bIns="123681" numCol="1" spcCol="1270" anchor="ctr" anchorCtr="0">
            <a:noAutofit/>
          </a:bodyPr>
          <a:lstStyle/>
          <a:p>
            <a:pPr lvl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00" kern="1200" dirty="0" smtClean="0"/>
              <a:t>hypothesis</a:t>
            </a:r>
            <a:endParaRPr lang="en-US" sz="43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3749040" y="4119478"/>
            <a:ext cx="5394960" cy="855575"/>
          </a:xfrm>
          <a:custGeom>
            <a:avLst/>
            <a:gdLst>
              <a:gd name="connsiteX0" fmla="*/ 0 w 5394960"/>
              <a:gd name="connsiteY0" fmla="*/ 106947 h 855575"/>
              <a:gd name="connsiteX1" fmla="*/ 4967173 w 5394960"/>
              <a:gd name="connsiteY1" fmla="*/ 106947 h 855575"/>
              <a:gd name="connsiteX2" fmla="*/ 4967173 w 5394960"/>
              <a:gd name="connsiteY2" fmla="*/ 0 h 855575"/>
              <a:gd name="connsiteX3" fmla="*/ 5394960 w 5394960"/>
              <a:gd name="connsiteY3" fmla="*/ 427788 h 855575"/>
              <a:gd name="connsiteX4" fmla="*/ 4967173 w 5394960"/>
              <a:gd name="connsiteY4" fmla="*/ 855575 h 855575"/>
              <a:gd name="connsiteX5" fmla="*/ 4967173 w 5394960"/>
              <a:gd name="connsiteY5" fmla="*/ 748628 h 855575"/>
              <a:gd name="connsiteX6" fmla="*/ 0 w 5394960"/>
              <a:gd name="connsiteY6" fmla="*/ 748628 h 855575"/>
              <a:gd name="connsiteX7" fmla="*/ 0 w 5394960"/>
              <a:gd name="connsiteY7" fmla="*/ 106947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4960" h="855575">
                <a:moveTo>
                  <a:pt x="0" y="106947"/>
                </a:moveTo>
                <a:lnTo>
                  <a:pt x="4967173" y="106947"/>
                </a:lnTo>
                <a:lnTo>
                  <a:pt x="4967173" y="0"/>
                </a:lnTo>
                <a:lnTo>
                  <a:pt x="5394960" y="427788"/>
                </a:lnTo>
                <a:lnTo>
                  <a:pt x="4967173" y="855575"/>
                </a:lnTo>
                <a:lnTo>
                  <a:pt x="4967173" y="748628"/>
                </a:lnTo>
                <a:lnTo>
                  <a:pt x="0" y="748628"/>
                </a:lnTo>
                <a:lnTo>
                  <a:pt x="0" y="106947"/>
                </a:lnTo>
                <a:close/>
              </a:path>
            </a:pathLst>
          </a:custGeom>
        </p:spPr>
        <p:style>
          <a:lnRef idx="1">
            <a:schemeClr val="accent3">
              <a:tint val="40000"/>
              <a:alpha val="90000"/>
              <a:hueOff val="6430110"/>
              <a:satOff val="-8276"/>
              <a:lumOff val="-645"/>
              <a:alphaOff val="0"/>
            </a:schemeClr>
          </a:lnRef>
          <a:fillRef idx="1">
            <a:schemeClr val="accent3">
              <a:tint val="40000"/>
              <a:alpha val="90000"/>
              <a:hueOff val="6430110"/>
              <a:satOff val="-8276"/>
              <a:lumOff val="-645"/>
              <a:alphaOff val="0"/>
            </a:schemeClr>
          </a:fillRef>
          <a:effectRef idx="2">
            <a:schemeClr val="accent3">
              <a:tint val="40000"/>
              <a:alpha val="90000"/>
              <a:hueOff val="6430110"/>
              <a:satOff val="-8276"/>
              <a:lumOff val="-645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124092" rIns="337986" bIns="124092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700" kern="1200" dirty="0" smtClean="0"/>
              <a:t>If we warm her up, she will eat</a:t>
            </a:r>
            <a:endParaRPr lang="en-US" sz="27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152400" y="4119478"/>
            <a:ext cx="3596640" cy="855575"/>
          </a:xfrm>
          <a:custGeom>
            <a:avLst/>
            <a:gdLst>
              <a:gd name="connsiteX0" fmla="*/ 0 w 3596640"/>
              <a:gd name="connsiteY0" fmla="*/ 142599 h 855575"/>
              <a:gd name="connsiteX1" fmla="*/ 41766 w 3596640"/>
              <a:gd name="connsiteY1" fmla="*/ 41766 h 855575"/>
              <a:gd name="connsiteX2" fmla="*/ 142599 w 3596640"/>
              <a:gd name="connsiteY2" fmla="*/ 0 h 855575"/>
              <a:gd name="connsiteX3" fmla="*/ 3454041 w 3596640"/>
              <a:gd name="connsiteY3" fmla="*/ 0 h 855575"/>
              <a:gd name="connsiteX4" fmla="*/ 3554874 w 3596640"/>
              <a:gd name="connsiteY4" fmla="*/ 41766 h 855575"/>
              <a:gd name="connsiteX5" fmla="*/ 3596640 w 3596640"/>
              <a:gd name="connsiteY5" fmla="*/ 142599 h 855575"/>
              <a:gd name="connsiteX6" fmla="*/ 3596640 w 3596640"/>
              <a:gd name="connsiteY6" fmla="*/ 712976 h 855575"/>
              <a:gd name="connsiteX7" fmla="*/ 3554874 w 3596640"/>
              <a:gd name="connsiteY7" fmla="*/ 813809 h 855575"/>
              <a:gd name="connsiteX8" fmla="*/ 3454041 w 3596640"/>
              <a:gd name="connsiteY8" fmla="*/ 855575 h 855575"/>
              <a:gd name="connsiteX9" fmla="*/ 142599 w 3596640"/>
              <a:gd name="connsiteY9" fmla="*/ 855575 h 855575"/>
              <a:gd name="connsiteX10" fmla="*/ 41766 w 3596640"/>
              <a:gd name="connsiteY10" fmla="*/ 813809 h 855575"/>
              <a:gd name="connsiteX11" fmla="*/ 0 w 3596640"/>
              <a:gd name="connsiteY11" fmla="*/ 712976 h 855575"/>
              <a:gd name="connsiteX12" fmla="*/ 0 w 3596640"/>
              <a:gd name="connsiteY12" fmla="*/ 142599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96640" h="855575">
                <a:moveTo>
                  <a:pt x="0" y="142599"/>
                </a:moveTo>
                <a:cubicBezTo>
                  <a:pt x="0" y="104779"/>
                  <a:pt x="15024" y="68509"/>
                  <a:pt x="41766" y="41766"/>
                </a:cubicBezTo>
                <a:cubicBezTo>
                  <a:pt x="68509" y="15024"/>
                  <a:pt x="104779" y="0"/>
                  <a:pt x="142599" y="0"/>
                </a:cubicBezTo>
                <a:lnTo>
                  <a:pt x="3454041" y="0"/>
                </a:lnTo>
                <a:cubicBezTo>
                  <a:pt x="3491861" y="0"/>
                  <a:pt x="3528131" y="15024"/>
                  <a:pt x="3554874" y="41766"/>
                </a:cubicBezTo>
                <a:cubicBezTo>
                  <a:pt x="3581616" y="68509"/>
                  <a:pt x="3596640" y="104779"/>
                  <a:pt x="3596640" y="142599"/>
                </a:cubicBezTo>
                <a:lnTo>
                  <a:pt x="3596640" y="712976"/>
                </a:lnTo>
                <a:cubicBezTo>
                  <a:pt x="3596640" y="750796"/>
                  <a:pt x="3581616" y="787066"/>
                  <a:pt x="3554874" y="813809"/>
                </a:cubicBezTo>
                <a:cubicBezTo>
                  <a:pt x="3528131" y="840552"/>
                  <a:pt x="3491861" y="855575"/>
                  <a:pt x="3454041" y="855575"/>
                </a:cubicBezTo>
                <a:lnTo>
                  <a:pt x="142599" y="855575"/>
                </a:lnTo>
                <a:cubicBezTo>
                  <a:pt x="104779" y="855575"/>
                  <a:pt x="68509" y="840551"/>
                  <a:pt x="41766" y="813809"/>
                </a:cubicBezTo>
                <a:cubicBezTo>
                  <a:pt x="15024" y="787066"/>
                  <a:pt x="0" y="750796"/>
                  <a:pt x="0" y="712976"/>
                </a:cubicBezTo>
                <a:lnTo>
                  <a:pt x="0" y="14259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6750158"/>
              <a:satOff val="-10128"/>
              <a:lumOff val="-1647"/>
              <a:alphaOff val="0"/>
            </a:schemeClr>
          </a:fillRef>
          <a:effectRef idx="3">
            <a:schemeClr val="accent3">
              <a:hueOff val="6750158"/>
              <a:satOff val="-10128"/>
              <a:lumOff val="-1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596" tIns="123681" rIns="205596" bIns="123681" numCol="1" spcCol="1270" anchor="ctr" anchorCtr="0">
            <a:noAutofit/>
          </a:bodyPr>
          <a:lstStyle/>
          <a:p>
            <a:pPr lvl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00" kern="1200" dirty="0" smtClean="0"/>
              <a:t>prediction</a:t>
            </a:r>
            <a:endParaRPr lang="en-US" sz="43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3749040" y="5060612"/>
            <a:ext cx="5394960" cy="855575"/>
          </a:xfrm>
          <a:custGeom>
            <a:avLst/>
            <a:gdLst>
              <a:gd name="connsiteX0" fmla="*/ 0 w 5394960"/>
              <a:gd name="connsiteY0" fmla="*/ 106947 h 855575"/>
              <a:gd name="connsiteX1" fmla="*/ 4967173 w 5394960"/>
              <a:gd name="connsiteY1" fmla="*/ 106947 h 855575"/>
              <a:gd name="connsiteX2" fmla="*/ 4967173 w 5394960"/>
              <a:gd name="connsiteY2" fmla="*/ 0 h 855575"/>
              <a:gd name="connsiteX3" fmla="*/ 5394960 w 5394960"/>
              <a:gd name="connsiteY3" fmla="*/ 427788 h 855575"/>
              <a:gd name="connsiteX4" fmla="*/ 4967173 w 5394960"/>
              <a:gd name="connsiteY4" fmla="*/ 855575 h 855575"/>
              <a:gd name="connsiteX5" fmla="*/ 4967173 w 5394960"/>
              <a:gd name="connsiteY5" fmla="*/ 748628 h 855575"/>
              <a:gd name="connsiteX6" fmla="*/ 0 w 5394960"/>
              <a:gd name="connsiteY6" fmla="*/ 748628 h 855575"/>
              <a:gd name="connsiteX7" fmla="*/ 0 w 5394960"/>
              <a:gd name="connsiteY7" fmla="*/ 106947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4960" h="855575">
                <a:moveTo>
                  <a:pt x="0" y="106947"/>
                </a:moveTo>
                <a:lnTo>
                  <a:pt x="4967173" y="106947"/>
                </a:lnTo>
                <a:lnTo>
                  <a:pt x="4967173" y="0"/>
                </a:lnTo>
                <a:lnTo>
                  <a:pt x="5394960" y="427788"/>
                </a:lnTo>
                <a:lnTo>
                  <a:pt x="4967173" y="855575"/>
                </a:lnTo>
                <a:lnTo>
                  <a:pt x="4967173" y="748628"/>
                </a:lnTo>
                <a:lnTo>
                  <a:pt x="0" y="748628"/>
                </a:lnTo>
                <a:lnTo>
                  <a:pt x="0" y="106947"/>
                </a:lnTo>
                <a:close/>
              </a:path>
            </a:pathLst>
          </a:custGeom>
        </p:spPr>
        <p:style>
          <a:lnRef idx="1">
            <a:schemeClr val="accent3">
              <a:tint val="40000"/>
              <a:alpha val="90000"/>
              <a:hueOff val="8573481"/>
              <a:satOff val="-11034"/>
              <a:lumOff val="-860"/>
              <a:alphaOff val="0"/>
            </a:schemeClr>
          </a:lnRef>
          <a:fillRef idx="1">
            <a:schemeClr val="accent3">
              <a:tint val="40000"/>
              <a:alpha val="90000"/>
              <a:hueOff val="8573481"/>
              <a:satOff val="-11034"/>
              <a:lumOff val="-860"/>
              <a:alphaOff val="0"/>
            </a:schemeClr>
          </a:fillRef>
          <a:effectRef idx="2">
            <a:schemeClr val="accent3">
              <a:tint val="40000"/>
              <a:alpha val="90000"/>
              <a:hueOff val="8573481"/>
              <a:satOff val="-11034"/>
              <a:lumOff val="-86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124092" rIns="337986" bIns="124092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700" kern="1200" dirty="0" smtClean="0"/>
              <a:t>Place the lamps closer</a:t>
            </a:r>
            <a:endParaRPr lang="en-US" sz="27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152400" y="5060612"/>
            <a:ext cx="3596640" cy="855575"/>
          </a:xfrm>
          <a:custGeom>
            <a:avLst/>
            <a:gdLst>
              <a:gd name="connsiteX0" fmla="*/ 0 w 3596640"/>
              <a:gd name="connsiteY0" fmla="*/ 142599 h 855575"/>
              <a:gd name="connsiteX1" fmla="*/ 41766 w 3596640"/>
              <a:gd name="connsiteY1" fmla="*/ 41766 h 855575"/>
              <a:gd name="connsiteX2" fmla="*/ 142599 w 3596640"/>
              <a:gd name="connsiteY2" fmla="*/ 0 h 855575"/>
              <a:gd name="connsiteX3" fmla="*/ 3454041 w 3596640"/>
              <a:gd name="connsiteY3" fmla="*/ 0 h 855575"/>
              <a:gd name="connsiteX4" fmla="*/ 3554874 w 3596640"/>
              <a:gd name="connsiteY4" fmla="*/ 41766 h 855575"/>
              <a:gd name="connsiteX5" fmla="*/ 3596640 w 3596640"/>
              <a:gd name="connsiteY5" fmla="*/ 142599 h 855575"/>
              <a:gd name="connsiteX6" fmla="*/ 3596640 w 3596640"/>
              <a:gd name="connsiteY6" fmla="*/ 712976 h 855575"/>
              <a:gd name="connsiteX7" fmla="*/ 3554874 w 3596640"/>
              <a:gd name="connsiteY7" fmla="*/ 813809 h 855575"/>
              <a:gd name="connsiteX8" fmla="*/ 3454041 w 3596640"/>
              <a:gd name="connsiteY8" fmla="*/ 855575 h 855575"/>
              <a:gd name="connsiteX9" fmla="*/ 142599 w 3596640"/>
              <a:gd name="connsiteY9" fmla="*/ 855575 h 855575"/>
              <a:gd name="connsiteX10" fmla="*/ 41766 w 3596640"/>
              <a:gd name="connsiteY10" fmla="*/ 813809 h 855575"/>
              <a:gd name="connsiteX11" fmla="*/ 0 w 3596640"/>
              <a:gd name="connsiteY11" fmla="*/ 712976 h 855575"/>
              <a:gd name="connsiteX12" fmla="*/ 0 w 3596640"/>
              <a:gd name="connsiteY12" fmla="*/ 142599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96640" h="855575">
                <a:moveTo>
                  <a:pt x="0" y="142599"/>
                </a:moveTo>
                <a:cubicBezTo>
                  <a:pt x="0" y="104779"/>
                  <a:pt x="15024" y="68509"/>
                  <a:pt x="41766" y="41766"/>
                </a:cubicBezTo>
                <a:cubicBezTo>
                  <a:pt x="68509" y="15024"/>
                  <a:pt x="104779" y="0"/>
                  <a:pt x="142599" y="0"/>
                </a:cubicBezTo>
                <a:lnTo>
                  <a:pt x="3454041" y="0"/>
                </a:lnTo>
                <a:cubicBezTo>
                  <a:pt x="3491861" y="0"/>
                  <a:pt x="3528131" y="15024"/>
                  <a:pt x="3554874" y="41766"/>
                </a:cubicBezTo>
                <a:cubicBezTo>
                  <a:pt x="3581616" y="68509"/>
                  <a:pt x="3596640" y="104779"/>
                  <a:pt x="3596640" y="142599"/>
                </a:cubicBezTo>
                <a:lnTo>
                  <a:pt x="3596640" y="712976"/>
                </a:lnTo>
                <a:cubicBezTo>
                  <a:pt x="3596640" y="750796"/>
                  <a:pt x="3581616" y="787066"/>
                  <a:pt x="3554874" y="813809"/>
                </a:cubicBezTo>
                <a:cubicBezTo>
                  <a:pt x="3528131" y="840552"/>
                  <a:pt x="3491861" y="855575"/>
                  <a:pt x="3454041" y="855575"/>
                </a:cubicBezTo>
                <a:lnTo>
                  <a:pt x="142599" y="855575"/>
                </a:lnTo>
                <a:cubicBezTo>
                  <a:pt x="104779" y="855575"/>
                  <a:pt x="68509" y="840551"/>
                  <a:pt x="41766" y="813809"/>
                </a:cubicBezTo>
                <a:cubicBezTo>
                  <a:pt x="15024" y="787066"/>
                  <a:pt x="0" y="750796"/>
                  <a:pt x="0" y="712976"/>
                </a:cubicBezTo>
                <a:lnTo>
                  <a:pt x="0" y="14259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9000211"/>
              <a:satOff val="-13504"/>
              <a:lumOff val="-2196"/>
              <a:alphaOff val="0"/>
            </a:schemeClr>
          </a:fillRef>
          <a:effectRef idx="3">
            <a:schemeClr val="accent3">
              <a:hueOff val="9000211"/>
              <a:satOff val="-13504"/>
              <a:lumOff val="-219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596" tIns="123681" rIns="205596" bIns="123681" numCol="1" spcCol="1270" anchor="ctr" anchorCtr="0">
            <a:noAutofit/>
          </a:bodyPr>
          <a:lstStyle/>
          <a:p>
            <a:pPr lvl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00" kern="1200" dirty="0" smtClean="0"/>
              <a:t>test</a:t>
            </a:r>
            <a:endParaRPr lang="en-US" sz="43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3749040" y="6001745"/>
            <a:ext cx="5394960" cy="855575"/>
          </a:xfrm>
          <a:custGeom>
            <a:avLst/>
            <a:gdLst>
              <a:gd name="connsiteX0" fmla="*/ 0 w 5394960"/>
              <a:gd name="connsiteY0" fmla="*/ 106947 h 855575"/>
              <a:gd name="connsiteX1" fmla="*/ 4967173 w 5394960"/>
              <a:gd name="connsiteY1" fmla="*/ 106947 h 855575"/>
              <a:gd name="connsiteX2" fmla="*/ 4967173 w 5394960"/>
              <a:gd name="connsiteY2" fmla="*/ 0 h 855575"/>
              <a:gd name="connsiteX3" fmla="*/ 5394960 w 5394960"/>
              <a:gd name="connsiteY3" fmla="*/ 427788 h 855575"/>
              <a:gd name="connsiteX4" fmla="*/ 4967173 w 5394960"/>
              <a:gd name="connsiteY4" fmla="*/ 855575 h 855575"/>
              <a:gd name="connsiteX5" fmla="*/ 4967173 w 5394960"/>
              <a:gd name="connsiteY5" fmla="*/ 748628 h 855575"/>
              <a:gd name="connsiteX6" fmla="*/ 0 w 5394960"/>
              <a:gd name="connsiteY6" fmla="*/ 748628 h 855575"/>
              <a:gd name="connsiteX7" fmla="*/ 0 w 5394960"/>
              <a:gd name="connsiteY7" fmla="*/ 106947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4960" h="855575">
                <a:moveTo>
                  <a:pt x="0" y="106947"/>
                </a:moveTo>
                <a:lnTo>
                  <a:pt x="4967173" y="106947"/>
                </a:lnTo>
                <a:lnTo>
                  <a:pt x="4967173" y="0"/>
                </a:lnTo>
                <a:lnTo>
                  <a:pt x="5394960" y="427788"/>
                </a:lnTo>
                <a:lnTo>
                  <a:pt x="4967173" y="855575"/>
                </a:lnTo>
                <a:lnTo>
                  <a:pt x="4967173" y="748628"/>
                </a:lnTo>
                <a:lnTo>
                  <a:pt x="0" y="748628"/>
                </a:lnTo>
                <a:lnTo>
                  <a:pt x="0" y="106947"/>
                </a:lnTo>
                <a:close/>
              </a:path>
            </a:pathLst>
          </a:custGeom>
        </p:spPr>
        <p:style>
          <a:lnRef idx="1"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lnRef>
          <a:fillRef idx="1"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fillRef>
          <a:effectRef idx="2"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124092" rIns="337986" bIns="124092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700" kern="1200" dirty="0" smtClean="0"/>
              <a:t>She got warmer and started to eat</a:t>
            </a:r>
            <a:endParaRPr lang="en-US" sz="27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152400" y="6001745"/>
            <a:ext cx="3596640" cy="855575"/>
          </a:xfrm>
          <a:custGeom>
            <a:avLst/>
            <a:gdLst>
              <a:gd name="connsiteX0" fmla="*/ 0 w 3596640"/>
              <a:gd name="connsiteY0" fmla="*/ 142599 h 855575"/>
              <a:gd name="connsiteX1" fmla="*/ 41766 w 3596640"/>
              <a:gd name="connsiteY1" fmla="*/ 41766 h 855575"/>
              <a:gd name="connsiteX2" fmla="*/ 142599 w 3596640"/>
              <a:gd name="connsiteY2" fmla="*/ 0 h 855575"/>
              <a:gd name="connsiteX3" fmla="*/ 3454041 w 3596640"/>
              <a:gd name="connsiteY3" fmla="*/ 0 h 855575"/>
              <a:gd name="connsiteX4" fmla="*/ 3554874 w 3596640"/>
              <a:gd name="connsiteY4" fmla="*/ 41766 h 855575"/>
              <a:gd name="connsiteX5" fmla="*/ 3596640 w 3596640"/>
              <a:gd name="connsiteY5" fmla="*/ 142599 h 855575"/>
              <a:gd name="connsiteX6" fmla="*/ 3596640 w 3596640"/>
              <a:gd name="connsiteY6" fmla="*/ 712976 h 855575"/>
              <a:gd name="connsiteX7" fmla="*/ 3554874 w 3596640"/>
              <a:gd name="connsiteY7" fmla="*/ 813809 h 855575"/>
              <a:gd name="connsiteX8" fmla="*/ 3454041 w 3596640"/>
              <a:gd name="connsiteY8" fmla="*/ 855575 h 855575"/>
              <a:gd name="connsiteX9" fmla="*/ 142599 w 3596640"/>
              <a:gd name="connsiteY9" fmla="*/ 855575 h 855575"/>
              <a:gd name="connsiteX10" fmla="*/ 41766 w 3596640"/>
              <a:gd name="connsiteY10" fmla="*/ 813809 h 855575"/>
              <a:gd name="connsiteX11" fmla="*/ 0 w 3596640"/>
              <a:gd name="connsiteY11" fmla="*/ 712976 h 855575"/>
              <a:gd name="connsiteX12" fmla="*/ 0 w 3596640"/>
              <a:gd name="connsiteY12" fmla="*/ 142599 h 8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96640" h="855575">
                <a:moveTo>
                  <a:pt x="0" y="142599"/>
                </a:moveTo>
                <a:cubicBezTo>
                  <a:pt x="0" y="104779"/>
                  <a:pt x="15024" y="68509"/>
                  <a:pt x="41766" y="41766"/>
                </a:cubicBezTo>
                <a:cubicBezTo>
                  <a:pt x="68509" y="15024"/>
                  <a:pt x="104779" y="0"/>
                  <a:pt x="142599" y="0"/>
                </a:cubicBezTo>
                <a:lnTo>
                  <a:pt x="3454041" y="0"/>
                </a:lnTo>
                <a:cubicBezTo>
                  <a:pt x="3491861" y="0"/>
                  <a:pt x="3528131" y="15024"/>
                  <a:pt x="3554874" y="41766"/>
                </a:cubicBezTo>
                <a:cubicBezTo>
                  <a:pt x="3581616" y="68509"/>
                  <a:pt x="3596640" y="104779"/>
                  <a:pt x="3596640" y="142599"/>
                </a:cubicBezTo>
                <a:lnTo>
                  <a:pt x="3596640" y="712976"/>
                </a:lnTo>
                <a:cubicBezTo>
                  <a:pt x="3596640" y="750796"/>
                  <a:pt x="3581616" y="787066"/>
                  <a:pt x="3554874" y="813809"/>
                </a:cubicBezTo>
                <a:cubicBezTo>
                  <a:pt x="3528131" y="840552"/>
                  <a:pt x="3491861" y="855575"/>
                  <a:pt x="3454041" y="855575"/>
                </a:cubicBezTo>
                <a:lnTo>
                  <a:pt x="142599" y="855575"/>
                </a:lnTo>
                <a:cubicBezTo>
                  <a:pt x="104779" y="855575"/>
                  <a:pt x="68509" y="840551"/>
                  <a:pt x="41766" y="813809"/>
                </a:cubicBezTo>
                <a:cubicBezTo>
                  <a:pt x="15024" y="787066"/>
                  <a:pt x="0" y="750796"/>
                  <a:pt x="0" y="712976"/>
                </a:cubicBezTo>
                <a:lnTo>
                  <a:pt x="0" y="14259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3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596" tIns="123681" rIns="205596" bIns="123681" numCol="1" spcCol="1270" anchor="ctr" anchorCtr="0">
            <a:noAutofit/>
          </a:bodyPr>
          <a:lstStyle/>
          <a:p>
            <a:pPr lvl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00" kern="1200" dirty="0" smtClean="0"/>
              <a:t>conclusion</a:t>
            </a:r>
            <a:endParaRPr lang="en-US" sz="430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Scientific Method 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Case 1: What’s Wrong With </a:t>
            </a:r>
            <a:r>
              <a:rPr lang="en-US" dirty="0" err="1" smtClean="0"/>
              <a:t>Nya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Case 2: Bark of the Willow Tree</a:t>
            </a:r>
          </a:p>
          <a:p>
            <a:pPr>
              <a:buNone/>
            </a:pPr>
            <a:r>
              <a:rPr lang="en-US" dirty="0" smtClean="0"/>
              <a:t>Case 3: Childbed Fever</a:t>
            </a:r>
          </a:p>
          <a:p>
            <a:pPr>
              <a:buNone/>
            </a:pPr>
            <a:r>
              <a:rPr lang="en-US" dirty="0" smtClean="0"/>
              <a:t>Case 4: A Geographic Puzzle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671" y="609600"/>
            <a:ext cx="88447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Not Your Average PowerPoint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0758" y="1949708"/>
            <a:ext cx="8423908" cy="55092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Thank you for your purchase!</a:t>
            </a:r>
            <a:b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If you like the lesson, please let me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know by rating it on 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TeachersPayTeachers.com!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Then “follow” my site so you don’t 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miss any of my uploads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en-US" sz="4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buFont typeface="Arial" pitchFamily="34" charset="0"/>
              <a:buChar char="•"/>
            </a:pPr>
            <a:endParaRPr lang="en-U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671" y="609600"/>
            <a:ext cx="88447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Not Your Average PowerPoint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6677" y="1949708"/>
            <a:ext cx="8432052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This interactive PowerPoint 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was created by Ms. Goulet.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More presentations and 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ctivities can be found at 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her store: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Not Your Average Classroom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 TeachersPayTeachers.com</a:t>
            </a:r>
          </a:p>
          <a:p>
            <a:pPr algn="ctr">
              <a:buFont typeface="Arial" pitchFamily="34" charset="0"/>
              <a:buChar char="•"/>
            </a:pPr>
            <a:endParaRPr lang="en-U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</a:t>
            </a:r>
            <a:r>
              <a:rPr lang="en-US" dirty="0" err="1" smtClean="0"/>
              <a:t>Nya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Ms. Goulet has a class pet. She is a bearded dragon named </a:t>
            </a:r>
            <a:r>
              <a:rPr lang="en-US" dirty="0" err="1" smtClean="0"/>
              <a:t>Nya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Every day, Ms. </a:t>
            </a:r>
            <a:r>
              <a:rPr lang="en-US" dirty="0" err="1" smtClean="0"/>
              <a:t>Goulet’s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period students are in charge of taking care of </a:t>
            </a:r>
            <a:r>
              <a:rPr lang="en-US" dirty="0" err="1" smtClean="0"/>
              <a:t>Nya</a:t>
            </a:r>
            <a:r>
              <a:rPr lang="en-US" dirty="0" smtClean="0"/>
              <a:t>. They turn on her lamps, fill her water dish, and put crickets in her tank for her to eat.</a:t>
            </a:r>
            <a:endParaRPr lang="en-US" dirty="0"/>
          </a:p>
        </p:txBody>
      </p:sp>
      <p:pic>
        <p:nvPicPr>
          <p:cNvPr id="30722" name="Picture 2" descr="http://www.reptilechannel.com/images/article-images/BeardedDragon_healthy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600" t="-9610" r="-12000"/>
          <a:stretch>
            <a:fillRect/>
          </a:stretch>
        </p:blipFill>
        <p:spPr bwMode="auto">
          <a:xfrm>
            <a:off x="0" y="2667000"/>
            <a:ext cx="4191000" cy="4822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Bearded Dragon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371600"/>
            <a:ext cx="4267200" cy="4754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Bearded Dragons come from Australian deserts. They need to be kept very warm with lamps. Their metabolism slows down if they get cold.</a:t>
            </a:r>
            <a:endParaRPr lang="en-US" dirty="0"/>
          </a:p>
        </p:txBody>
      </p:sp>
      <p:pic>
        <p:nvPicPr>
          <p:cNvPr id="31746" name="Picture 2" descr="http://farm3.static.flickr.com/2548/3713366582_606697ccc6.jpg?v=0"/>
          <p:cNvPicPr>
            <a:picLocks noChangeAspect="1" noChangeArrowheads="1"/>
          </p:cNvPicPr>
          <p:nvPr/>
        </p:nvPicPr>
        <p:blipFill>
          <a:blip r:embed="rId2" cstate="print"/>
          <a:srcRect l="4800" b="6133"/>
          <a:stretch>
            <a:fillRect/>
          </a:stretch>
        </p:blipFill>
        <p:spPr bwMode="auto">
          <a:xfrm>
            <a:off x="228600" y="1371600"/>
            <a:ext cx="4327814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Bearded Dragon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44958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Bearded Dragons eat mostly crickets and mealworms when they are young. As they get older they eat more leafy greens like basil, kale, collard greens, and dandelion leaves.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Fruits and veggies are great supplements, too.</a:t>
            </a:r>
            <a:endParaRPr lang="en-US" dirty="0"/>
          </a:p>
        </p:txBody>
      </p:sp>
      <p:pic>
        <p:nvPicPr>
          <p:cNvPr id="32770" name="Picture 2" descr="http://www.bearded-dragon-food.com/files/bearded-dragon-food-cricket_1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247"/>
          <a:stretch>
            <a:fillRect/>
          </a:stretch>
        </p:blipFill>
        <p:spPr bwMode="auto">
          <a:xfrm rot="334648">
            <a:off x="6629400" y="1143000"/>
            <a:ext cx="2857500" cy="2543176"/>
          </a:xfrm>
          <a:prstGeom prst="rect">
            <a:avLst/>
          </a:prstGeom>
          <a:noFill/>
        </p:spPr>
      </p:pic>
      <p:pic>
        <p:nvPicPr>
          <p:cNvPr id="32776" name="Picture 8" descr="http://www.precisionnutrition.com/wordpress/wp-content/uploads/2009/11/basil-bsp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514600"/>
            <a:ext cx="4762500" cy="3171826"/>
          </a:xfrm>
          <a:prstGeom prst="rect">
            <a:avLst/>
          </a:prstGeom>
          <a:noFill/>
        </p:spPr>
      </p:pic>
      <p:pic>
        <p:nvPicPr>
          <p:cNvPr id="32778" name="Picture 10" descr="http://www.herpcenter.com/breeding-feeder-insects/images/breedingmealwormslis.gif"/>
          <p:cNvPicPr>
            <a:picLocks noChangeAspect="1" noChangeArrowheads="1"/>
          </p:cNvPicPr>
          <p:nvPr/>
        </p:nvPicPr>
        <p:blipFill>
          <a:blip r:embed="rId4" cstate="print">
            <a:lum contrast="10000"/>
          </a:blip>
          <a:srcRect l="21176" t="-6780" r="60000" b="18644"/>
          <a:stretch>
            <a:fillRect/>
          </a:stretch>
        </p:blipFill>
        <p:spPr bwMode="auto">
          <a:xfrm rot="5088970">
            <a:off x="5811252" y="1811994"/>
            <a:ext cx="701706" cy="1140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One Morning…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Everyone filtered into the classroom one December morning. A student turned on </a:t>
            </a:r>
            <a:r>
              <a:rPr lang="en-US" dirty="0" err="1" smtClean="0"/>
              <a:t>Nya’s</a:t>
            </a:r>
            <a:r>
              <a:rPr lang="en-US" dirty="0" smtClean="0"/>
              <a:t> heat lamp and her UV ray lamp.</a:t>
            </a:r>
          </a:p>
          <a:p>
            <a:pPr>
              <a:buNone/>
            </a:pPr>
            <a:r>
              <a:rPr lang="en-US" dirty="0" smtClean="0"/>
              <a:t>Then, the student refilled the water and put 10 crickets in the tank. </a:t>
            </a:r>
          </a:p>
          <a:p>
            <a:pPr>
              <a:buNone/>
            </a:pPr>
            <a:r>
              <a:rPr lang="en-US" dirty="0" err="1" smtClean="0"/>
              <a:t>Nya</a:t>
            </a:r>
            <a:r>
              <a:rPr lang="en-US" dirty="0" smtClean="0"/>
              <a:t> ignored each one!</a:t>
            </a:r>
            <a:endParaRPr lang="en-US" dirty="0"/>
          </a:p>
        </p:txBody>
      </p:sp>
      <p:pic>
        <p:nvPicPr>
          <p:cNvPr id="4" name="Picture 2" descr="http://www.reptilechannel.com/images/care-sheets/bearded-dragon-care-50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0" y="4191000"/>
            <a:ext cx="4648200" cy="2914650"/>
          </a:xfrm>
          <a:prstGeom prst="rect">
            <a:avLst/>
          </a:prstGeom>
          <a:noFill/>
        </p:spPr>
      </p:pic>
      <p:pic>
        <p:nvPicPr>
          <p:cNvPr id="5" name="Picture 2" descr="http://www.bearded-dragon-food.com/files/bearded-dragon-food-cricket_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416902">
            <a:off x="3102525" y="6323684"/>
            <a:ext cx="2857500" cy="2771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16 0.04255 L 0.62118 -0.4790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Nya</a:t>
            </a:r>
            <a:r>
              <a:rPr lang="en-US" dirty="0" smtClean="0"/>
              <a:t> Won’t 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At the end of the day there were still 10 crickets in the tank.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Why won’t </a:t>
            </a:r>
            <a:r>
              <a:rPr lang="en-US" dirty="0" err="1" smtClean="0"/>
              <a:t>Nya</a:t>
            </a:r>
            <a:r>
              <a:rPr lang="en-US" dirty="0" smtClean="0"/>
              <a:t> eat? </a:t>
            </a:r>
            <a:endParaRPr lang="en-US" dirty="0"/>
          </a:p>
        </p:txBody>
      </p:sp>
      <p:pic>
        <p:nvPicPr>
          <p:cNvPr id="29698" name="Picture 2" descr="http://petspantrygarden.co.uk/wp/wp-content/uploads/2011/05/bearded-drago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3395592"/>
            <a:ext cx="5238750" cy="3819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Brainstorm!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Let’s come up with all the reasons </a:t>
            </a:r>
            <a:r>
              <a:rPr lang="en-US" dirty="0" err="1" smtClean="0"/>
              <a:t>Nya</a:t>
            </a:r>
            <a:r>
              <a:rPr lang="en-US" dirty="0" smtClean="0"/>
              <a:t> might have stopped eating.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38228" y="2967335"/>
            <a:ext cx="86754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1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11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come up with?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848600" cy="4525963"/>
          </a:xfrm>
        </p:spPr>
        <p:txBody>
          <a:bodyPr/>
          <a:lstStyle/>
          <a:p>
            <a:r>
              <a:rPr lang="en-US" dirty="0" err="1" smtClean="0"/>
              <a:t>Nya</a:t>
            </a:r>
            <a:r>
              <a:rPr lang="en-US" dirty="0" smtClean="0"/>
              <a:t> is bored with crickets</a:t>
            </a:r>
          </a:p>
          <a:p>
            <a:r>
              <a:rPr lang="en-US" dirty="0" err="1" smtClean="0"/>
              <a:t>Nya</a:t>
            </a:r>
            <a:r>
              <a:rPr lang="en-US" dirty="0" smtClean="0"/>
              <a:t> is getting older and wants more greens</a:t>
            </a:r>
          </a:p>
          <a:p>
            <a:r>
              <a:rPr lang="en-US" dirty="0" err="1" smtClean="0"/>
              <a:t>Nya</a:t>
            </a:r>
            <a:r>
              <a:rPr lang="en-US" dirty="0" smtClean="0"/>
              <a:t> is too cold today</a:t>
            </a:r>
          </a:p>
          <a:p>
            <a:r>
              <a:rPr lang="en-US" dirty="0" err="1" smtClean="0"/>
              <a:t>Nya</a:t>
            </a:r>
            <a:r>
              <a:rPr lang="en-US" dirty="0" smtClean="0"/>
              <a:t> is sick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All your ideas were great! Any of these could be true.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487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Case Study #1: What’s Wrong With Nya?</vt:lpstr>
      <vt:lpstr>Slide 2</vt:lpstr>
      <vt:lpstr>What’s Wrong with Nya?</vt:lpstr>
      <vt:lpstr>Bearded Dragon Care</vt:lpstr>
      <vt:lpstr>Bearded Dragon Care</vt:lpstr>
      <vt:lpstr>One Morning…</vt:lpstr>
      <vt:lpstr>Nya Won’t Eat</vt:lpstr>
      <vt:lpstr>Let’s Brainstorm!</vt:lpstr>
      <vt:lpstr>What did we come up with?</vt:lpstr>
      <vt:lpstr>But how can we be sure?</vt:lpstr>
      <vt:lpstr>Good Job!</vt:lpstr>
      <vt:lpstr>You used the Scientific Method!</vt:lpstr>
      <vt:lpstr>End of Scientific Method Case 1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#1: What’s Wrong With Nya?</dc:title>
  <dc:creator>Piedad Goulet</dc:creator>
  <cp:lastModifiedBy>Piedad Goulet</cp:lastModifiedBy>
  <cp:revision>2</cp:revision>
  <dcterms:created xsi:type="dcterms:W3CDTF">2013-11-04T01:37:24Z</dcterms:created>
  <dcterms:modified xsi:type="dcterms:W3CDTF">2013-11-04T01:56:03Z</dcterms:modified>
</cp:coreProperties>
</file>