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34A5540-67F6-2241-BE49-E18F302B2200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4"/>
            <p14:sldId id="26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-13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6" y="3776472"/>
            <a:ext cx="7196328" cy="147002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" y="5257800"/>
            <a:ext cx="7196328" cy="98755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Font typeface="Wingdings 2" pitchFamily="18" charset="2"/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8/17/14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4267200"/>
            <a:ext cx="7612063" cy="1100138"/>
          </a:xfrm>
        </p:spPr>
        <p:txBody>
          <a:bodyPr anchor="b"/>
          <a:lstStyle>
            <a:lvl1pPr algn="ctr">
              <a:defRPr sz="4400" b="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414040">
            <a:off x="1779080" y="450465"/>
            <a:ext cx="5486400" cy="3626214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5175" y="5443538"/>
            <a:ext cx="7612063" cy="804862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8/17/14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03CEC41E-48BD-4881-B6FF-D82EEBBCD904}" type="datetimeFigureOut">
              <a:rPr lang="en-US" smtClean="0"/>
              <a:t>8/17/14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7426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 rot="307655">
            <a:off x="4082874" y="3187732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72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414752">
            <a:off x="4623469" y="338031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8/17/14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457200"/>
            <a:ext cx="1497106" cy="5810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6888" y="457200"/>
            <a:ext cx="6513511" cy="581025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8/17/14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8/17/14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6889" y="3774328"/>
            <a:ext cx="7199311" cy="1470025"/>
          </a:xfrm>
        </p:spPr>
        <p:txBody>
          <a:bodyPr anchor="b" anchorCtr="0"/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6888" y="5257800"/>
            <a:ext cx="7199312" cy="9906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8/17/14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 rot="504148">
            <a:off x="4493544" y="555043"/>
            <a:ext cx="4142460" cy="308539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2236694"/>
            <a:ext cx="7612063" cy="1362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3617259"/>
            <a:ext cx="7612063" cy="1500187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8/17/14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5175" y="2084388"/>
            <a:ext cx="3657600" cy="41830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9637" y="2084388"/>
            <a:ext cx="3657600" cy="41830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8/17/14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4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174" y="2649071"/>
            <a:ext cx="3657600" cy="360829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9637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9637" y="2649071"/>
            <a:ext cx="3657600" cy="360829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8/17/14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8/17/14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8/17/14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381000"/>
            <a:ext cx="4149725" cy="588645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03CEC41E-48BD-4881-B6FF-D82EEBBCD904}" type="datetimeFigureOut">
              <a:rPr lang="en-US" smtClean="0"/>
              <a:t>8/17/14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7426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2070846"/>
            <a:ext cx="7612064" cy="41820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03CEC41E-48BD-4881-B6FF-D82EEBBCD904}" type="datetimeFigureOut">
              <a:rPr lang="en-US" smtClean="0"/>
              <a:t>8/17/14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375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2"/>
          </a:solidFill>
          <a:effectLst>
            <a:outerShdw blurRad="50800" dist="25400" dir="2700000" algn="tl" rotWithShape="0">
              <a:schemeClr val="bg1">
                <a:alpha val="4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Font typeface="Wingdings 2" pitchFamily="18" charset="2"/>
        <a:buChar char=""/>
        <a:defRPr sz="24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Font typeface="Wingdings 2" pitchFamily="18" charset="2"/>
        <a:buChar char=""/>
        <a:defRPr sz="22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learner.org/courses/worldlit/gilgamesh/watch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ed.ted.com/lessons/what-makes-a-hero-matthew-winkler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6650" y="279428"/>
            <a:ext cx="7196328" cy="147002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Monday August 18</a:t>
            </a:r>
            <a:r>
              <a:rPr lang="en-US" baseline="30000" dirty="0" smtClean="0">
                <a:solidFill>
                  <a:schemeClr val="bg1"/>
                </a:solidFill>
              </a:rPr>
              <a:t>th</a:t>
            </a:r>
            <a:r>
              <a:rPr lang="en-US" dirty="0" smtClean="0">
                <a:solidFill>
                  <a:schemeClr val="bg1"/>
                </a:solidFill>
              </a:rPr>
              <a:t>, 2014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97" y="3179367"/>
            <a:ext cx="8996603" cy="2907469"/>
          </a:xfrm>
        </p:spPr>
        <p:txBody>
          <a:bodyPr/>
          <a:lstStyle/>
          <a:p>
            <a:r>
              <a:rPr lang="en-US" sz="2800" dirty="0"/>
              <a:t>World Standard:RI.9-10.3. Analyze how the author unfolds an analysis or series of ideas or events, including the order in which </a:t>
            </a:r>
            <a:r>
              <a:rPr lang="en-US" sz="2800" dirty="0" smtClean="0"/>
              <a:t>the points </a:t>
            </a:r>
            <a:r>
              <a:rPr lang="en-US" sz="2800" dirty="0"/>
              <a:t>are made, how they are introduced and developed, and the connections that are drawn between them.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238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Activator/Journal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175" y="1658459"/>
            <a:ext cx="7612064" cy="4182035"/>
          </a:xfrm>
        </p:spPr>
        <p:txBody>
          <a:bodyPr/>
          <a:lstStyle/>
          <a:p>
            <a:pPr marL="0" indent="0">
              <a:buNone/>
            </a:pPr>
            <a:endParaRPr lang="en-US" dirty="0" smtClean="0">
              <a:hlinkClick r:id="rId2"/>
            </a:endParaRPr>
          </a:p>
          <a:p>
            <a:r>
              <a:rPr lang="en-US" sz="3200" smtClean="0"/>
              <a:t>Journal </a:t>
            </a:r>
            <a:r>
              <a:rPr lang="en-US" sz="3200" smtClean="0"/>
              <a:t>7: </a:t>
            </a:r>
            <a:r>
              <a:rPr lang="en-US" sz="3200" smtClean="0"/>
              <a:t>When </a:t>
            </a:r>
            <a:r>
              <a:rPr lang="en-US" sz="3200" dirty="0" smtClean="0"/>
              <a:t>you hear or read the word, epic, what comes to mind? Why? Do you have any examples? </a:t>
            </a:r>
          </a:p>
          <a:p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://www.learner.org/courses/worldlit</a:t>
            </a:r>
            <a:r>
              <a:rPr lang="en-US" dirty="0" smtClean="0">
                <a:hlinkClick r:id="rId2"/>
              </a:rPr>
              <a:t>/gilgamesh</a:t>
            </a:r>
            <a:r>
              <a:rPr lang="en-US" dirty="0">
                <a:hlinkClick r:id="rId2"/>
              </a:rPr>
              <a:t>/watch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74762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Hero’s Journey</a:t>
            </a:r>
            <a:br>
              <a:rPr lang="en-US" dirty="0" smtClean="0"/>
            </a:br>
            <a:r>
              <a:rPr lang="en-US" dirty="0" smtClean="0"/>
              <a:t>-What is it?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Stages in which almost every hero goes through (no matter what culture the hero is a part of). This can also be called the </a:t>
            </a:r>
            <a:r>
              <a:rPr lang="en-US" sz="3600" dirty="0" err="1" smtClean="0"/>
              <a:t>monomyth</a:t>
            </a:r>
            <a:r>
              <a:rPr lang="en-US" sz="3600" dirty="0" smtClean="0"/>
              <a:t>. </a:t>
            </a: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509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82540"/>
            <a:ext cx="9143999" cy="5047619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en-US" sz="12800" dirty="0" smtClean="0"/>
          </a:p>
          <a:p>
            <a:pPr marL="0" indent="0" algn="ctr">
              <a:buNone/>
            </a:pPr>
            <a:r>
              <a:rPr lang="en-US" sz="10000" dirty="0" smtClean="0"/>
              <a:t>Heroes </a:t>
            </a:r>
            <a:r>
              <a:rPr lang="en-US" sz="10000" dirty="0"/>
              <a:t>exist in a world is considered ordinary or uneventful by those who live there. </a:t>
            </a:r>
            <a:r>
              <a:rPr lang="en-US" sz="10000" dirty="0" smtClean="0"/>
              <a:t>Often </a:t>
            </a:r>
            <a:r>
              <a:rPr lang="en-US" sz="10000" dirty="0"/>
              <a:t>the heroes are considered odd by those in the ordinary world and possess some ability or </a:t>
            </a:r>
            <a:r>
              <a:rPr lang="en-US" sz="10000" dirty="0" smtClean="0"/>
              <a:t>characteristic </a:t>
            </a:r>
            <a:r>
              <a:rPr lang="en-US" sz="10000" dirty="0"/>
              <a:t>that makes them feel out-of-place. </a:t>
            </a:r>
          </a:p>
          <a:p>
            <a:endParaRPr lang="en-US" sz="11000" dirty="0"/>
          </a:p>
        </p:txBody>
      </p:sp>
    </p:spTree>
    <p:extLst>
      <p:ext uri="{BB962C8B-B14F-4D97-AF65-F5344CB8AC3E}">
        <p14:creationId xmlns:p14="http://schemas.microsoft.com/office/powerpoint/2010/main" val="926262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/>
              <a:t> The Wonderful Wizard of Oz: Dorothy in Kansas</a:t>
            </a:r>
          </a:p>
          <a:p>
            <a:pPr marL="0" indent="0" algn="ctr">
              <a:buNone/>
            </a:pPr>
            <a:r>
              <a:rPr lang="en-US" sz="3200" dirty="0"/>
              <a:t> The Hobbit: Bilbo Baggins in </a:t>
            </a:r>
            <a:r>
              <a:rPr lang="en-US" sz="3200" dirty="0" err="1"/>
              <a:t>Hobbiton</a:t>
            </a:r>
            <a:endParaRPr lang="en-US" sz="3200" dirty="0"/>
          </a:p>
          <a:p>
            <a:pPr marL="0" indent="0" algn="ctr">
              <a:buNone/>
            </a:pPr>
            <a:r>
              <a:rPr lang="en-US" sz="3200" dirty="0"/>
              <a:t> Star Wars: Luke Skywalker on </a:t>
            </a:r>
            <a:r>
              <a:rPr lang="en-US" sz="3200" dirty="0" err="1"/>
              <a:t>Tatooine</a:t>
            </a:r>
            <a:endParaRPr lang="en-US" sz="3200" dirty="0"/>
          </a:p>
          <a:p>
            <a:pPr marL="0" indent="0" algn="ctr">
              <a:buNone/>
            </a:pPr>
            <a:r>
              <a:rPr lang="en-US" sz="3200" dirty="0"/>
              <a:t> The Lion King: </a:t>
            </a:r>
            <a:r>
              <a:rPr lang="en-US" sz="3200" dirty="0" err="1"/>
              <a:t>Simba</a:t>
            </a:r>
            <a:r>
              <a:rPr lang="en-US" sz="3200" dirty="0"/>
              <a:t> at Pride </a:t>
            </a:r>
            <a:r>
              <a:rPr lang="en-US" sz="3200" dirty="0" smtClean="0"/>
              <a:t>Rock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418505" y="412387"/>
            <a:ext cx="60863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/>
              <a:t>Examples: 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658550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985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690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Still need more help?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hlinkClick r:id="rId2"/>
              </a:rPr>
              <a:t>http://ed.ted.com/lessons/what-makes-a-hero-matthew-</a:t>
            </a:r>
            <a:r>
              <a:rPr lang="en-US" sz="3200" dirty="0" smtClean="0">
                <a:hlinkClick r:id="rId2"/>
              </a:rPr>
              <a:t>winkler</a:t>
            </a:r>
            <a:r>
              <a:rPr lang="en-US" sz="3200" dirty="0" smtClean="0"/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84261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we do 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Write your own Hero’s Journey. Think about a TV show you just watched or maybe a book you just read. Who was the hero? What did he/she go through? Think about everything we just covered and write your own! </a:t>
            </a:r>
          </a:p>
          <a:p>
            <a:r>
              <a:rPr lang="en-US" sz="2800" dirty="0" smtClean="0"/>
              <a:t>Add a sentence at the bottom describing what you just wrote/drew. This will be turned in for a grade!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422949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Habitat">
  <a:themeElements>
    <a:clrScheme name="Habitat">
      <a:dk1>
        <a:sysClr val="windowText" lastClr="000000"/>
      </a:dk1>
      <a:lt1>
        <a:sysClr val="window" lastClr="FFFFFF"/>
      </a:lt1>
      <a:dk2>
        <a:srgbClr val="194431"/>
      </a:dk2>
      <a:lt2>
        <a:srgbClr val="F0E6C3"/>
      </a:lt2>
      <a:accent1>
        <a:srgbClr val="F8C000"/>
      </a:accent1>
      <a:accent2>
        <a:srgbClr val="F88600"/>
      </a:accent2>
      <a:accent3>
        <a:srgbClr val="F83500"/>
      </a:accent3>
      <a:accent4>
        <a:srgbClr val="8B723D"/>
      </a:accent4>
      <a:accent5>
        <a:srgbClr val="818B3D"/>
      </a:accent5>
      <a:accent6>
        <a:srgbClr val="586215"/>
      </a:accent6>
      <a:hlink>
        <a:srgbClr val="FF621D"/>
      </a:hlink>
      <a:folHlink>
        <a:srgbClr val="F3D260"/>
      </a:folHlink>
    </a:clrScheme>
    <a:fontScheme name="Habitat">
      <a:majorFont>
        <a:latin typeface="Book Antiqua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Book Antiqua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Habitat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30000"/>
              </a:schemeClr>
              <a:schemeClr val="phClr">
                <a:satMod val="275000"/>
              </a:schemeClr>
            </a:duotone>
          </a:blip>
          <a:tile tx="0" ty="0" sx="40000" sy="4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40000"/>
                <a:satMod val="130000"/>
              </a:schemeClr>
              <a:schemeClr val="phClr">
                <a:satMod val="275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0000"/>
              <a:satMod val="105000"/>
            </a:schemeClr>
          </a:solidFill>
          <a:prstDash val="solid"/>
        </a:ln>
        <a:ln w="25400" cap="flat" cmpd="sng" algn="ctr">
          <a:solidFill>
            <a:schemeClr val="phClr">
              <a:shade val="80000"/>
            </a:schemeClr>
          </a:solidFill>
          <a:prstDash val="solid"/>
        </a:ln>
        <a:ln w="25400" cap="flat" cmpd="sng" algn="ctr">
          <a:solidFill>
            <a:schemeClr val="phClr">
              <a:shade val="7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r="4200000" sx="105000" sy="105000" algn="t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76200" dist="25400" dir="13200000">
              <a:srgbClr val="000000">
                <a:alpha val="80000"/>
              </a:srgb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19800000"/>
            </a:lightRig>
          </a:scene3d>
          <a:sp3d prstMaterial="softEdge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Habitat.thmx</Template>
  <TotalTime>54</TotalTime>
  <Words>306</Words>
  <Application>Microsoft Macintosh PowerPoint</Application>
  <PresentationFormat>On-screen Show (4:3)</PresentationFormat>
  <Paragraphs>20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Habitat</vt:lpstr>
      <vt:lpstr>Monday August 18th, 2014</vt:lpstr>
      <vt:lpstr>Activator/Journal </vt:lpstr>
      <vt:lpstr>Hero’s Journey -What is it?</vt:lpstr>
      <vt:lpstr>PowerPoint Presentation</vt:lpstr>
      <vt:lpstr>PowerPoint Presentation</vt:lpstr>
      <vt:lpstr>PowerPoint Presentation</vt:lpstr>
      <vt:lpstr>PowerPoint Presentation</vt:lpstr>
      <vt:lpstr>Still need more help?</vt:lpstr>
      <vt:lpstr>What do we do now?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Monday August 18th, 2014</dc:title>
  <dc:creator>Rachael Bourne</dc:creator>
  <cp:lastModifiedBy>Rachael Bourne</cp:lastModifiedBy>
  <cp:revision>7</cp:revision>
  <dcterms:created xsi:type="dcterms:W3CDTF">2014-08-17T15:03:07Z</dcterms:created>
  <dcterms:modified xsi:type="dcterms:W3CDTF">2014-08-17T17:49:28Z</dcterms:modified>
</cp:coreProperties>
</file>