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5560-D537-4E7E-A71C-FD6347AF0385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22B3-9B30-4098-8176-4E92CEA0E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3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5560-D537-4E7E-A71C-FD6347AF0385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22B3-9B30-4098-8176-4E92CEA0E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5560-D537-4E7E-A71C-FD6347AF0385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22B3-9B30-4098-8176-4E92CEA0E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5560-D537-4E7E-A71C-FD6347AF0385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22B3-9B30-4098-8176-4E92CEA0E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5560-D537-4E7E-A71C-FD6347AF0385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22B3-9B30-4098-8176-4E92CEA0E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1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5560-D537-4E7E-A71C-FD6347AF0385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22B3-9B30-4098-8176-4E92CEA0E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5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5560-D537-4E7E-A71C-FD6347AF0385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22B3-9B30-4098-8176-4E92CEA0E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0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5560-D537-4E7E-A71C-FD6347AF0385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22B3-9B30-4098-8176-4E92CEA0E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5560-D537-4E7E-A71C-FD6347AF0385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22B3-9B30-4098-8176-4E92CEA0E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1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5560-D537-4E7E-A71C-FD6347AF0385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22B3-9B30-4098-8176-4E92CEA0E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0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5560-D537-4E7E-A71C-FD6347AF0385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22B3-9B30-4098-8176-4E92CEA0E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7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15560-D537-4E7E-A71C-FD6347AF0385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C22B3-9B30-4098-8176-4E92CEA0E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8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3vv6lp55qjaqc.cloudfront.net/items/211a3p3V2b1z2b3v3a3o/cc_4.jpg?X-CloudApp-Visitor-Id=9305f0f9ce255a06c946068d2b0eabdd&amp;v=4b447c6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8" t="62213" r="50114" b="-287"/>
          <a:stretch/>
        </p:blipFill>
        <p:spPr bwMode="auto">
          <a:xfrm>
            <a:off x="0" y="4004724"/>
            <a:ext cx="6553137" cy="212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7232" y="4745096"/>
            <a:ext cx="345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Omar </a:t>
            </a:r>
            <a:r>
              <a:rPr lang="en-US" dirty="0" err="1"/>
              <a:t>Galal</a:t>
            </a:r>
            <a:endParaRPr lang="en-US" dirty="0"/>
          </a:p>
          <a:p>
            <a:r>
              <a:rPr lang="en-US" dirty="0"/>
              <a:t>Founder and Design Engineer</a:t>
            </a:r>
          </a:p>
        </p:txBody>
      </p:sp>
      <p:pic>
        <p:nvPicPr>
          <p:cNvPr id="6" name="Picture 5" descr="Building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40"/>
          <a:stretch/>
        </p:blipFill>
        <p:spPr>
          <a:xfrm>
            <a:off x="65904" y="181604"/>
            <a:ext cx="11969214" cy="3611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352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083" y="1468739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1/10 scale facility is built and operational</a:t>
            </a:r>
          </a:p>
          <a:p>
            <a:r>
              <a:rPr lang="en-US" dirty="0"/>
              <a:t>Initial feedstock provider relationships are built </a:t>
            </a:r>
          </a:p>
          <a:p>
            <a:r>
              <a:rPr lang="en-US" dirty="0"/>
              <a:t>Product development for all product services is 30% complete</a:t>
            </a:r>
          </a:p>
          <a:p>
            <a:r>
              <a:rPr lang="en-US" dirty="0"/>
              <a:t>$250k has been raised via state grants</a:t>
            </a:r>
          </a:p>
          <a:p>
            <a:r>
              <a:rPr lang="en-US" dirty="0"/>
              <a:t>Potentially $500K in private investment is on the horizon.</a:t>
            </a:r>
          </a:p>
          <a:p>
            <a:r>
              <a:rPr lang="en-US" dirty="0"/>
              <a:t>Contracts for working relationships, funding vehicle7, and operating agreements are 90% complete</a:t>
            </a:r>
          </a:p>
          <a:p>
            <a:r>
              <a:rPr lang="en-US" dirty="0"/>
              <a:t>Proof of concept and MVP have been produced but are awaiting testing.</a:t>
            </a:r>
          </a:p>
          <a:p>
            <a:r>
              <a:rPr lang="en-US" dirty="0"/>
              <a:t>Currently raising $2.5M for 20% Equity.</a:t>
            </a:r>
          </a:p>
        </p:txBody>
      </p:sp>
      <p:pic>
        <p:nvPicPr>
          <p:cNvPr id="5" name="Picture 2" descr="https://d3vv6lp55qjaqc.cloudfront.net/items/211a3p3V2b1z2b3v3a3o/cc_4.jpg?X-CloudApp-Visitor-Id=9305f0f9ce255a06c946068d2b0eabdd&amp;v=4b447c6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8" t="62213" r="50114" b="-287"/>
          <a:stretch/>
        </p:blipFill>
        <p:spPr bwMode="auto">
          <a:xfrm>
            <a:off x="0" y="5820077"/>
            <a:ext cx="3197653" cy="103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65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E4F19-274B-4FC4-AB37-7584EB4B1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BB495-610B-4013-A61D-DED755CA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574"/>
            <a:ext cx="10515600" cy="4633389"/>
          </a:xfrm>
        </p:spPr>
        <p:txBody>
          <a:bodyPr>
            <a:normAutofit/>
          </a:bodyPr>
          <a:lstStyle/>
          <a:p>
            <a:r>
              <a:rPr lang="en-US" dirty="0"/>
              <a:t>Phase 1:  Establish Business Plan, Investors for Phase 2, and Feedstock Providers</a:t>
            </a:r>
          </a:p>
          <a:p>
            <a:r>
              <a:rPr lang="en-US" dirty="0"/>
              <a:t>Phase 2:  Build 1/10 scale testing facility, research product development, establish proof of concept, and finalize operating agreements/contracts for working relationships </a:t>
            </a:r>
          </a:p>
          <a:p>
            <a:r>
              <a:rPr lang="en-US" dirty="0"/>
              <a:t>Phase 3:  Raise 10 to 100 million in an initial coin offering</a:t>
            </a:r>
          </a:p>
          <a:p>
            <a:r>
              <a:rPr lang="en-US" dirty="0"/>
              <a:t>Phase 4:  Build full scale facility and bring it to 85% operating capacity</a:t>
            </a:r>
          </a:p>
          <a:p>
            <a:r>
              <a:rPr lang="en-US" dirty="0"/>
              <a:t>Phase 5:  Build super facility outside a major metropolitan area</a:t>
            </a:r>
          </a:p>
          <a:p>
            <a:r>
              <a:rPr lang="en-US" dirty="0"/>
              <a:t>Phase 6:  Build multiple facilities around the Unites States and world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4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3820"/>
            <a:ext cx="10515600" cy="4351338"/>
          </a:xfrm>
        </p:spPr>
        <p:txBody>
          <a:bodyPr>
            <a:normAutofit/>
          </a:bodyPr>
          <a:lstStyle/>
          <a:p>
            <a:r>
              <a:rPr lang="en-US" sz="3000" dirty="0"/>
              <a:t>Reduce Landfill usage, disposal costs for industrial customers with high volume of comingled material products</a:t>
            </a:r>
          </a:p>
          <a:p>
            <a:r>
              <a:rPr lang="en-US" sz="3000" dirty="0"/>
              <a:t>Provide sustainable/alternative fuel</a:t>
            </a:r>
          </a:p>
          <a:p>
            <a:r>
              <a:rPr lang="en-US" sz="3000" dirty="0"/>
              <a:t>Decrease the use of agriculture fertilizers saving money and natural resources</a:t>
            </a:r>
          </a:p>
          <a:p>
            <a:r>
              <a:rPr lang="en-US" sz="3000" dirty="0"/>
              <a:t>Improve the health and yield of livestock</a:t>
            </a:r>
          </a:p>
          <a:p>
            <a:r>
              <a:rPr lang="en-US" sz="3000" dirty="0"/>
              <a:t>Improve Air quality</a:t>
            </a:r>
          </a:p>
          <a:p>
            <a:endParaRPr lang="en-US" sz="3000" dirty="0"/>
          </a:p>
          <a:p>
            <a:endParaRPr lang="en-US" sz="3000" dirty="0"/>
          </a:p>
        </p:txBody>
      </p:sp>
      <p:pic>
        <p:nvPicPr>
          <p:cNvPr id="4" name="Picture 2" descr="https://d3vv6lp55qjaqc.cloudfront.net/items/211a3p3V2b1z2b3v3a3o/cc_4.jpg?X-CloudApp-Visitor-Id=9305f0f9ce255a06c946068d2b0eabdd&amp;v=4b447c6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8" t="62213" r="50114" b="-287"/>
          <a:stretch/>
        </p:blipFill>
        <p:spPr bwMode="auto">
          <a:xfrm>
            <a:off x="174812" y="5479558"/>
            <a:ext cx="3197653" cy="103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" t="10512" r="33349" b="13425"/>
          <a:stretch/>
        </p:blipFill>
        <p:spPr bwMode="auto">
          <a:xfrm>
            <a:off x="3737778" y="5033914"/>
            <a:ext cx="2941802" cy="18240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Image result for diesel fu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395" y="5019279"/>
            <a:ext cx="2941954" cy="183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7471317" y="5642517"/>
            <a:ext cx="825190" cy="479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21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5" y="0"/>
            <a:ext cx="10515600" cy="1325563"/>
          </a:xfrm>
        </p:spPr>
        <p:txBody>
          <a:bodyPr/>
          <a:lstStyle/>
          <a:p>
            <a:r>
              <a:rPr lang="en-US" dirty="0"/>
              <a:t>Value Proposition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95" y="1193613"/>
            <a:ext cx="6813176" cy="4351338"/>
          </a:xfrm>
        </p:spPr>
        <p:txBody>
          <a:bodyPr>
            <a:normAutofit/>
          </a:bodyPr>
          <a:lstStyle/>
          <a:p>
            <a:r>
              <a:rPr lang="en-US" sz="3000" dirty="0"/>
              <a:t>We convert unwanted materials (feedstock) into a multitude of value added products</a:t>
            </a:r>
          </a:p>
          <a:p>
            <a:pPr lvl="1"/>
            <a:r>
              <a:rPr lang="en-US" sz="2600" dirty="0"/>
              <a:t>Feedstocks: comingled scrap product, food waste, tires, comingled-plastic, paper, and organic matter</a:t>
            </a:r>
          </a:p>
          <a:p>
            <a:r>
              <a:rPr lang="en-US" sz="3200" dirty="0"/>
              <a:t>We provide a multitude of services and products </a:t>
            </a:r>
          </a:p>
          <a:p>
            <a:pPr lvl="1"/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3" b="11220"/>
          <a:stretch/>
        </p:blipFill>
        <p:spPr>
          <a:xfrm rot="5400000">
            <a:off x="6511175" y="817471"/>
            <a:ext cx="5892058" cy="4257116"/>
          </a:xfrm>
          <a:prstGeom prst="rect">
            <a:avLst/>
          </a:prstGeom>
        </p:spPr>
      </p:pic>
      <p:pic>
        <p:nvPicPr>
          <p:cNvPr id="7" name="Picture 2" descr="https://d3vv6lp55qjaqc.cloudfront.net/items/211a3p3V2b1z2b3v3a3o/cc_4.jpg?X-CloudApp-Visitor-Id=9305f0f9ce255a06c946068d2b0eabdd&amp;v=4b447c6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8" t="62213" r="50114" b="-287"/>
          <a:stretch/>
        </p:blipFill>
        <p:spPr bwMode="auto">
          <a:xfrm>
            <a:off x="0" y="5820077"/>
            <a:ext cx="3197653" cy="103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06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41" y="241717"/>
            <a:ext cx="10515600" cy="1325563"/>
          </a:xfrm>
        </p:spPr>
        <p:txBody>
          <a:bodyPr/>
          <a:lstStyle/>
          <a:p>
            <a:r>
              <a:rPr lang="en-US" dirty="0"/>
              <a:t>Underlying Magic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856" y="1468739"/>
            <a:ext cx="6019800" cy="4351338"/>
          </a:xfrm>
        </p:spPr>
        <p:txBody>
          <a:bodyPr>
            <a:normAutofit/>
          </a:bodyPr>
          <a:lstStyle/>
          <a:p>
            <a:r>
              <a:rPr lang="en-US" dirty="0"/>
              <a:t>Our point of differentiation is the entire triple revenue business model using a multitude of technologies and internal IP.</a:t>
            </a:r>
          </a:p>
          <a:p>
            <a:r>
              <a:rPr lang="en-US" dirty="0"/>
              <a:t>Using our low cost methods of development, implementation, and existing customer base allows us to take on less debt and return more, and faster than comparable businesses. </a:t>
            </a:r>
          </a:p>
          <a:p>
            <a:endParaRPr lang="en-US" dirty="0"/>
          </a:p>
        </p:txBody>
      </p:sp>
      <p:pic>
        <p:nvPicPr>
          <p:cNvPr id="4" name="Picture 2" descr="https://d3vv6lp55qjaqc.cloudfront.net/items/211a3p3V2b1z2b3v3a3o/cc_4.jpg?X-CloudApp-Visitor-Id=9305f0f9ce255a06c946068d2b0eabdd&amp;v=4b447c6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8" t="62213" r="50114" b="-287"/>
          <a:stretch/>
        </p:blipFill>
        <p:spPr bwMode="auto">
          <a:xfrm>
            <a:off x="0" y="5820077"/>
            <a:ext cx="3197653" cy="103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9768" t="17896" r="14774" b="9486"/>
          <a:stretch/>
        </p:blipFill>
        <p:spPr>
          <a:xfrm>
            <a:off x="6787656" y="66843"/>
            <a:ext cx="5309491" cy="674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4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957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/>
              <a:t>Currently Landfills provide the un-sustainable services of collecting and disposing the waste in an inefficient manner.</a:t>
            </a:r>
          </a:p>
          <a:p>
            <a:pPr marL="0" indent="0">
              <a:buNone/>
            </a:pPr>
            <a:r>
              <a:rPr lang="en-US" sz="3000" dirty="0"/>
              <a:t>We have a triple revenue concept:</a:t>
            </a:r>
          </a:p>
          <a:p>
            <a:pPr marL="0" indent="0">
              <a:buNone/>
            </a:pPr>
            <a:r>
              <a:rPr lang="en-US" sz="3000" dirty="0"/>
              <a:t>	1.  Disposal services at below market value</a:t>
            </a:r>
          </a:p>
          <a:p>
            <a:pPr marL="0" indent="0">
              <a:buNone/>
            </a:pPr>
            <a:r>
              <a:rPr lang="en-US" sz="3000" dirty="0"/>
              <a:t>	2.  Alternative and sustainable Off-road Diesel </a:t>
            </a:r>
          </a:p>
          <a:p>
            <a:pPr marL="0" indent="0">
              <a:buNone/>
            </a:pPr>
            <a:r>
              <a:rPr lang="en-US" sz="3000" dirty="0"/>
              <a:t>	3.  Carbon based products for produce farmers, livestock 	      	      farmers, and commodity farmers 	</a:t>
            </a:r>
          </a:p>
        </p:txBody>
      </p:sp>
      <p:pic>
        <p:nvPicPr>
          <p:cNvPr id="5" name="Picture 2" descr="https://d3vv6lp55qjaqc.cloudfront.net/items/211a3p3V2b1z2b3v3a3o/cc_4.jpg?X-CloudApp-Visitor-Id=9305f0f9ce255a06c946068d2b0eabdd&amp;v=4b447c6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8" t="62213" r="50114" b="-287"/>
          <a:stretch/>
        </p:blipFill>
        <p:spPr bwMode="auto">
          <a:xfrm>
            <a:off x="0" y="5820077"/>
            <a:ext cx="3197653" cy="103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47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9150"/>
            <a:ext cx="5752171" cy="4351338"/>
          </a:xfrm>
        </p:spPr>
        <p:txBody>
          <a:bodyPr>
            <a:normAutofit/>
          </a:bodyPr>
          <a:lstStyle/>
          <a:p>
            <a:r>
              <a:rPr lang="en-US" sz="3000" dirty="0"/>
              <a:t>By utilizing existing relationships and with products and services in high demand.  Cost and time to Marketing budgets will be greatly reduced</a:t>
            </a:r>
          </a:p>
          <a:p>
            <a:r>
              <a:rPr lang="en-US" sz="3000" dirty="0"/>
              <a:t>Existing similar markets as </a:t>
            </a:r>
            <a:r>
              <a:rPr lang="en-US" sz="3000" dirty="0" err="1"/>
              <a:t>RainReserve</a:t>
            </a:r>
            <a:r>
              <a:rPr lang="en-US" sz="3000" dirty="0"/>
              <a:t> will jumpstart Carbon sales, the major highest potential by-product</a:t>
            </a:r>
          </a:p>
        </p:txBody>
      </p:sp>
      <p:pic>
        <p:nvPicPr>
          <p:cNvPr id="5" name="Picture 2" descr="https://d3vv6lp55qjaqc.cloudfront.net/items/211a3p3V2b1z2b3v3a3o/cc_4.jpg?X-CloudApp-Visitor-Id=9305f0f9ce255a06c946068d2b0eabdd&amp;v=4b447c6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8" t="62213" r="50114" b="-287"/>
          <a:stretch/>
        </p:blipFill>
        <p:spPr bwMode="auto">
          <a:xfrm>
            <a:off x="0" y="5820077"/>
            <a:ext cx="3197653" cy="103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8" t="9755" r="63"/>
          <a:stretch/>
        </p:blipFill>
        <p:spPr>
          <a:xfrm>
            <a:off x="7248292" y="406558"/>
            <a:ext cx="4750420" cy="618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1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Competitor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Competitors include landfills, gas stations, and nascent bio-char companies.</a:t>
            </a:r>
          </a:p>
          <a:p>
            <a:r>
              <a:rPr lang="en-US" sz="3000" dirty="0"/>
              <a:t>Bio-char companies are regionalized and small scale.  Many of them purchase their end product at a high market value from other industry producers.  As an original source, we could supply and co-pack other “competitors” products.</a:t>
            </a:r>
          </a:p>
        </p:txBody>
      </p:sp>
      <p:pic>
        <p:nvPicPr>
          <p:cNvPr id="5" name="Picture 2" descr="https://d3vv6lp55qjaqc.cloudfront.net/items/211a3p3V2b1z2b3v3a3o/cc_4.jpg?X-CloudApp-Visitor-Id=9305f0f9ce255a06c946068d2b0eabdd&amp;v=4b447c6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8" t="62213" r="50114" b="-287"/>
          <a:stretch/>
        </p:blipFill>
        <p:spPr bwMode="auto">
          <a:xfrm>
            <a:off x="0" y="5820077"/>
            <a:ext cx="3197653" cy="103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437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/>
              <a:t>Omar </a:t>
            </a:r>
            <a:r>
              <a:rPr lang="en-US" sz="3000" dirty="0" err="1"/>
              <a:t>Galal</a:t>
            </a:r>
            <a:r>
              <a:rPr lang="en-US" sz="3000" dirty="0"/>
              <a:t>-Design Engineer, operator, and entrepreneur</a:t>
            </a:r>
          </a:p>
          <a:p>
            <a:r>
              <a:rPr lang="en-US" sz="3000" dirty="0"/>
              <a:t>Dave Seidel-Veteran Engineer with a  background in varied applicable industries Responsible for; tech assistance, enviro regulations</a:t>
            </a:r>
          </a:p>
          <a:p>
            <a:r>
              <a:rPr lang="en-US" sz="3000" dirty="0"/>
              <a:t>Devin Dillon- “waste”/Feedstock acquisition and investor relations</a:t>
            </a:r>
          </a:p>
          <a:p>
            <a:r>
              <a:rPr lang="en-US" sz="3000" dirty="0"/>
              <a:t>Alex </a:t>
            </a:r>
            <a:r>
              <a:rPr lang="en-US" sz="3000" dirty="0" err="1"/>
              <a:t>Giannikoulis</a:t>
            </a:r>
            <a:r>
              <a:rPr lang="en-US" sz="3000" dirty="0"/>
              <a:t>- End product sales Director and investor relations</a:t>
            </a:r>
          </a:p>
          <a:p>
            <a:r>
              <a:rPr lang="en-US" sz="3000" dirty="0"/>
              <a:t>Kostas </a:t>
            </a:r>
            <a:r>
              <a:rPr lang="en-US" sz="3000" dirty="0" err="1"/>
              <a:t>Gianikoulis</a:t>
            </a:r>
            <a:r>
              <a:rPr lang="en-US" sz="3000" dirty="0"/>
              <a:t>- Marketing Director and product development strategist</a:t>
            </a:r>
          </a:p>
          <a:p>
            <a:r>
              <a:rPr lang="en-US" sz="3000" dirty="0" err="1"/>
              <a:t>Enginuity</a:t>
            </a:r>
            <a:r>
              <a:rPr lang="en-US" sz="3000" dirty="0"/>
              <a:t> full staff and resources- engineers, scientists, </a:t>
            </a:r>
            <a:r>
              <a:rPr lang="en-US" sz="3000" dirty="0" err="1"/>
              <a:t>logisitics</a:t>
            </a:r>
            <a:endParaRPr lang="en-US" sz="3000" dirty="0"/>
          </a:p>
          <a:p>
            <a:endParaRPr lang="en-US" sz="3000" dirty="0"/>
          </a:p>
        </p:txBody>
      </p:sp>
      <p:pic>
        <p:nvPicPr>
          <p:cNvPr id="5" name="Picture 2" descr="https://d3vv6lp55qjaqc.cloudfront.net/items/211a3p3V2b1z2b3v3a3o/cc_4.jpg?X-CloudApp-Visitor-Id=9305f0f9ce255a06c946068d2b0eabdd&amp;v=4b447c6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8" t="62213" r="50114" b="-287"/>
          <a:stretch/>
        </p:blipFill>
        <p:spPr bwMode="auto">
          <a:xfrm>
            <a:off x="0" y="5820077"/>
            <a:ext cx="3197653" cy="103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33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Year 1:   $500k – 10 customers-  5 services and products</a:t>
            </a:r>
          </a:p>
          <a:p>
            <a:r>
              <a:rPr lang="en-US" sz="3000" dirty="0"/>
              <a:t>Year 2:  $1.5M – 100 customers – 10 services and products</a:t>
            </a:r>
          </a:p>
          <a:p>
            <a:r>
              <a:rPr lang="en-US" sz="3000" dirty="0"/>
              <a:t>Year 3:  $ 7M – 1000 customers – 15 services and products, including building similar facility for additional customers</a:t>
            </a:r>
          </a:p>
          <a:p>
            <a:r>
              <a:rPr lang="en-US" sz="3000" dirty="0"/>
              <a:t>Year 4:  $20M – 1005 Customers- 20 services and products including building multiple similar facilities for additional customers</a:t>
            </a:r>
          </a:p>
        </p:txBody>
      </p:sp>
      <p:pic>
        <p:nvPicPr>
          <p:cNvPr id="5" name="Picture 2" descr="https://d3vv6lp55qjaqc.cloudfront.net/items/211a3p3V2b1z2b3v3a3o/cc_4.jpg?X-CloudApp-Visitor-Id=9305f0f9ce255a06c946068d2b0eabdd&amp;v=4b447c6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8" t="62213" r="50114" b="-287"/>
          <a:stretch/>
        </p:blipFill>
        <p:spPr bwMode="auto">
          <a:xfrm>
            <a:off x="0" y="5820077"/>
            <a:ext cx="3197653" cy="103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181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9092</TotalTime>
  <Words>572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Opportunity</vt:lpstr>
      <vt:lpstr>Value Proposition</vt:lpstr>
      <vt:lpstr>Underlying Magic</vt:lpstr>
      <vt:lpstr>Business Model</vt:lpstr>
      <vt:lpstr>Market Plan</vt:lpstr>
      <vt:lpstr>Competitor Analysis</vt:lpstr>
      <vt:lpstr>Team</vt:lpstr>
      <vt:lpstr>Projections </vt:lpstr>
      <vt:lpstr>Current Status</vt:lpstr>
      <vt:lpstr>Current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Brazaitis</dc:creator>
  <cp:lastModifiedBy>Paul Dean</cp:lastModifiedBy>
  <cp:revision>22</cp:revision>
  <cp:lastPrinted>2017-09-06T01:04:11Z</cp:lastPrinted>
  <dcterms:created xsi:type="dcterms:W3CDTF">2017-08-10T03:56:50Z</dcterms:created>
  <dcterms:modified xsi:type="dcterms:W3CDTF">2017-09-06T03:09:19Z</dcterms:modified>
</cp:coreProperties>
</file>