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Source Code Pro"/>
      <p:regular r:id="rId31"/>
      <p:bold r:id="rId32"/>
    </p:embeddedFont>
    <p:embeddedFont>
      <p:font typeface="Quattrocento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CodePr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QuattrocentoSans-regular.fntdata"/><Relationship Id="rId10" Type="http://schemas.openxmlformats.org/officeDocument/2006/relationships/slide" Target="slides/slide6.xml"/><Relationship Id="rId32" Type="http://schemas.openxmlformats.org/officeDocument/2006/relationships/font" Target="fonts/SourceCodePro-bold.fntdata"/><Relationship Id="rId13" Type="http://schemas.openxmlformats.org/officeDocument/2006/relationships/slide" Target="slides/slide9.xml"/><Relationship Id="rId35" Type="http://schemas.openxmlformats.org/officeDocument/2006/relationships/font" Target="fonts/QuattrocentoSans-italic.fntdata"/><Relationship Id="rId12" Type="http://schemas.openxmlformats.org/officeDocument/2006/relationships/slide" Target="slides/slide8.xml"/><Relationship Id="rId34" Type="http://schemas.openxmlformats.org/officeDocument/2006/relationships/font" Target="fonts/QuattrocentoSans-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Quattrocento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83a756384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83a75638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83a756384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83a756384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83a75638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83a75638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83a756384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83a756384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83a756384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83a756384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83a756384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83a756384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83a756384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83a756384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83a756384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83a756384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83a756384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83a756384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83a756384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83a756384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83a75638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83a75638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83a756384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83a756384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83a756384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83a756384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83a756384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83a756384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83a756384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83a756384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83a756384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83a756384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61919bff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61919bf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80dbf16d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80dbf16d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83a756384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83a756384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1950" lvl="0" marL="457200" rtl="0" algn="l">
              <a:lnSpc>
                <a:spcPct val="90000"/>
              </a:lnSpc>
              <a:spcBef>
                <a:spcPts val="800"/>
              </a:spcBef>
              <a:spcAft>
                <a:spcPts val="0"/>
              </a:spcAft>
              <a:buClr>
                <a:schemeClr val="dk1"/>
              </a:buClr>
              <a:buSzPts val="2100"/>
              <a:buChar char="●"/>
            </a:pPr>
            <a:r>
              <a:rPr lang="en-US" sz="2100">
                <a:solidFill>
                  <a:schemeClr val="dk1"/>
                </a:solidFill>
                <a:latin typeface="Consolas"/>
                <a:ea typeface="Consolas"/>
                <a:cs typeface="Consolas"/>
                <a:sym typeface="Consolas"/>
              </a:rPr>
              <a:t>The data flow is always unidirectional</a:t>
            </a:r>
            <a:endParaRPr sz="2100">
              <a:solidFill>
                <a:schemeClr val="dk1"/>
              </a:solidFill>
              <a:latin typeface="Consolas"/>
              <a:ea typeface="Consolas"/>
              <a:cs typeface="Consolas"/>
              <a:sym typeface="Consolas"/>
            </a:endParaRPr>
          </a:p>
          <a:p>
            <a:pPr indent="-342900" lvl="1" marL="914400" rtl="0" algn="l">
              <a:lnSpc>
                <a:spcPct val="90000"/>
              </a:lnSpc>
              <a:spcBef>
                <a:spcPts val="0"/>
              </a:spcBef>
              <a:spcAft>
                <a:spcPts val="0"/>
              </a:spcAft>
              <a:buClr>
                <a:schemeClr val="dk1"/>
              </a:buClr>
              <a:buSzPts val="1800"/>
              <a:buChar char="○"/>
            </a:pPr>
            <a:r>
              <a:rPr lang="en-US" sz="1800">
                <a:solidFill>
                  <a:schemeClr val="dk1"/>
                </a:solidFill>
                <a:latin typeface="Consolas"/>
                <a:ea typeface="Consolas"/>
                <a:cs typeface="Consolas"/>
                <a:sym typeface="Consolas"/>
              </a:rPr>
              <a:t>An unidirectional data flow is the core of the Flux architecture and is what makes it so easy to learn. It also provides great advantages when testing the application as discussed below.</a:t>
            </a:r>
            <a:endParaRPr sz="1800">
              <a:solidFill>
                <a:schemeClr val="dk1"/>
              </a:solidFill>
              <a:latin typeface="Consolas"/>
              <a:ea typeface="Consolas"/>
              <a:cs typeface="Consolas"/>
              <a:sym typeface="Consolas"/>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latin typeface="Consolas"/>
                <a:ea typeface="Consolas"/>
                <a:cs typeface="Consolas"/>
                <a:sym typeface="Consolas"/>
              </a:rPr>
              <a:t>The application is divided into three main parts:</a:t>
            </a:r>
            <a:endParaRPr sz="2100">
              <a:solidFill>
                <a:schemeClr val="dk1"/>
              </a:solidFill>
              <a:latin typeface="Consolas"/>
              <a:ea typeface="Consolas"/>
              <a:cs typeface="Consolas"/>
              <a:sym typeface="Consolas"/>
            </a:endParaRPr>
          </a:p>
          <a:p>
            <a:pPr indent="-342900" lvl="1" marL="914400" rtl="0" algn="l">
              <a:lnSpc>
                <a:spcPct val="90000"/>
              </a:lnSpc>
              <a:spcBef>
                <a:spcPts val="0"/>
              </a:spcBef>
              <a:spcAft>
                <a:spcPts val="0"/>
              </a:spcAft>
              <a:buClr>
                <a:schemeClr val="dk1"/>
              </a:buClr>
              <a:buSzPts val="1800"/>
              <a:buChar char="○"/>
            </a:pPr>
            <a:r>
              <a:rPr lang="en-US" sz="1800">
                <a:solidFill>
                  <a:schemeClr val="dk1"/>
                </a:solidFill>
                <a:latin typeface="Consolas"/>
                <a:ea typeface="Consolas"/>
                <a:cs typeface="Consolas"/>
                <a:sym typeface="Consolas"/>
              </a:rPr>
              <a:t>View: Application interface. It create actions in response to user interactions.</a:t>
            </a:r>
            <a:endParaRPr sz="1800">
              <a:solidFill>
                <a:schemeClr val="dk1"/>
              </a:solidFill>
              <a:latin typeface="Consolas"/>
              <a:ea typeface="Consolas"/>
              <a:cs typeface="Consolas"/>
              <a:sym typeface="Consolas"/>
            </a:endParaRPr>
          </a:p>
          <a:p>
            <a:pPr indent="-342900" lvl="1" marL="914400" rtl="0" algn="l">
              <a:lnSpc>
                <a:spcPct val="90000"/>
              </a:lnSpc>
              <a:spcBef>
                <a:spcPts val="0"/>
              </a:spcBef>
              <a:spcAft>
                <a:spcPts val="0"/>
              </a:spcAft>
              <a:buClr>
                <a:schemeClr val="dk1"/>
              </a:buClr>
              <a:buSzPts val="1800"/>
              <a:buChar char="○"/>
            </a:pPr>
            <a:r>
              <a:rPr lang="en-US" sz="1800">
                <a:solidFill>
                  <a:schemeClr val="dk1"/>
                </a:solidFill>
                <a:latin typeface="Consolas"/>
                <a:ea typeface="Consolas"/>
                <a:cs typeface="Consolas"/>
                <a:sym typeface="Consolas"/>
              </a:rPr>
              <a:t>Dispatcher: Central hub through which pass all actions and whose responsibility is to make them arrive to every Store.</a:t>
            </a:r>
            <a:endParaRPr sz="1800">
              <a:solidFill>
                <a:schemeClr val="dk1"/>
              </a:solidFill>
              <a:latin typeface="Consolas"/>
              <a:ea typeface="Consolas"/>
              <a:cs typeface="Consolas"/>
              <a:sym typeface="Consolas"/>
            </a:endParaRPr>
          </a:p>
          <a:p>
            <a:pPr indent="-342900" lvl="1" marL="914400" rtl="0" algn="l">
              <a:lnSpc>
                <a:spcPct val="90000"/>
              </a:lnSpc>
              <a:spcBef>
                <a:spcPts val="0"/>
              </a:spcBef>
              <a:spcAft>
                <a:spcPts val="0"/>
              </a:spcAft>
              <a:buClr>
                <a:schemeClr val="dk1"/>
              </a:buClr>
              <a:buSzPts val="1800"/>
              <a:buChar char="○"/>
            </a:pPr>
            <a:r>
              <a:rPr lang="en-US" sz="1800">
                <a:solidFill>
                  <a:schemeClr val="dk1"/>
                </a:solidFill>
                <a:latin typeface="Consolas"/>
                <a:ea typeface="Consolas"/>
                <a:cs typeface="Consolas"/>
                <a:sym typeface="Consolas"/>
              </a:rPr>
              <a:t>Store: Maintain the state for a particular application domain. They respond to actions according to current state, execute business logic and emit a change event when they are done. This event is used by the view to update its interface.</a:t>
            </a:r>
            <a:endParaRPr sz="1800">
              <a:solidFill>
                <a:schemeClr val="dk1"/>
              </a:solidFill>
              <a:latin typeface="Consolas"/>
              <a:ea typeface="Consolas"/>
              <a:cs typeface="Consolas"/>
              <a:sym typeface="Consolas"/>
            </a:endParaRPr>
          </a:p>
          <a:p>
            <a:pPr indent="-361950" lvl="0" marL="457200" rtl="0" algn="l">
              <a:lnSpc>
                <a:spcPct val="90000"/>
              </a:lnSpc>
              <a:spcBef>
                <a:spcPts val="0"/>
              </a:spcBef>
              <a:spcAft>
                <a:spcPts val="0"/>
              </a:spcAft>
              <a:buClr>
                <a:schemeClr val="dk1"/>
              </a:buClr>
              <a:buSzPts val="2100"/>
              <a:buChar char="●"/>
            </a:pPr>
            <a:r>
              <a:rPr lang="en-US" sz="2100">
                <a:solidFill>
                  <a:schemeClr val="dk1"/>
                </a:solidFill>
                <a:latin typeface="Consolas"/>
                <a:ea typeface="Consolas"/>
                <a:cs typeface="Consolas"/>
                <a:sym typeface="Consolas"/>
              </a:rPr>
              <a:t>This three parts communicate through Actions: Simple plain objects, identified by a type, containing the data related to that action.</a:t>
            </a:r>
            <a:endParaRPr sz="2100">
              <a:solidFill>
                <a:schemeClr val="dk1"/>
              </a:solidFill>
              <a:latin typeface="Consolas"/>
              <a:ea typeface="Consolas"/>
              <a:cs typeface="Consolas"/>
              <a:sym typeface="Consolas"/>
            </a:endParaRPr>
          </a:p>
          <a:p>
            <a:pPr indent="0" lvl="0" marL="457200" rtl="0" algn="l">
              <a:lnSpc>
                <a:spcPct val="90000"/>
              </a:lnSpc>
              <a:spcBef>
                <a:spcPts val="800"/>
              </a:spcBef>
              <a:spcAft>
                <a:spcPts val="0"/>
              </a:spcAft>
              <a:buClr>
                <a:schemeClr val="dk1"/>
              </a:buClr>
              <a:buSzPts val="1100"/>
              <a:buFont typeface="Arial"/>
              <a:buNone/>
            </a:pPr>
            <a:r>
              <a:t/>
            </a:r>
            <a:endParaRPr sz="2100">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83a75638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83a75638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83a756384_0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83a756384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83a756384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83a756384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83a756384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83a756384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3" name="Shape 63"/>
        <p:cNvGrpSpPr/>
        <p:nvPr/>
      </p:nvGrpSpPr>
      <p:grpSpPr>
        <a:xfrm>
          <a:off x="0" y="0"/>
          <a:ext cx="0" cy="0"/>
          <a:chOff x="0" y="0"/>
          <a:chExt cx="0" cy="0"/>
        </a:xfrm>
      </p:grpSpPr>
      <p:sp>
        <p:nvSpPr>
          <p:cNvPr id="64" name="Google Shape;64;p11"/>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1"/>
              </a:spcBef>
              <a:spcAft>
                <a:spcPts val="0"/>
              </a:spcAft>
              <a:buClr>
                <a:schemeClr val="lt1"/>
              </a:buClr>
              <a:buSzPts val="3200"/>
              <a:buChar char="•"/>
              <a:defRPr sz="3200"/>
            </a:lvl1pPr>
            <a:lvl2pPr indent="-406336" lvl="1" marL="914400" algn="l">
              <a:lnSpc>
                <a:spcPct val="90000"/>
              </a:lnSpc>
              <a:spcBef>
                <a:spcPts val="500"/>
              </a:spcBef>
              <a:spcAft>
                <a:spcPts val="0"/>
              </a:spcAft>
              <a:buClr>
                <a:schemeClr val="lt1"/>
              </a:buClr>
              <a:buSzPts val="2799"/>
              <a:buChar char="•"/>
              <a:defRPr sz="2799"/>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1"/>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1"/>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1"/>
              <a:buNone/>
              <a:defRPr sz="1001"/>
            </a:lvl4pPr>
            <a:lvl5pPr indent="-228600" lvl="4" marL="2286000" algn="l">
              <a:lnSpc>
                <a:spcPct val="90000"/>
              </a:lnSpc>
              <a:spcBef>
                <a:spcPts val="500"/>
              </a:spcBef>
              <a:spcAft>
                <a:spcPts val="0"/>
              </a:spcAft>
              <a:buClr>
                <a:schemeClr val="lt1"/>
              </a:buClr>
              <a:buSzPts val="1001"/>
              <a:buNone/>
              <a:defRPr sz="1001"/>
            </a:lvl5pPr>
            <a:lvl6pPr indent="-228600" lvl="5" marL="2743200" algn="l">
              <a:lnSpc>
                <a:spcPct val="90000"/>
              </a:lnSpc>
              <a:spcBef>
                <a:spcPts val="500"/>
              </a:spcBef>
              <a:spcAft>
                <a:spcPts val="0"/>
              </a:spcAft>
              <a:buClr>
                <a:schemeClr val="dk1"/>
              </a:buClr>
              <a:buSzPts val="1001"/>
              <a:buNone/>
              <a:defRPr sz="1001"/>
            </a:lvl6pPr>
            <a:lvl7pPr indent="-228600" lvl="6" marL="3200400" algn="l">
              <a:lnSpc>
                <a:spcPct val="90000"/>
              </a:lnSpc>
              <a:spcBef>
                <a:spcPts val="500"/>
              </a:spcBef>
              <a:spcAft>
                <a:spcPts val="0"/>
              </a:spcAft>
              <a:buClr>
                <a:schemeClr val="dk1"/>
              </a:buClr>
              <a:buSzPts val="1001"/>
              <a:buNone/>
              <a:defRPr sz="1001"/>
            </a:lvl7pPr>
            <a:lvl8pPr indent="-228600" lvl="7" marL="3657600" algn="l">
              <a:lnSpc>
                <a:spcPct val="90000"/>
              </a:lnSpc>
              <a:spcBef>
                <a:spcPts val="500"/>
              </a:spcBef>
              <a:spcAft>
                <a:spcPts val="0"/>
              </a:spcAft>
              <a:buClr>
                <a:schemeClr val="dk1"/>
              </a:buClr>
              <a:buSzPts val="1001"/>
              <a:buNone/>
              <a:defRPr sz="1001"/>
            </a:lvl8pPr>
            <a:lvl9pPr indent="-228600" lvl="8" marL="4114800" algn="l">
              <a:lnSpc>
                <a:spcPct val="90000"/>
              </a:lnSpc>
              <a:spcBef>
                <a:spcPts val="500"/>
              </a:spcBef>
              <a:spcAft>
                <a:spcPts val="0"/>
              </a:spcAft>
              <a:buClr>
                <a:schemeClr val="dk1"/>
              </a:buClr>
              <a:buSzPts val="1001"/>
              <a:buNone/>
              <a:defRPr sz="1001"/>
            </a:lvl9pPr>
          </a:lstStyle>
          <a:p/>
        </p:txBody>
      </p:sp>
      <p:sp>
        <p:nvSpPr>
          <p:cNvPr id="67" name="Google Shape;67;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0" name="Shape 70"/>
        <p:cNvGrpSpPr/>
        <p:nvPr/>
      </p:nvGrpSpPr>
      <p:grpSpPr>
        <a:xfrm>
          <a:off x="0" y="0"/>
          <a:ext cx="0" cy="0"/>
          <a:chOff x="0" y="0"/>
          <a:chExt cx="0" cy="0"/>
        </a:xfrm>
      </p:grpSpPr>
      <p:sp>
        <p:nvSpPr>
          <p:cNvPr id="71" name="Google Shape;7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s">
  <p:cSld name="Title and contents">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4"/>
          <p:cNvSpPr txBox="1"/>
          <p:nvPr>
            <p:ph idx="1" type="body"/>
          </p:nvPr>
        </p:nvSpPr>
        <p:spPr>
          <a:xfrm>
            <a:off x="838200" y="1183907"/>
            <a:ext cx="10515600" cy="5209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4" name="Google Shape;84;p14"/>
          <p:cNvSpPr txBox="1"/>
          <p:nvPr>
            <p:ph type="ctrTitle"/>
          </p:nvPr>
        </p:nvSpPr>
        <p:spPr>
          <a:xfrm>
            <a:off x="104775" y="255587"/>
            <a:ext cx="12001500" cy="651300"/>
          </a:xfrm>
          <a:prstGeom prst="rect">
            <a:avLst/>
          </a:prstGeom>
          <a:noFill/>
          <a:ln>
            <a:noFill/>
          </a:ln>
        </p:spPr>
        <p:txBody>
          <a:bodyPr anchorCtr="0" anchor="ctr" bIns="45700" lIns="91425" spcFirstLastPara="1" rIns="91425" wrap="square" tIns="45700"/>
          <a:lstStyle>
            <a:lvl1pPr lvl="0" marR="0" rtl="0" algn="ctr">
              <a:lnSpc>
                <a:spcPct val="90000"/>
              </a:lnSpc>
              <a:spcBef>
                <a:spcPts val="0"/>
              </a:spcBef>
              <a:spcAft>
                <a:spcPts val="0"/>
              </a:spcAft>
              <a:buClr>
                <a:schemeClr val="dk1"/>
              </a:buClr>
              <a:buSzPts val="4000"/>
              <a:buFont typeface="Calibri"/>
              <a:buNone/>
              <a:defRPr b="0" i="0" sz="4000" u="none" cap="small" strike="noStrike">
                <a:solidFill>
                  <a:schemeClr val="dk1"/>
                </a:solidFill>
                <a:latin typeface="Calibri"/>
                <a:ea typeface="Calibri"/>
                <a:cs typeface="Calibri"/>
                <a:sym typeface="Calibri"/>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de">
  <p:cSld name="Title and code">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5"/>
          <p:cNvSpPr txBox="1"/>
          <p:nvPr>
            <p:ph idx="1" type="body"/>
          </p:nvPr>
        </p:nvSpPr>
        <p:spPr>
          <a:xfrm>
            <a:off x="838200" y="1183907"/>
            <a:ext cx="10515600" cy="52092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100"/>
              </a:spcBef>
              <a:spcAft>
                <a:spcPts val="0"/>
              </a:spcAft>
              <a:buClr>
                <a:schemeClr val="dk1"/>
              </a:buClr>
              <a:buSzPts val="2800"/>
              <a:buFont typeface="Arial"/>
              <a:buNone/>
              <a:defRPr b="0" i="0" sz="2800" u="none" cap="none" strike="noStrike">
                <a:solidFill>
                  <a:schemeClr val="dk1"/>
                </a:solidFill>
                <a:latin typeface="Consolas"/>
                <a:ea typeface="Consolas"/>
                <a:cs typeface="Consolas"/>
                <a:sym typeface="Consola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onsolas"/>
                <a:ea typeface="Consolas"/>
                <a:cs typeface="Consolas"/>
                <a:sym typeface="Consolas"/>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onsolas"/>
                <a:ea typeface="Consolas"/>
                <a:cs typeface="Consolas"/>
                <a:sym typeface="Consolas"/>
              </a:defRPr>
            </a:lvl3pPr>
            <a:lvl4pPr indent="-228600" lvl="3" marL="18288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onsolas"/>
                <a:ea typeface="Consolas"/>
                <a:cs typeface="Consolas"/>
                <a:sym typeface="Consolas"/>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onsolas"/>
                <a:ea typeface="Consolas"/>
                <a:cs typeface="Consolas"/>
                <a:sym typeface="Consolas"/>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7" name="Google Shape;87;p15"/>
          <p:cNvSpPr txBox="1"/>
          <p:nvPr>
            <p:ph type="ctrTitle"/>
          </p:nvPr>
        </p:nvSpPr>
        <p:spPr>
          <a:xfrm>
            <a:off x="104775" y="255587"/>
            <a:ext cx="12001500" cy="651300"/>
          </a:xfrm>
          <a:prstGeom prst="rect">
            <a:avLst/>
          </a:prstGeom>
          <a:noFill/>
          <a:ln>
            <a:noFill/>
          </a:ln>
        </p:spPr>
        <p:txBody>
          <a:bodyPr anchorCtr="0" anchor="ctr" bIns="45700" lIns="91425" spcFirstLastPara="1" rIns="91425" wrap="square" tIns="45700"/>
          <a:lstStyle>
            <a:lvl1pPr lvl="0" marR="0" rtl="0" algn="ctr">
              <a:lnSpc>
                <a:spcPct val="90000"/>
              </a:lnSpc>
              <a:spcBef>
                <a:spcPts val="0"/>
              </a:spcBef>
              <a:spcAft>
                <a:spcPts val="0"/>
              </a:spcAft>
              <a:buClr>
                <a:schemeClr val="dk1"/>
              </a:buClr>
              <a:buSzPts val="4000"/>
              <a:buFont typeface="Calibri"/>
              <a:buNone/>
              <a:defRPr b="0" i="0" sz="4000" u="none" cap="small" strike="noStrike">
                <a:solidFill>
                  <a:schemeClr val="dk1"/>
                </a:solidFill>
                <a:latin typeface="Calibri"/>
                <a:ea typeface="Calibri"/>
                <a:cs typeface="Calibri"/>
                <a:sym typeface="Calibri"/>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p:cSld name="Section">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16"/>
          <p:cNvSpPr txBox="1"/>
          <p:nvPr>
            <p:ph type="ctrTitle"/>
          </p:nvPr>
        </p:nvSpPr>
        <p:spPr>
          <a:xfrm>
            <a:off x="190500" y="1847850"/>
            <a:ext cx="7752300" cy="4374900"/>
          </a:xfrm>
          <a:prstGeom prst="rect">
            <a:avLst/>
          </a:prstGeom>
          <a:noFill/>
          <a:ln>
            <a:noFill/>
          </a:ln>
        </p:spPr>
        <p:txBody>
          <a:bodyPr anchorCtr="0" anchor="ctr" bIns="45700" lIns="91425" spcFirstLastPara="1" rIns="91425" wrap="square" tIns="45700"/>
          <a:lstStyle>
            <a:lvl1pPr lvl="0" marR="0" rtl="0" algn="ctr">
              <a:lnSpc>
                <a:spcPct val="90000"/>
              </a:lnSpc>
              <a:spcBef>
                <a:spcPts val="0"/>
              </a:spcBef>
              <a:spcAft>
                <a:spcPts val="0"/>
              </a:spcAft>
              <a:buClr>
                <a:schemeClr val="dk1"/>
              </a:buClr>
              <a:buSzPts val="7200"/>
              <a:buFont typeface="Calibri"/>
              <a:buNone/>
              <a:defRPr b="0" i="0" sz="7200" u="none" cap="small" strike="noStrike">
                <a:solidFill>
                  <a:schemeClr val="dk1"/>
                </a:solidFill>
                <a:latin typeface="Calibri"/>
                <a:ea typeface="Calibri"/>
                <a:cs typeface="Calibri"/>
                <a:sym typeface="Calibri"/>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solidFill>
            <a:srgbClr val="3F3F3F">
              <a:alpha val="49803"/>
            </a:srgbClr>
          </a:solidFill>
          <a:ln>
            <a:noFill/>
          </a:ln>
        </p:spPr>
        <p:txBody>
          <a:bodyPr anchorCtr="0" anchor="b" bIns="45700" lIns="91425" spcFirstLastPara="1" rIns="91425" wrap="square" tIns="45700"/>
          <a:lstStyle>
            <a:lvl1pPr lvl="0" algn="ctr">
              <a:lnSpc>
                <a:spcPct val="90000"/>
              </a:lnSpc>
              <a:spcBef>
                <a:spcPts val="0"/>
              </a:spcBef>
              <a:spcAft>
                <a:spcPts val="0"/>
              </a:spcAft>
              <a:buClr>
                <a:schemeClr val="lt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solidFill>
            <a:srgbClr val="3F3F3F">
              <a:alpha val="67843"/>
            </a:srgbClr>
          </a:solidFill>
          <a:ln>
            <a:noFill/>
          </a:ln>
        </p:spPr>
        <p:txBody>
          <a:bodyPr anchorCtr="0" anchor="t" bIns="45700" lIns="91425" spcFirstLastPara="1" rIns="91425" wrap="square" tIns="45700"/>
          <a:lstStyle>
            <a:lvl1pPr lvl="0" algn="ctr">
              <a:lnSpc>
                <a:spcPct val="90000"/>
              </a:lnSpc>
              <a:spcBef>
                <a:spcPts val="1001"/>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0" name="Shape 20"/>
        <p:cNvGrpSpPr/>
        <p:nvPr/>
      </p:nvGrpSpPr>
      <p:grpSpPr>
        <a:xfrm>
          <a:off x="0" y="0"/>
          <a:ext cx="0" cy="0"/>
          <a:chOff x="0" y="0"/>
          <a:chExt cx="0" cy="0"/>
        </a:xfrm>
      </p:grpSpPr>
      <p:sp>
        <p:nvSpPr>
          <p:cNvPr id="21" name="Google Shape;21;p4"/>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1"/>
              </a:spcBef>
              <a:spcAft>
                <a:spcPts val="0"/>
              </a:spcAft>
              <a:buClr>
                <a:schemeClr val="lt1"/>
              </a:buClr>
              <a:buSzPts val="3200"/>
              <a:buFont typeface="Arial"/>
              <a:buNone/>
              <a:defRPr b="1" i="0" sz="3200" u="none" cap="none" strike="noStrike">
                <a:solidFill>
                  <a:schemeClr val="lt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chemeClr val="lt1"/>
              </a:buClr>
              <a:buSzPts val="2799"/>
              <a:buFont typeface="Arial"/>
              <a:buNone/>
              <a:defRPr b="1" i="0" sz="2799" u="none" cap="none" strike="noStrike">
                <a:solidFill>
                  <a:schemeClr val="lt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chemeClr val="lt1"/>
              </a:buClr>
              <a:buSzPts val="2400"/>
              <a:buFont typeface="Arial"/>
              <a:buNone/>
              <a:defRPr b="1" i="0" sz="2400" u="none" cap="none" strike="noStrike">
                <a:solidFill>
                  <a:schemeClr val="lt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3" name="Google Shape;23;p4"/>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1"/>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1"/>
              <a:buNone/>
              <a:defRPr sz="1001"/>
            </a:lvl4pPr>
            <a:lvl5pPr indent="-228600" lvl="4" marL="2286000" algn="l">
              <a:lnSpc>
                <a:spcPct val="90000"/>
              </a:lnSpc>
              <a:spcBef>
                <a:spcPts val="500"/>
              </a:spcBef>
              <a:spcAft>
                <a:spcPts val="0"/>
              </a:spcAft>
              <a:buClr>
                <a:schemeClr val="lt1"/>
              </a:buClr>
              <a:buSzPts val="1001"/>
              <a:buNone/>
              <a:defRPr sz="1001"/>
            </a:lvl5pPr>
            <a:lvl6pPr indent="-228600" lvl="5" marL="2743200" algn="l">
              <a:lnSpc>
                <a:spcPct val="90000"/>
              </a:lnSpc>
              <a:spcBef>
                <a:spcPts val="500"/>
              </a:spcBef>
              <a:spcAft>
                <a:spcPts val="0"/>
              </a:spcAft>
              <a:buClr>
                <a:schemeClr val="dk1"/>
              </a:buClr>
              <a:buSzPts val="1001"/>
              <a:buNone/>
              <a:defRPr sz="1001"/>
            </a:lvl6pPr>
            <a:lvl7pPr indent="-228600" lvl="6" marL="3200400" algn="l">
              <a:lnSpc>
                <a:spcPct val="90000"/>
              </a:lnSpc>
              <a:spcBef>
                <a:spcPts val="500"/>
              </a:spcBef>
              <a:spcAft>
                <a:spcPts val="0"/>
              </a:spcAft>
              <a:buClr>
                <a:schemeClr val="dk1"/>
              </a:buClr>
              <a:buSzPts val="1001"/>
              <a:buNone/>
              <a:defRPr sz="1001"/>
            </a:lvl7pPr>
            <a:lvl8pPr indent="-228600" lvl="7" marL="3657600" algn="l">
              <a:lnSpc>
                <a:spcPct val="90000"/>
              </a:lnSpc>
              <a:spcBef>
                <a:spcPts val="500"/>
              </a:spcBef>
              <a:spcAft>
                <a:spcPts val="0"/>
              </a:spcAft>
              <a:buClr>
                <a:schemeClr val="dk1"/>
              </a:buClr>
              <a:buSzPts val="1001"/>
              <a:buNone/>
              <a:defRPr sz="1001"/>
            </a:lvl8pPr>
            <a:lvl9pPr indent="-228600" lvl="8" marL="4114800" algn="l">
              <a:lnSpc>
                <a:spcPct val="90000"/>
              </a:lnSpc>
              <a:spcBef>
                <a:spcPts val="500"/>
              </a:spcBef>
              <a:spcAft>
                <a:spcPts val="0"/>
              </a:spcAft>
              <a:buClr>
                <a:schemeClr val="dk1"/>
              </a:buClr>
              <a:buSzPts val="1001"/>
              <a:buNone/>
              <a:defRPr sz="1001"/>
            </a:lvl9pPr>
          </a:lstStyle>
          <a:p/>
        </p:txBody>
      </p:sp>
      <p:sp>
        <p:nvSpPr>
          <p:cNvPr id="24" name="Google Shape;24;p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txBox="1"/>
          <p:nvPr>
            <p:ph type="title"/>
          </p:nvPr>
        </p:nvSpPr>
        <p:spPr>
          <a:xfrm>
            <a:off x="831850" y="1809752"/>
            <a:ext cx="1052195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lt1"/>
              </a:buClr>
              <a:buSzPts val="6000"/>
              <a:buFont typeface="Quattrocento Sa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Text Columns">
  <p:cSld name="Two Text Columns">
    <p:spTree>
      <p:nvGrpSpPr>
        <p:cNvPr id="43" name="Shape 43"/>
        <p:cNvGrpSpPr/>
        <p:nvPr/>
      </p:nvGrpSpPr>
      <p:grpSpPr>
        <a:xfrm>
          <a:off x="0" y="0"/>
          <a:ext cx="0" cy="0"/>
          <a:chOff x="0" y="0"/>
          <a:chExt cx="0" cy="0"/>
        </a:xfrm>
      </p:grpSpPr>
      <p:sp>
        <p:nvSpPr>
          <p:cNvPr id="44" name="Google Shape;4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8"/>
          <p:cNvSpPr/>
          <p:nvPr/>
        </p:nvSpPr>
        <p:spPr>
          <a:xfrm>
            <a:off x="838201" y="1980793"/>
            <a:ext cx="5319714" cy="35445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2F2F2"/>
                </a:solidFill>
                <a:latin typeface="Calibri"/>
                <a:ea typeface="Calibri"/>
                <a:cs typeface="Calibri"/>
                <a:sym typeface="Calibri"/>
              </a:rPr>
              <a:t>Lorem ipsum dolor sit amet, consectetur adipiscing elit. Sed convallis, diam ut fermentum dictum, tellus purus luctus tortor, vitae tincidunt lorem purus sed ipsum. Aenean eu tristique orci. Suspendisse faucibus urna in elit vestibulum, vel pharetra ex elementum. Praesent convallis dui at ultrices ullamcorper. </a:t>
            </a:r>
            <a:endParaRPr b="0" i="0" sz="2160" u="none" cap="none" strike="noStrike">
              <a:solidFill>
                <a:srgbClr val="F2F2F2"/>
              </a:solidFill>
              <a:latin typeface="Arial"/>
              <a:ea typeface="Arial"/>
              <a:cs typeface="Arial"/>
              <a:sym typeface="Arial"/>
            </a:endParaRPr>
          </a:p>
          <a:p>
            <a:pPr indent="0" lvl="0" marL="0" marR="0" rtl="0" algn="l">
              <a:spcBef>
                <a:spcPts val="1001"/>
              </a:spcBef>
              <a:spcAft>
                <a:spcPts val="0"/>
              </a:spcAft>
              <a:buNone/>
            </a:pPr>
            <a:br>
              <a:rPr b="0" i="0" lang="en-US" sz="2160" u="none" cap="none" strike="noStrike">
                <a:solidFill>
                  <a:srgbClr val="F2F2F2"/>
                </a:solidFill>
                <a:latin typeface="Arial"/>
                <a:ea typeface="Arial"/>
                <a:cs typeface="Arial"/>
                <a:sym typeface="Arial"/>
              </a:rPr>
            </a:br>
            <a:endParaRPr b="0" i="0" sz="2160" u="none" cap="none" strike="noStrike">
              <a:solidFill>
                <a:srgbClr val="F2F2F2"/>
              </a:solidFill>
              <a:latin typeface="Arial"/>
              <a:ea typeface="Arial"/>
              <a:cs typeface="Arial"/>
              <a:sym typeface="Arial"/>
            </a:endParaRPr>
          </a:p>
          <a:p>
            <a:pPr indent="0" lvl="0" marL="0" marR="0" rtl="0" algn="l">
              <a:spcBef>
                <a:spcPts val="0"/>
              </a:spcBef>
              <a:spcAft>
                <a:spcPts val="0"/>
              </a:spcAft>
              <a:buNone/>
            </a:pPr>
            <a:br>
              <a:rPr b="0" i="0" lang="en-US" sz="2160" u="none" cap="none" strike="noStrike">
                <a:solidFill>
                  <a:srgbClr val="F2F2F2"/>
                </a:solidFill>
                <a:latin typeface="Calibri"/>
                <a:ea typeface="Calibri"/>
                <a:cs typeface="Calibri"/>
                <a:sym typeface="Calibri"/>
              </a:rPr>
            </a:br>
            <a:br>
              <a:rPr b="0" i="0" lang="en-US" sz="2160" u="none" cap="none" strike="noStrike">
                <a:solidFill>
                  <a:srgbClr val="F2F2F2"/>
                </a:solidFill>
                <a:latin typeface="Calibri"/>
                <a:ea typeface="Calibri"/>
                <a:cs typeface="Calibri"/>
                <a:sym typeface="Calibri"/>
              </a:rPr>
            </a:br>
            <a:endParaRPr sz="2160">
              <a:solidFill>
                <a:srgbClr val="F2F2F2"/>
              </a:solidFill>
              <a:latin typeface="Calibri"/>
              <a:ea typeface="Calibri"/>
              <a:cs typeface="Calibri"/>
              <a:sym typeface="Calibri"/>
            </a:endParaRPr>
          </a:p>
        </p:txBody>
      </p:sp>
      <p:sp>
        <p:nvSpPr>
          <p:cNvPr id="48" name="Google Shape;48;p8"/>
          <p:cNvSpPr/>
          <p:nvPr/>
        </p:nvSpPr>
        <p:spPr>
          <a:xfrm>
            <a:off x="6157914" y="1980795"/>
            <a:ext cx="5319714" cy="40811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strike="noStrike">
                <a:solidFill>
                  <a:srgbClr val="D8D8D8"/>
                </a:solidFill>
                <a:latin typeface="Calibri"/>
                <a:ea typeface="Calibri"/>
                <a:cs typeface="Calibri"/>
                <a:sym typeface="Calibri"/>
              </a:rPr>
              <a:t>Proin vehicula sem a arcu dapibus, ac luctus massa pretium. Proin nec urna sit amet enim mattis aliquet. Curabitur nec lacinia justo, eu sodales erat. Vestibulum ex metus, porttitor in vulputate eu, tincidunt ut elit. In hac habitasse platea dictumst. Phasellus lobortis dolor dui, faucibus molestie eros ornare vitae. </a:t>
            </a:r>
            <a:endParaRPr/>
          </a:p>
          <a:p>
            <a:pPr indent="0" lvl="0" marL="0" marR="0" rtl="0" algn="l">
              <a:spcBef>
                <a:spcPts val="0"/>
              </a:spcBef>
              <a:spcAft>
                <a:spcPts val="0"/>
              </a:spcAft>
              <a:buNone/>
            </a:pPr>
            <a:br>
              <a:rPr lang="en-US" sz="2160">
                <a:solidFill>
                  <a:srgbClr val="D8D8D8"/>
                </a:solidFill>
                <a:latin typeface="Calibri"/>
                <a:ea typeface="Calibri"/>
                <a:cs typeface="Calibri"/>
                <a:sym typeface="Calibri"/>
              </a:rPr>
            </a:br>
            <a:br>
              <a:rPr lang="en-US" sz="2160">
                <a:solidFill>
                  <a:srgbClr val="D8D8D8"/>
                </a:solidFill>
                <a:latin typeface="Calibri"/>
                <a:ea typeface="Calibri"/>
                <a:cs typeface="Calibri"/>
                <a:sym typeface="Calibri"/>
              </a:rPr>
            </a:br>
            <a:br>
              <a:rPr b="0" i="0" lang="en-US" sz="2160" u="none" strike="noStrike">
                <a:solidFill>
                  <a:srgbClr val="D8D8D8"/>
                </a:solidFill>
                <a:latin typeface="Arial"/>
                <a:ea typeface="Arial"/>
                <a:cs typeface="Arial"/>
                <a:sym typeface="Arial"/>
              </a:rPr>
            </a:br>
            <a:endParaRPr b="0" i="0" sz="2160" u="none" strike="noStrike">
              <a:solidFill>
                <a:srgbClr val="D8D8D8"/>
              </a:solidFill>
              <a:latin typeface="Arial"/>
              <a:ea typeface="Arial"/>
              <a:cs typeface="Arial"/>
              <a:sym typeface="Arial"/>
            </a:endParaRPr>
          </a:p>
          <a:p>
            <a:pPr indent="0" lvl="0" marL="0" marR="0" rtl="0" algn="l">
              <a:spcBef>
                <a:spcPts val="0"/>
              </a:spcBef>
              <a:spcAft>
                <a:spcPts val="0"/>
              </a:spcAft>
              <a:buNone/>
            </a:pPr>
            <a:br>
              <a:rPr lang="en-US" sz="2160">
                <a:solidFill>
                  <a:srgbClr val="D8D8D8"/>
                </a:solidFill>
                <a:latin typeface="Calibri"/>
                <a:ea typeface="Calibri"/>
                <a:cs typeface="Calibri"/>
                <a:sym typeface="Calibri"/>
              </a:rPr>
            </a:br>
            <a:br>
              <a:rPr lang="en-US" sz="2160">
                <a:solidFill>
                  <a:srgbClr val="D8D8D8"/>
                </a:solidFill>
                <a:latin typeface="Calibri"/>
                <a:ea typeface="Calibri"/>
                <a:cs typeface="Calibri"/>
                <a:sym typeface="Calibri"/>
              </a:rPr>
            </a:br>
            <a:endParaRPr sz="2160">
              <a:solidFill>
                <a:srgbClr val="D8D8D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9" name="Shape 49"/>
        <p:cNvGrpSpPr/>
        <p:nvPr/>
      </p:nvGrpSpPr>
      <p:grpSpPr>
        <a:xfrm>
          <a:off x="0" y="0"/>
          <a:ext cx="0" cy="0"/>
          <a:chOff x="0" y="0"/>
          <a:chExt cx="0" cy="0"/>
        </a:xfrm>
      </p:grpSpPr>
      <p:sp>
        <p:nvSpPr>
          <p:cNvPr id="50" name="Google Shape;50;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1"/>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1"/>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1"/>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8" name="Shape 58"/>
        <p:cNvGrpSpPr/>
        <p:nvPr/>
      </p:nvGrpSpPr>
      <p:grpSpPr>
        <a:xfrm>
          <a:off x="0" y="0"/>
          <a:ext cx="0" cy="0"/>
          <a:chOff x="0" y="0"/>
          <a:chExt cx="0" cy="0"/>
        </a:xfrm>
      </p:grpSpPr>
      <p:sp>
        <p:nvSpPr>
          <p:cNvPr id="59" name="Google Shape;5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F3F3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lt1"/>
              </a:buClr>
              <a:buSzPts val="4400"/>
              <a:buFont typeface="Quattrocento Sans"/>
              <a:buNone/>
              <a:defRPr b="1" i="0" sz="44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336" lvl="0" marL="457200" marR="0" rtl="0" algn="l">
              <a:lnSpc>
                <a:spcPct val="90000"/>
              </a:lnSpc>
              <a:spcBef>
                <a:spcPts val="1001"/>
              </a:spcBef>
              <a:spcAft>
                <a:spcPts val="0"/>
              </a:spcAft>
              <a:buClr>
                <a:schemeClr val="lt1"/>
              </a:buClr>
              <a:buSzPts val="2799"/>
              <a:buFont typeface="Arial"/>
              <a:buChar char="•"/>
              <a:defRPr b="1" i="0" sz="2799"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lt1"/>
              </a:buClr>
              <a:buSzPts val="2400"/>
              <a:buFont typeface="Arial"/>
              <a:buChar char="•"/>
              <a:defRPr b="1" i="0" sz="2400" u="none" cap="none" strike="noStrike">
                <a:solidFill>
                  <a:schemeClr val="lt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lt1"/>
              </a:buClr>
              <a:buSzPts val="2000"/>
              <a:buFont typeface="Arial"/>
              <a:buChar char="•"/>
              <a:defRPr b="1" i="0" sz="2000" u="none" cap="none" strike="noStrike">
                <a:solidFill>
                  <a:schemeClr val="lt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lt1"/>
              </a:buClr>
              <a:buSzPts val="1800"/>
              <a:buFont typeface="Arial"/>
              <a:buChar char="•"/>
              <a:defRPr b="1" i="0" sz="1800" u="none" cap="none" strike="noStrike">
                <a:solidFill>
                  <a:schemeClr val="lt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github.com/facebook/flux/tree/master/examples/flux-concep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hyperlink" Target="https://github.com/facebook/flux/tree/master/examples/flux-concep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github.com/facebook/flux/tree/master/examples/flux-concep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github.com/facebook/flux/tree/master/examples/flux-concep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github.com/facebook/flux/tree/master/examples/flux-concep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https://github.com/facebook/flux/tree/master/examples/flux-concep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github.com/spinettaro/delphi-event-bus"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hyperlink" Target="https://github.com/facebook/flu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hyperlink" Target="https://github.com/spinettaro/delphi-flux-seed" TargetMode="External"/><Relationship Id="rId5"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facebook.github.io/flux/docs/in-depth-overview.html" TargetMode="External"/><Relationship Id="rId4" Type="http://schemas.openxmlformats.org/officeDocument/2006/relationships/hyperlink" Target="https://reactjs.org/blog/2014/07/30/flux-actions-and-the-dispatcher.html" TargetMode="External"/><Relationship Id="rId5" Type="http://schemas.openxmlformats.org/officeDocument/2006/relationships/hyperlink" Target="https://github.com/facebook/flu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hyperlink" Target="https://github.com/facebook/flux/tree/master/examples/flux-concep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github.com/facebook/flux/tree/master/examples/flux-concep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github.com/facebook/flux/tree/master/examples/flux-concep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hyperlink" Target="https://github.com/facebook/flux/tree/master/examples/flux-concep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7"/>
          <p:cNvSpPr txBox="1"/>
          <p:nvPr>
            <p:ph type="ctrTitle"/>
          </p:nvPr>
        </p:nvSpPr>
        <p:spPr>
          <a:xfrm>
            <a:off x="1524000" y="1606312"/>
            <a:ext cx="9144000" cy="1903800"/>
          </a:xfrm>
          <a:prstGeom prst="rect">
            <a:avLst/>
          </a:prstGeom>
          <a:solidFill>
            <a:srgbClr val="3F3F3F">
              <a:alpha val="49803"/>
            </a:srgbClr>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Quattrocento Sans"/>
              <a:buNone/>
            </a:pPr>
            <a:r>
              <a:rPr lang="en-US"/>
              <a:t>Flux Application Architecture in Delphi</a:t>
            </a:r>
            <a:endParaRPr/>
          </a:p>
        </p:txBody>
      </p:sp>
      <p:sp>
        <p:nvSpPr>
          <p:cNvPr id="95" name="Google Shape;95;p17"/>
          <p:cNvSpPr txBox="1"/>
          <p:nvPr>
            <p:ph idx="1" type="subTitle"/>
          </p:nvPr>
        </p:nvSpPr>
        <p:spPr>
          <a:xfrm>
            <a:off x="1524001" y="3602039"/>
            <a:ext cx="9144000" cy="1077538"/>
          </a:xfrm>
          <a:prstGeom prst="rect">
            <a:avLst/>
          </a:prstGeom>
          <a:solidFill>
            <a:srgbClr val="3F3F3F">
              <a:alpha val="67843"/>
            </a:srgbClr>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a:t>Daniele Spinetti - Software Engineer</a:t>
            </a:r>
            <a:endParaRPr/>
          </a:p>
          <a:p>
            <a:pPr indent="0" lvl="0" marL="0" rtl="0" algn="ctr">
              <a:lnSpc>
                <a:spcPct val="90000"/>
              </a:lnSpc>
              <a:spcBef>
                <a:spcPts val="1001"/>
              </a:spcBef>
              <a:spcAft>
                <a:spcPts val="0"/>
              </a:spcAft>
              <a:buClr>
                <a:schemeClr val="lt1"/>
              </a:buClr>
              <a:buSzPts val="2400"/>
              <a:buNone/>
            </a:pPr>
            <a:r>
              <a:rPr lang="en-US"/>
              <a:t>@spinettaro http://www.danielespinetti.it</a:t>
            </a:r>
            <a:endParaRPr/>
          </a:p>
        </p:txBody>
      </p:sp>
      <p:sp>
        <p:nvSpPr>
          <p:cNvPr id="96" name="Google Shape;96;p17"/>
          <p:cNvSpPr/>
          <p:nvPr/>
        </p:nvSpPr>
        <p:spPr>
          <a:xfrm>
            <a:off x="3158625" y="6321256"/>
            <a:ext cx="5874749"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Quattrocento Sans"/>
                <a:ea typeface="Quattrocento Sans"/>
                <a:cs typeface="Quattrocento Sans"/>
                <a:sym typeface="Quattrocento Sans"/>
              </a:rPr>
              <a:t>www.embarcaderoacademy.com/p/coderage-2018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AutoNum type="arabicPeriod"/>
            </a:pPr>
            <a:r>
              <a:rPr lang="en-US"/>
              <a:t>Store receives an "add-todo" action</a:t>
            </a:r>
            <a:endParaRPr/>
          </a:p>
          <a:p>
            <a:pPr indent="-419100" lvl="0" marL="609600" rtl="0" algn="l">
              <a:spcBef>
                <a:spcPts val="0"/>
              </a:spcBef>
              <a:spcAft>
                <a:spcPts val="0"/>
              </a:spcAft>
              <a:buSzPts val="1800"/>
              <a:buAutoNum type="arabicPeriod"/>
            </a:pPr>
            <a:r>
              <a:rPr lang="en-US"/>
              <a:t>It decides it is relevant and adds the todo to the list of things that need to be done today</a:t>
            </a:r>
            <a:endParaRPr/>
          </a:p>
          <a:p>
            <a:pPr indent="-419100" lvl="0" marL="609600" rtl="0" algn="l">
              <a:spcBef>
                <a:spcPts val="0"/>
              </a:spcBef>
              <a:spcAft>
                <a:spcPts val="0"/>
              </a:spcAft>
              <a:buSzPts val="1800"/>
              <a:buAutoNum type="arabicPeriod"/>
            </a:pPr>
            <a:r>
              <a:rPr lang="en-US"/>
              <a:t>The store updates its data and then emits a "change" event</a:t>
            </a:r>
            <a:endParaRPr/>
          </a:p>
          <a:p>
            <a:pPr indent="0" lvl="0" marL="0" rtl="0" algn="l">
              <a:spcBef>
                <a:spcPts val="1001"/>
              </a:spcBef>
              <a:spcAft>
                <a:spcPts val="0"/>
              </a:spcAft>
              <a:buNone/>
            </a:pPr>
            <a:r>
              <a:t/>
            </a:r>
            <a:endParaRPr/>
          </a:p>
        </p:txBody>
      </p:sp>
      <p:sp>
        <p:nvSpPr>
          <p:cNvPr id="162" name="Google Shape;162;p2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Stores - Example</a:t>
            </a:r>
            <a:endParaRPr/>
          </a:p>
        </p:txBody>
      </p:sp>
      <p:sp>
        <p:nvSpPr>
          <p:cNvPr id="163" name="Google Shape;163;p26"/>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3"/>
              </a:rPr>
              <a:t>https://github.com/facebook/flux/tree/master/examples/flux-concepts</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Actions</a:t>
            </a:r>
            <a:endParaRPr/>
          </a:p>
        </p:txBody>
      </p:sp>
      <p:pic>
        <p:nvPicPr>
          <p:cNvPr id="169" name="Google Shape;169;p27"/>
          <p:cNvPicPr preferRelativeResize="0"/>
          <p:nvPr/>
        </p:nvPicPr>
        <p:blipFill>
          <a:blip r:embed="rId3">
            <a:alphaModFix/>
          </a:blip>
          <a:stretch>
            <a:fillRect/>
          </a:stretch>
        </p:blipFill>
        <p:spPr>
          <a:xfrm>
            <a:off x="1682242" y="3143267"/>
            <a:ext cx="8827497" cy="1942067"/>
          </a:xfrm>
          <a:prstGeom prst="rect">
            <a:avLst/>
          </a:prstGeom>
          <a:noFill/>
          <a:ln>
            <a:noFill/>
          </a:ln>
        </p:spPr>
      </p:pic>
      <p:sp>
        <p:nvSpPr>
          <p:cNvPr id="170" name="Google Shape;170;p27"/>
          <p:cNvSpPr/>
          <p:nvPr/>
        </p:nvSpPr>
        <p:spPr>
          <a:xfrm>
            <a:off x="2296125" y="3331150"/>
            <a:ext cx="1764000" cy="1566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4"/>
              </a:rPr>
              <a:t>https://github.com/facebook/flux/tree/master/examples/flux-concepts</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1"/>
              </a:spcBef>
              <a:spcAft>
                <a:spcPts val="0"/>
              </a:spcAft>
              <a:buNone/>
            </a:pPr>
            <a:r>
              <a:rPr lang="en-US"/>
              <a:t>Remember that all stores will receive the action and can know they need to clear the data or refresh credentials by handling the same "delete-user" action</a:t>
            </a:r>
            <a:endParaRPr/>
          </a:p>
          <a:p>
            <a:pPr indent="-419100" lvl="0" marL="609600" rtl="0" algn="l">
              <a:spcBef>
                <a:spcPts val="1001"/>
              </a:spcBef>
              <a:spcAft>
                <a:spcPts val="0"/>
              </a:spcAft>
              <a:buSzPts val="1800"/>
              <a:buAutoNum type="arabicPeriod"/>
            </a:pPr>
            <a:r>
              <a:rPr lang="en-US"/>
              <a:t>When a user clicks "delete" on a completed todo a single "delete-todo" action is dispatched:</a:t>
            </a:r>
            <a:endParaRPr/>
          </a:p>
          <a:p>
            <a:pPr indent="0" lvl="0" marL="609600" rtl="0" algn="l">
              <a:spcBef>
                <a:spcPts val="1001"/>
              </a:spcBef>
              <a:spcAft>
                <a:spcPts val="0"/>
              </a:spcAft>
              <a:buNone/>
            </a:pPr>
            <a:r>
              <a:rPr lang="en-US">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indent="0" lvl="0" marL="609600" rtl="0" algn="l">
              <a:spcBef>
                <a:spcPts val="1001"/>
              </a:spcBef>
              <a:spcAft>
                <a:spcPts val="0"/>
              </a:spcAft>
              <a:buNone/>
            </a:pPr>
            <a:r>
              <a:rPr lang="en-US">
                <a:latin typeface="Source Code Pro"/>
                <a:ea typeface="Source Code Pro"/>
                <a:cs typeface="Source Code Pro"/>
                <a:sym typeface="Source Code Pro"/>
              </a:rPr>
              <a:t>    type: 'delete-todo',</a:t>
            </a:r>
            <a:endParaRPr>
              <a:latin typeface="Source Code Pro"/>
              <a:ea typeface="Source Code Pro"/>
              <a:cs typeface="Source Code Pro"/>
              <a:sym typeface="Source Code Pro"/>
            </a:endParaRPr>
          </a:p>
          <a:p>
            <a:pPr indent="0" lvl="0" marL="609600" rtl="0" algn="l">
              <a:spcBef>
                <a:spcPts val="1001"/>
              </a:spcBef>
              <a:spcAft>
                <a:spcPts val="0"/>
              </a:spcAft>
              <a:buNone/>
            </a:pPr>
            <a:r>
              <a:rPr lang="en-US">
                <a:latin typeface="Source Code Pro"/>
                <a:ea typeface="Source Code Pro"/>
                <a:cs typeface="Source Code Pro"/>
                <a:sym typeface="Source Code Pro"/>
              </a:rPr>
              <a:t>    todoID: '1234',</a:t>
            </a:r>
            <a:endParaRPr>
              <a:latin typeface="Source Code Pro"/>
              <a:ea typeface="Source Code Pro"/>
              <a:cs typeface="Source Code Pro"/>
              <a:sym typeface="Source Code Pro"/>
            </a:endParaRPr>
          </a:p>
          <a:p>
            <a:pPr indent="0" lvl="0" marL="609600" rtl="0" algn="l">
              <a:spcBef>
                <a:spcPts val="1001"/>
              </a:spcBef>
              <a:spcAft>
                <a:spcPts val="0"/>
              </a:spcAft>
              <a:buNone/>
            </a:pPr>
            <a:r>
              <a:rPr lang="en-US">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indent="0" lvl="0" marL="609600" rtl="0" algn="l">
              <a:spcBef>
                <a:spcPts val="1001"/>
              </a:spcBef>
              <a:spcAft>
                <a:spcPts val="0"/>
              </a:spcAft>
              <a:buNone/>
            </a:pPr>
            <a:r>
              <a:t/>
            </a:r>
            <a:endParaRPr/>
          </a:p>
          <a:p>
            <a:pPr indent="0" lvl="0" marL="0" rtl="0" algn="l">
              <a:spcBef>
                <a:spcPts val="1001"/>
              </a:spcBef>
              <a:spcAft>
                <a:spcPts val="0"/>
              </a:spcAft>
              <a:buNone/>
            </a:pPr>
            <a:r>
              <a:t/>
            </a:r>
            <a:endParaRPr/>
          </a:p>
        </p:txBody>
      </p:sp>
      <p:sp>
        <p:nvSpPr>
          <p:cNvPr id="177" name="Google Shape;177;p2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Actions - Example</a:t>
            </a:r>
            <a:endParaRPr/>
          </a:p>
        </p:txBody>
      </p:sp>
      <p:sp>
        <p:nvSpPr>
          <p:cNvPr id="178" name="Google Shape;178;p28"/>
          <p:cNvSpPr txBox="1"/>
          <p:nvPr/>
        </p:nvSpPr>
        <p:spPr>
          <a:xfrm>
            <a:off x="4599967" y="6245125"/>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3"/>
              </a:rPr>
              <a:t>https://github.com/facebook/flux/tree/master/examples/flux-concepts</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Views</a:t>
            </a:r>
            <a:endParaRPr/>
          </a:p>
        </p:txBody>
      </p:sp>
      <p:pic>
        <p:nvPicPr>
          <p:cNvPr id="184" name="Google Shape;184;p29"/>
          <p:cNvPicPr preferRelativeResize="0"/>
          <p:nvPr/>
        </p:nvPicPr>
        <p:blipFill>
          <a:blip r:embed="rId3">
            <a:alphaModFix/>
          </a:blip>
          <a:stretch>
            <a:fillRect/>
          </a:stretch>
        </p:blipFill>
        <p:spPr>
          <a:xfrm>
            <a:off x="1682242" y="3143267"/>
            <a:ext cx="8827497" cy="1942067"/>
          </a:xfrm>
          <a:prstGeom prst="rect">
            <a:avLst/>
          </a:prstGeom>
          <a:noFill/>
          <a:ln>
            <a:noFill/>
          </a:ln>
        </p:spPr>
      </p:pic>
      <p:sp>
        <p:nvSpPr>
          <p:cNvPr id="185" name="Google Shape;185;p29"/>
          <p:cNvSpPr/>
          <p:nvPr/>
        </p:nvSpPr>
        <p:spPr>
          <a:xfrm>
            <a:off x="8150500" y="3331150"/>
            <a:ext cx="1764000" cy="1566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9"/>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4"/>
              </a:rPr>
              <a:t>https://github.com/facebook/flux/tree/master/examples/flux-concepts</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AutoNum type="arabicPeriod"/>
            </a:pPr>
            <a:r>
              <a:rPr lang="en-US"/>
              <a:t>The main view subscribes to the TodoStore</a:t>
            </a:r>
            <a:endParaRPr/>
          </a:p>
          <a:p>
            <a:pPr indent="-419100" lvl="0" marL="609600" rtl="0" algn="l">
              <a:spcBef>
                <a:spcPts val="0"/>
              </a:spcBef>
              <a:spcAft>
                <a:spcPts val="0"/>
              </a:spcAft>
              <a:buSzPts val="1800"/>
              <a:buAutoNum type="arabicPeriod"/>
            </a:pPr>
            <a:r>
              <a:rPr lang="en-US"/>
              <a:t>It accesses a list of the Todos and renders them in a readable format for the user to interact with</a:t>
            </a:r>
            <a:endParaRPr/>
          </a:p>
          <a:p>
            <a:pPr indent="-419100" lvl="0" marL="609600" rtl="0" algn="l">
              <a:spcBef>
                <a:spcPts val="0"/>
              </a:spcBef>
              <a:spcAft>
                <a:spcPts val="0"/>
              </a:spcAft>
              <a:buSzPts val="1800"/>
              <a:buAutoNum type="arabicPeriod"/>
            </a:pPr>
            <a:r>
              <a:rPr lang="en-US"/>
              <a:t>When a user types in the title of a new Todo and hits enter the view tells the Dispatcher to dispatch an action</a:t>
            </a:r>
            <a:endParaRPr/>
          </a:p>
          <a:p>
            <a:pPr indent="-419100" lvl="0" marL="609600" rtl="0" algn="l">
              <a:spcBef>
                <a:spcPts val="0"/>
              </a:spcBef>
              <a:spcAft>
                <a:spcPts val="0"/>
              </a:spcAft>
              <a:buSzPts val="1800"/>
              <a:buAutoNum type="arabicPeriod"/>
            </a:pPr>
            <a:r>
              <a:rPr lang="en-US"/>
              <a:t>All stores receive the dispatched action</a:t>
            </a:r>
            <a:endParaRPr/>
          </a:p>
          <a:p>
            <a:pPr indent="-419100" lvl="0" marL="609600" rtl="0" algn="l">
              <a:spcBef>
                <a:spcPts val="0"/>
              </a:spcBef>
              <a:spcAft>
                <a:spcPts val="0"/>
              </a:spcAft>
              <a:buSzPts val="1800"/>
              <a:buAutoNum type="arabicPeriod"/>
            </a:pPr>
            <a:r>
              <a:rPr lang="en-US"/>
              <a:t>The TodoStore handles the action and adds another Todo to its internal data structure, then emits a "change" event</a:t>
            </a:r>
            <a:endParaRPr/>
          </a:p>
          <a:p>
            <a:pPr indent="-419100" lvl="0" marL="609600" rtl="0" algn="l">
              <a:spcBef>
                <a:spcPts val="0"/>
              </a:spcBef>
              <a:spcAft>
                <a:spcPts val="0"/>
              </a:spcAft>
              <a:buSzPts val="1800"/>
              <a:buAutoNum type="arabicPeriod"/>
            </a:pPr>
            <a:r>
              <a:rPr lang="en-US"/>
              <a:t>The main view is listening for the "change" event. It gets the event, gets new data from the TodoStore, and then re-renders the list of Todos in the user interface</a:t>
            </a:r>
            <a:endParaRPr/>
          </a:p>
          <a:p>
            <a:pPr indent="0" lvl="0" marL="609600" rtl="0" algn="l">
              <a:spcBef>
                <a:spcPts val="1001"/>
              </a:spcBef>
              <a:spcAft>
                <a:spcPts val="0"/>
              </a:spcAft>
              <a:buNone/>
            </a:pPr>
            <a:r>
              <a:t/>
            </a:r>
            <a:endParaRPr/>
          </a:p>
          <a:p>
            <a:pPr indent="0" lvl="0" marL="0" rtl="0" algn="l">
              <a:spcBef>
                <a:spcPts val="1001"/>
              </a:spcBef>
              <a:spcAft>
                <a:spcPts val="0"/>
              </a:spcAft>
              <a:buNone/>
            </a:pPr>
            <a:r>
              <a:t/>
            </a:r>
            <a:endParaRPr/>
          </a:p>
        </p:txBody>
      </p:sp>
      <p:sp>
        <p:nvSpPr>
          <p:cNvPr id="192" name="Google Shape;192;p3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Views - Example</a:t>
            </a:r>
            <a:endParaRPr/>
          </a:p>
        </p:txBody>
      </p:sp>
      <p:sp>
        <p:nvSpPr>
          <p:cNvPr id="193" name="Google Shape;193;p30"/>
          <p:cNvSpPr txBox="1"/>
          <p:nvPr/>
        </p:nvSpPr>
        <p:spPr>
          <a:xfrm>
            <a:off x="4566367" y="107517"/>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3"/>
              </a:rPr>
              <a:t>https://github.com/facebook/flux/tree/master/examples/flux-concepts</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1"/>
              </a:spcBef>
              <a:spcAft>
                <a:spcPts val="0"/>
              </a:spcAft>
              <a:buClr>
                <a:schemeClr val="dk1"/>
              </a:buClr>
              <a:buSzPts val="1500"/>
              <a:buFont typeface="Arial"/>
              <a:buNone/>
            </a:pPr>
            <a:r>
              <a:rPr lang="en-US">
                <a:latin typeface="Calibri"/>
                <a:ea typeface="Calibri"/>
                <a:cs typeface="Calibri"/>
                <a:sym typeface="Calibri"/>
              </a:rPr>
              <a:t>We can piece the parts of Flux above into a diagram describing how data flows through the system:</a:t>
            </a:r>
            <a:endParaRPr>
              <a:latin typeface="Calibri"/>
              <a:ea typeface="Calibri"/>
              <a:cs typeface="Calibri"/>
              <a:sym typeface="Calibri"/>
            </a:endParaRPr>
          </a:p>
          <a:p>
            <a:pPr indent="0" lvl="0" marL="0" rtl="0" algn="l">
              <a:spcBef>
                <a:spcPts val="1001"/>
              </a:spcBef>
              <a:spcAft>
                <a:spcPts val="0"/>
              </a:spcAft>
              <a:buNone/>
            </a:pPr>
            <a:r>
              <a:t/>
            </a:r>
            <a:endParaRPr>
              <a:latin typeface="Calibri"/>
              <a:ea typeface="Calibri"/>
              <a:cs typeface="Calibri"/>
              <a:sym typeface="Calibri"/>
            </a:endParaRPr>
          </a:p>
        </p:txBody>
      </p:sp>
      <p:sp>
        <p:nvSpPr>
          <p:cNvPr id="199" name="Google Shape;199;p3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Flux data-flow</a:t>
            </a:r>
            <a:endParaRPr/>
          </a:p>
        </p:txBody>
      </p:sp>
      <p:pic>
        <p:nvPicPr>
          <p:cNvPr id="200" name="Google Shape;200;p31"/>
          <p:cNvPicPr preferRelativeResize="0"/>
          <p:nvPr/>
        </p:nvPicPr>
        <p:blipFill>
          <a:blip r:embed="rId3">
            <a:alphaModFix/>
          </a:blip>
          <a:stretch>
            <a:fillRect/>
          </a:stretch>
        </p:blipFill>
        <p:spPr>
          <a:xfrm>
            <a:off x="1248950" y="3456000"/>
            <a:ext cx="9694100" cy="2930600"/>
          </a:xfrm>
          <a:prstGeom prst="rect">
            <a:avLst/>
          </a:prstGeom>
          <a:noFill/>
          <a:ln>
            <a:noFill/>
          </a:ln>
        </p:spPr>
      </p:pic>
      <p:sp>
        <p:nvSpPr>
          <p:cNvPr id="201" name="Google Shape;201;p31"/>
          <p:cNvSpPr txBox="1"/>
          <p:nvPr/>
        </p:nvSpPr>
        <p:spPr>
          <a:xfrm>
            <a:off x="4667092" y="6311625"/>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4"/>
              </a:rPr>
              <a:t>https://github.com/facebook/flux/tree/master/examples/flux-concepts</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831850" y="1809752"/>
            <a:ext cx="105219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Flux Delphi Architecture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Flux Delphi Architecture - Views</a:t>
            </a:r>
            <a:endParaRPr/>
          </a:p>
        </p:txBody>
      </p:sp>
      <p:sp>
        <p:nvSpPr>
          <p:cNvPr id="212" name="Google Shape;212;p33"/>
          <p:cNvSpPr txBox="1"/>
          <p:nvPr>
            <p:ph idx="1" type="body"/>
          </p:nvPr>
        </p:nvSpPr>
        <p:spPr>
          <a:xfrm>
            <a:off x="838200" y="1825625"/>
            <a:ext cx="44835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Char char="•"/>
            </a:pPr>
            <a:r>
              <a:rPr lang="en-US"/>
              <a:t>First step is to map Flux elements with Delphi</a:t>
            </a:r>
            <a:endParaRPr/>
          </a:p>
          <a:p>
            <a:pPr indent="-419100" lvl="0" marL="609600" rtl="0" algn="l">
              <a:spcBef>
                <a:spcPts val="0"/>
              </a:spcBef>
              <a:spcAft>
                <a:spcPts val="0"/>
              </a:spcAft>
              <a:buSzPts val="1800"/>
              <a:buChar char="•"/>
            </a:pPr>
            <a:r>
              <a:rPr lang="en-US"/>
              <a:t>First element is very easy to figure out and implement</a:t>
            </a:r>
            <a:endParaRPr/>
          </a:p>
          <a:p>
            <a:pPr indent="-419100" lvl="0" marL="609600" rtl="0" algn="l">
              <a:spcBef>
                <a:spcPts val="0"/>
              </a:spcBef>
              <a:spcAft>
                <a:spcPts val="0"/>
              </a:spcAft>
              <a:buSzPts val="1800"/>
              <a:buChar char="•"/>
            </a:pPr>
            <a:r>
              <a:rPr lang="en-US"/>
              <a:t>View: Form</a:t>
            </a:r>
            <a:endParaRPr/>
          </a:p>
        </p:txBody>
      </p:sp>
      <p:pic>
        <p:nvPicPr>
          <p:cNvPr id="213" name="Google Shape;213;p33"/>
          <p:cNvPicPr preferRelativeResize="0"/>
          <p:nvPr/>
        </p:nvPicPr>
        <p:blipFill>
          <a:blip r:embed="rId3">
            <a:alphaModFix/>
          </a:blip>
          <a:stretch>
            <a:fillRect/>
          </a:stretch>
        </p:blipFill>
        <p:spPr>
          <a:xfrm>
            <a:off x="5997299" y="1546736"/>
            <a:ext cx="5597199" cy="4908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Flux Delphi Architecture - Dispatcher</a:t>
            </a:r>
            <a:endParaRPr/>
          </a:p>
        </p:txBody>
      </p:sp>
      <p:sp>
        <p:nvSpPr>
          <p:cNvPr id="219" name="Google Shape;219;p34"/>
          <p:cNvSpPr txBox="1"/>
          <p:nvPr>
            <p:ph idx="1" type="body"/>
          </p:nvPr>
        </p:nvSpPr>
        <p:spPr>
          <a:xfrm>
            <a:off x="838200" y="1825625"/>
            <a:ext cx="48951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Char char="•"/>
            </a:pPr>
            <a:r>
              <a:rPr lang="en-US"/>
              <a:t>Dispatcher: An event bus</a:t>
            </a:r>
            <a:endParaRPr/>
          </a:p>
          <a:p>
            <a:pPr indent="-419100" lvl="0" marL="609600" rtl="0" algn="l">
              <a:spcBef>
                <a:spcPts val="0"/>
              </a:spcBef>
              <a:spcAft>
                <a:spcPts val="0"/>
              </a:spcAft>
              <a:buSzPts val="1800"/>
              <a:buChar char="•"/>
            </a:pPr>
            <a:r>
              <a:rPr b="1" i="1" lang="en-US"/>
              <a:t>DelphiEventBus </a:t>
            </a:r>
            <a:r>
              <a:rPr lang="en-US"/>
              <a:t>is super easy to learn and use, is designed to decouple different parts/layers of your application</a:t>
            </a:r>
            <a:endParaRPr/>
          </a:p>
          <a:p>
            <a:pPr indent="-419100" lvl="1" marL="1219200" rtl="0" algn="l">
              <a:spcBef>
                <a:spcPts val="0"/>
              </a:spcBef>
              <a:spcAft>
                <a:spcPts val="0"/>
              </a:spcAft>
              <a:buSzPts val="1800"/>
              <a:buChar char="•"/>
            </a:pPr>
            <a:r>
              <a:rPr lang="en-US"/>
              <a:t>Event Driven and attributes based API </a:t>
            </a:r>
            <a:endParaRPr/>
          </a:p>
          <a:p>
            <a:pPr indent="-419100" lvl="1" marL="1219200" rtl="0" algn="l">
              <a:spcBef>
                <a:spcPts val="0"/>
              </a:spcBef>
              <a:spcAft>
                <a:spcPts val="0"/>
              </a:spcAft>
              <a:buSzPts val="1800"/>
              <a:buChar char="•"/>
            </a:pPr>
            <a:r>
              <a:rPr lang="en-US"/>
              <a:t>Support different delivery mode</a:t>
            </a:r>
            <a:endParaRPr/>
          </a:p>
          <a:p>
            <a:pPr indent="-419100" lvl="1" marL="1219200" rtl="0" algn="l">
              <a:spcBef>
                <a:spcPts val="0"/>
              </a:spcBef>
              <a:spcAft>
                <a:spcPts val="0"/>
              </a:spcAft>
              <a:buSzPts val="1800"/>
              <a:buChar char="•"/>
            </a:pPr>
            <a:r>
              <a:rPr lang="en-US" u="sng">
                <a:solidFill>
                  <a:schemeClr val="hlink"/>
                </a:solidFill>
                <a:hlinkClick r:id="rId3"/>
              </a:rPr>
              <a:t>https://github.com/spinettaro/delphi-event-bus</a:t>
            </a:r>
            <a:endParaRPr/>
          </a:p>
        </p:txBody>
      </p:sp>
      <p:pic>
        <p:nvPicPr>
          <p:cNvPr id="220" name="Google Shape;220;p34"/>
          <p:cNvPicPr preferRelativeResize="0"/>
          <p:nvPr/>
        </p:nvPicPr>
        <p:blipFill>
          <a:blip r:embed="rId4">
            <a:alphaModFix/>
          </a:blip>
          <a:stretch>
            <a:fillRect/>
          </a:stretch>
        </p:blipFill>
        <p:spPr>
          <a:xfrm>
            <a:off x="6260750" y="2299487"/>
            <a:ext cx="5744398" cy="3403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5"/>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1"/>
              </a:spcBef>
              <a:spcAft>
                <a:spcPts val="0"/>
              </a:spcAft>
              <a:buClr>
                <a:schemeClr val="dk1"/>
              </a:buClr>
              <a:buSzPts val="1500"/>
              <a:buFont typeface="Arial"/>
              <a:buNone/>
            </a:pPr>
            <a:r>
              <a:rPr lang="en-US"/>
              <a:t>Actions are not complex either. They will be implemented as simple PODOs with two main attributes:</a:t>
            </a:r>
            <a:endParaRPr/>
          </a:p>
          <a:p>
            <a:pPr indent="-419100" lvl="0" marL="609600" rtl="0" algn="l">
              <a:spcBef>
                <a:spcPts val="1001"/>
              </a:spcBef>
              <a:spcAft>
                <a:spcPts val="0"/>
              </a:spcAft>
              <a:buSzPts val="1800"/>
              <a:buAutoNum type="arabicPeriod"/>
            </a:pPr>
            <a:r>
              <a:rPr lang="en-US"/>
              <a:t>Type: a String identifying the type of event.</a:t>
            </a:r>
            <a:endParaRPr/>
          </a:p>
          <a:p>
            <a:pPr indent="-419100" lvl="0" marL="609600" rtl="0" algn="l">
              <a:spcBef>
                <a:spcPts val="0"/>
              </a:spcBef>
              <a:spcAft>
                <a:spcPts val="0"/>
              </a:spcAft>
              <a:buSzPts val="1800"/>
              <a:buAutoNum type="arabicPeriod"/>
            </a:pPr>
            <a:r>
              <a:rPr lang="en-US"/>
              <a:t>Data: a Map with the payload for this action.</a:t>
            </a:r>
            <a:endParaRPr/>
          </a:p>
          <a:p>
            <a:pPr indent="0" lvl="0" marL="0" rtl="0" algn="l">
              <a:spcBef>
                <a:spcPts val="1001"/>
              </a:spcBef>
              <a:spcAft>
                <a:spcPts val="0"/>
              </a:spcAft>
              <a:buNone/>
            </a:pPr>
            <a:r>
              <a:rPr lang="en-US"/>
              <a:t>For example, a typical action to show a list of particular resource will look like this:</a:t>
            </a:r>
            <a:endParaRPr/>
          </a:p>
          <a:p>
            <a:pPr indent="0" lvl="0" marL="0" rtl="0" algn="l">
              <a:spcBef>
                <a:spcPts val="1001"/>
              </a:spcBef>
              <a:spcAft>
                <a:spcPts val="0"/>
              </a:spcAft>
              <a:buNone/>
            </a:pPr>
            <a:r>
              <a:t/>
            </a:r>
            <a:endParaRPr/>
          </a:p>
          <a:p>
            <a:pPr indent="0" lvl="0" marL="0" rtl="0" algn="l">
              <a:spcBef>
                <a:spcPts val="1001"/>
              </a:spcBef>
              <a:spcAft>
                <a:spcPts val="0"/>
              </a:spcAft>
              <a:buNone/>
            </a:pPr>
            <a:r>
              <a:rPr lang="en-US"/>
              <a:t>  </a:t>
            </a:r>
            <a:r>
              <a:rPr lang="en-US">
                <a:latin typeface="Source Code Pro"/>
                <a:ea typeface="Source Code Pro"/>
                <a:cs typeface="Source Code Pro"/>
                <a:sym typeface="Source Code Pro"/>
              </a:rPr>
              <a:t>TFluxAction.Create(ACTION_GET_WINES, LWines)</a:t>
            </a:r>
            <a:endParaRPr>
              <a:latin typeface="Source Code Pro"/>
              <a:ea typeface="Source Code Pro"/>
              <a:cs typeface="Source Code Pro"/>
              <a:sym typeface="Source Code Pro"/>
            </a:endParaRPr>
          </a:p>
          <a:p>
            <a:pPr indent="0" lvl="0" marL="0" rtl="0" algn="l">
              <a:spcBef>
                <a:spcPts val="1001"/>
              </a:spcBef>
              <a:spcAft>
                <a:spcPts val="0"/>
              </a:spcAft>
              <a:buNone/>
            </a:pPr>
            <a:r>
              <a:t/>
            </a:r>
            <a:endParaRPr/>
          </a:p>
          <a:p>
            <a:pPr indent="0" lvl="0" marL="0" rtl="0" algn="l">
              <a:spcBef>
                <a:spcPts val="1001"/>
              </a:spcBef>
              <a:spcAft>
                <a:spcPts val="0"/>
              </a:spcAft>
              <a:buClr>
                <a:schemeClr val="dk1"/>
              </a:buClr>
              <a:buSzPts val="1500"/>
              <a:buFont typeface="Arial"/>
              <a:buNone/>
            </a:pPr>
            <a:r>
              <a:t/>
            </a:r>
            <a:endParaRPr/>
          </a:p>
          <a:p>
            <a:pPr indent="0" lvl="0" marL="0" rtl="0" algn="l">
              <a:spcBef>
                <a:spcPts val="1001"/>
              </a:spcBef>
              <a:spcAft>
                <a:spcPts val="0"/>
              </a:spcAft>
              <a:buNone/>
            </a:pPr>
            <a:r>
              <a:t/>
            </a:r>
            <a:endParaRPr/>
          </a:p>
        </p:txBody>
      </p:sp>
      <p:sp>
        <p:nvSpPr>
          <p:cNvPr id="226" name="Google Shape;226;p3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Flux Delphi Architecture - Actions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lnSpc>
                <a:spcPct val="70000"/>
              </a:lnSpc>
              <a:spcBef>
                <a:spcPts val="0"/>
              </a:spcBef>
              <a:spcAft>
                <a:spcPts val="0"/>
              </a:spcAft>
              <a:buNone/>
            </a:pPr>
            <a:r>
              <a:rPr b="1" lang="en-US" sz="2700"/>
              <a:t>Daniele Spinetti</a:t>
            </a:r>
            <a:r>
              <a:rPr lang="en-US" sz="3700"/>
              <a:t> </a:t>
            </a:r>
            <a:endParaRPr sz="3700"/>
          </a:p>
          <a:p>
            <a:pPr indent="0" lvl="0" marL="0" rtl="0" algn="l">
              <a:lnSpc>
                <a:spcPct val="70000"/>
              </a:lnSpc>
              <a:spcBef>
                <a:spcPts val="0"/>
              </a:spcBef>
              <a:spcAft>
                <a:spcPts val="0"/>
              </a:spcAft>
              <a:buNone/>
            </a:pPr>
            <a:r>
              <a:rPr lang="en-US" sz="2700"/>
              <a:t>Senior Software Engineer</a:t>
            </a:r>
            <a:endParaRPr sz="2700"/>
          </a:p>
          <a:p>
            <a:pPr indent="0" lvl="0" marL="0" rtl="0" algn="l">
              <a:lnSpc>
                <a:spcPct val="70000"/>
              </a:lnSpc>
              <a:spcBef>
                <a:spcPts val="0"/>
              </a:spcBef>
              <a:spcAft>
                <a:spcPts val="0"/>
              </a:spcAft>
              <a:buNone/>
            </a:pPr>
            <a:r>
              <a:rPr lang="en-US" sz="2700"/>
              <a:t>Book author </a:t>
            </a:r>
            <a:endParaRPr sz="2700"/>
          </a:p>
          <a:p>
            <a:pPr indent="0" lvl="0" marL="0" rtl="0" algn="l">
              <a:lnSpc>
                <a:spcPct val="70000"/>
              </a:lnSpc>
              <a:spcBef>
                <a:spcPts val="1100"/>
              </a:spcBef>
              <a:spcAft>
                <a:spcPts val="0"/>
              </a:spcAft>
              <a:buNone/>
            </a:pPr>
            <a:r>
              <a:t/>
            </a:r>
            <a:endParaRPr sz="1900"/>
          </a:p>
          <a:p>
            <a:pPr indent="0" lvl="0" marL="0" rtl="0" algn="l">
              <a:lnSpc>
                <a:spcPct val="70000"/>
              </a:lnSpc>
              <a:spcBef>
                <a:spcPts val="1100"/>
              </a:spcBef>
              <a:spcAft>
                <a:spcPts val="0"/>
              </a:spcAft>
              <a:buNone/>
            </a:pPr>
            <a:r>
              <a:rPr b="1" lang="en-US" sz="1900"/>
              <a:t>OS Developer and active member</a:t>
            </a:r>
            <a:endParaRPr sz="3700"/>
          </a:p>
          <a:p>
            <a:pPr indent="0" lvl="0" marL="0" rtl="0" algn="l">
              <a:lnSpc>
                <a:spcPct val="70000"/>
              </a:lnSpc>
              <a:spcBef>
                <a:spcPts val="1100"/>
              </a:spcBef>
              <a:spcAft>
                <a:spcPts val="0"/>
              </a:spcAft>
              <a:buNone/>
            </a:pPr>
            <a:r>
              <a:t/>
            </a:r>
            <a:endParaRPr sz="1900"/>
          </a:p>
          <a:p>
            <a:pPr indent="0" lvl="0" marL="0" rtl="0" algn="l">
              <a:lnSpc>
                <a:spcPct val="70000"/>
              </a:lnSpc>
              <a:spcBef>
                <a:spcPts val="1100"/>
              </a:spcBef>
              <a:spcAft>
                <a:spcPts val="0"/>
              </a:spcAft>
              <a:buNone/>
            </a:pPr>
            <a:r>
              <a:rPr b="1" lang="en-US" sz="1900"/>
              <a:t>Contacts</a:t>
            </a:r>
            <a:endParaRPr b="1" sz="1900"/>
          </a:p>
          <a:p>
            <a:pPr indent="0" lvl="0" marL="0" rtl="0" algn="l">
              <a:lnSpc>
                <a:spcPct val="70000"/>
              </a:lnSpc>
              <a:spcBef>
                <a:spcPts val="1100"/>
              </a:spcBef>
              <a:spcAft>
                <a:spcPts val="0"/>
              </a:spcAft>
              <a:buNone/>
            </a:pPr>
            <a:r>
              <a:rPr lang="en-US" sz="1900"/>
              <a:t>skype: daniele.spinetti</a:t>
            </a:r>
            <a:endParaRPr sz="1900"/>
          </a:p>
          <a:p>
            <a:pPr indent="0" lvl="0" marL="0" rtl="0" algn="l">
              <a:lnSpc>
                <a:spcPct val="70000"/>
              </a:lnSpc>
              <a:spcBef>
                <a:spcPts val="1100"/>
              </a:spcBef>
              <a:spcAft>
                <a:spcPts val="0"/>
              </a:spcAft>
              <a:buNone/>
            </a:pPr>
            <a:r>
              <a:rPr lang="en-US" sz="1900"/>
              <a:t>email: spinettaro@gmail.com</a:t>
            </a:r>
            <a:endParaRPr sz="3700"/>
          </a:p>
          <a:p>
            <a:pPr indent="0" lvl="0" marL="0" rtl="0" algn="l">
              <a:lnSpc>
                <a:spcPct val="70000"/>
              </a:lnSpc>
              <a:spcBef>
                <a:spcPts val="1100"/>
              </a:spcBef>
              <a:spcAft>
                <a:spcPts val="0"/>
              </a:spcAft>
              <a:buNone/>
            </a:pPr>
            <a:r>
              <a:rPr lang="en-US" sz="1900"/>
              <a:t>Twitter: @spinettaro</a:t>
            </a:r>
            <a:endParaRPr sz="1900"/>
          </a:p>
          <a:p>
            <a:pPr indent="0" lvl="0" marL="0" rtl="0" algn="l">
              <a:lnSpc>
                <a:spcPct val="70000"/>
              </a:lnSpc>
              <a:spcBef>
                <a:spcPts val="1100"/>
              </a:spcBef>
              <a:spcAft>
                <a:spcPts val="0"/>
              </a:spcAft>
              <a:buNone/>
            </a:pPr>
            <a:r>
              <a:rPr lang="en-US" sz="1900"/>
              <a:t>Site: http://www.danielespinetti.it</a:t>
            </a:r>
            <a:endParaRPr sz="1900"/>
          </a:p>
        </p:txBody>
      </p:sp>
      <p:sp>
        <p:nvSpPr>
          <p:cNvPr id="102" name="Google Shape;102;p1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Who is talking?</a:t>
            </a:r>
            <a:endParaRPr/>
          </a:p>
        </p:txBody>
      </p:sp>
      <p:pic>
        <p:nvPicPr>
          <p:cNvPr id="103" name="Google Shape;103;p18"/>
          <p:cNvPicPr preferRelativeResize="0"/>
          <p:nvPr/>
        </p:nvPicPr>
        <p:blipFill rotWithShape="1">
          <a:blip r:embed="rId3">
            <a:alphaModFix/>
          </a:blip>
          <a:srcRect b="0" l="0" r="0" t="0"/>
          <a:stretch/>
        </p:blipFill>
        <p:spPr>
          <a:xfrm>
            <a:off x="8747765" y="275853"/>
            <a:ext cx="3169767" cy="3169800"/>
          </a:xfrm>
          <a:prstGeom prst="rect">
            <a:avLst/>
          </a:prstGeom>
          <a:noFill/>
          <a:ln>
            <a:noFill/>
          </a:ln>
        </p:spPr>
      </p:pic>
      <p:pic>
        <p:nvPicPr>
          <p:cNvPr id="104" name="Google Shape;104;p18"/>
          <p:cNvPicPr preferRelativeResize="0"/>
          <p:nvPr/>
        </p:nvPicPr>
        <p:blipFill>
          <a:blip r:embed="rId4">
            <a:alphaModFix/>
          </a:blip>
          <a:stretch>
            <a:fillRect/>
          </a:stretch>
        </p:blipFill>
        <p:spPr>
          <a:xfrm>
            <a:off x="5668733" y="3926250"/>
            <a:ext cx="2768600" cy="2768600"/>
          </a:xfrm>
          <a:prstGeom prst="rect">
            <a:avLst/>
          </a:prstGeom>
          <a:noFill/>
          <a:ln>
            <a:noFill/>
          </a:ln>
        </p:spPr>
      </p:pic>
      <p:pic>
        <p:nvPicPr>
          <p:cNvPr descr="http://delphi.org/mvp/logo/MVP_200x200_Black/MVP_NewLogo_200x200_Black-01.png" id="105" name="Google Shape;105;p18"/>
          <p:cNvPicPr preferRelativeResize="0"/>
          <p:nvPr/>
        </p:nvPicPr>
        <p:blipFill rotWithShape="1">
          <a:blip r:embed="rId5">
            <a:alphaModFix/>
          </a:blip>
          <a:srcRect b="0" l="0" r="0" t="0"/>
          <a:stretch/>
        </p:blipFill>
        <p:spPr>
          <a:xfrm>
            <a:off x="9380149" y="4611534"/>
            <a:ext cx="1905000" cy="190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95300" lvl="0" marL="609600" rtl="0" algn="l">
              <a:spcBef>
                <a:spcPts val="1001"/>
              </a:spcBef>
              <a:spcAft>
                <a:spcPts val="0"/>
              </a:spcAft>
              <a:buSzPts val="3000"/>
              <a:buChar char="•"/>
            </a:pPr>
            <a:r>
              <a:rPr lang="en-US" sz="3000"/>
              <a:t>Stores contain the status of the application and its business logic</a:t>
            </a:r>
            <a:endParaRPr sz="3000"/>
          </a:p>
          <a:p>
            <a:pPr indent="-495300" lvl="0" marL="609600" rtl="0" algn="l">
              <a:spcBef>
                <a:spcPts val="0"/>
              </a:spcBef>
              <a:spcAft>
                <a:spcPts val="0"/>
              </a:spcAft>
              <a:buSzPts val="3000"/>
              <a:buChar char="•"/>
            </a:pPr>
            <a:r>
              <a:rPr lang="en-US" sz="3000"/>
              <a:t>Stores react to Actions emitted by the Dispatcher, execute business logic and emit a change event as result</a:t>
            </a:r>
            <a:endParaRPr sz="3000"/>
          </a:p>
          <a:p>
            <a:pPr indent="-495300" lvl="0" marL="609600" rtl="0" algn="l">
              <a:spcBef>
                <a:spcPts val="0"/>
              </a:spcBef>
              <a:spcAft>
                <a:spcPts val="0"/>
              </a:spcAft>
              <a:buSzPts val="3000"/>
              <a:buChar char="•"/>
            </a:pPr>
            <a:r>
              <a:rPr lang="en-US" sz="3000"/>
              <a:t>Finally, stores must expose an interface to obtain application Status. This way, view elements can query the Stores and update application UI in response</a:t>
            </a:r>
            <a:endParaRPr sz="3000"/>
          </a:p>
        </p:txBody>
      </p:sp>
      <p:sp>
        <p:nvSpPr>
          <p:cNvPr id="232" name="Google Shape;232;p3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Flux Delphi Architecture - Stores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1001"/>
              </a:spcBef>
              <a:spcAft>
                <a:spcPts val="0"/>
              </a:spcAft>
              <a:buClr>
                <a:schemeClr val="dk1"/>
              </a:buClr>
              <a:buSzPts val="1100"/>
              <a:buFont typeface="Arial"/>
              <a:buNone/>
            </a:pPr>
            <a:r>
              <a:rPr lang="en-US" sz="2799"/>
              <a:t>Ok… I understand Flux core concepts and the data-flow… but … how Flux application obtain data? For example by an external API?</a:t>
            </a:r>
            <a:endParaRPr sz="2799"/>
          </a:p>
          <a:p>
            <a:pPr indent="0" lvl="0" marL="0" rtl="0" algn="l">
              <a:spcBef>
                <a:spcPts val="0"/>
              </a:spcBef>
              <a:spcAft>
                <a:spcPts val="0"/>
              </a:spcAft>
              <a:buNone/>
            </a:pPr>
            <a:r>
              <a:t/>
            </a:r>
            <a:endParaRPr sz="2799"/>
          </a:p>
        </p:txBody>
      </p:sp>
      <p:pic>
        <p:nvPicPr>
          <p:cNvPr id="238" name="Google Shape;238;p37"/>
          <p:cNvPicPr preferRelativeResize="0"/>
          <p:nvPr/>
        </p:nvPicPr>
        <p:blipFill>
          <a:blip r:embed="rId3">
            <a:alphaModFix/>
          </a:blip>
          <a:stretch>
            <a:fillRect/>
          </a:stretch>
        </p:blipFill>
        <p:spPr>
          <a:xfrm>
            <a:off x="8051792" y="2783925"/>
            <a:ext cx="3556000" cy="3771900"/>
          </a:xfrm>
          <a:prstGeom prst="rect">
            <a:avLst/>
          </a:prstGeom>
          <a:noFill/>
          <a:ln>
            <a:noFill/>
          </a:ln>
        </p:spPr>
      </p:pic>
      <p:pic>
        <p:nvPicPr>
          <p:cNvPr id="239" name="Google Shape;239;p37"/>
          <p:cNvPicPr preferRelativeResize="0"/>
          <p:nvPr/>
        </p:nvPicPr>
        <p:blipFill>
          <a:blip r:embed="rId4">
            <a:alphaModFix/>
          </a:blip>
          <a:stretch>
            <a:fillRect/>
          </a:stretch>
        </p:blipFill>
        <p:spPr>
          <a:xfrm>
            <a:off x="334887" y="2221825"/>
            <a:ext cx="7154300" cy="216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Network requests and asynchronous calls</a:t>
            </a:r>
            <a:endParaRPr/>
          </a:p>
        </p:txBody>
      </p:sp>
      <p:pic>
        <p:nvPicPr>
          <p:cNvPr id="245" name="Google Shape;245;p38"/>
          <p:cNvPicPr preferRelativeResize="0"/>
          <p:nvPr/>
        </p:nvPicPr>
        <p:blipFill>
          <a:blip r:embed="rId3">
            <a:alphaModFix/>
          </a:blip>
          <a:stretch>
            <a:fillRect/>
          </a:stretch>
        </p:blipFill>
        <p:spPr>
          <a:xfrm>
            <a:off x="1145600" y="1776050"/>
            <a:ext cx="9900800" cy="4926850"/>
          </a:xfrm>
          <a:prstGeom prst="rect">
            <a:avLst/>
          </a:prstGeom>
          <a:noFill/>
          <a:ln>
            <a:noFill/>
          </a:ln>
        </p:spPr>
      </p:pic>
      <p:sp>
        <p:nvSpPr>
          <p:cNvPr id="246" name="Google Shape;246;p38"/>
          <p:cNvSpPr txBox="1"/>
          <p:nvPr/>
        </p:nvSpPr>
        <p:spPr>
          <a:xfrm>
            <a:off x="4566367" y="107517"/>
            <a:ext cx="7524900" cy="544500"/>
          </a:xfrm>
          <a:prstGeom prst="rect">
            <a:avLst/>
          </a:prstGeom>
          <a:noFill/>
          <a:ln>
            <a:noFill/>
          </a:ln>
        </p:spPr>
        <p:txBody>
          <a:bodyPr anchorCtr="0" anchor="t" bIns="121900" lIns="121900" spcFirstLastPara="1" rIns="121900" wrap="square" tIns="121900">
            <a:noAutofit/>
          </a:bodyPr>
          <a:lstStyle/>
          <a:p>
            <a:pPr indent="0" lvl="0" marL="0" rtl="0" algn="r">
              <a:spcBef>
                <a:spcPts val="0"/>
              </a:spcBef>
              <a:spcAft>
                <a:spcPts val="0"/>
              </a:spcAft>
              <a:buNone/>
            </a:pPr>
            <a:r>
              <a:rPr lang="en-US" sz="1900" u="sng">
                <a:solidFill>
                  <a:schemeClr val="hlink"/>
                </a:solidFill>
                <a:hlinkClick r:id="rId4"/>
              </a:rPr>
              <a:t>https://github.com/facebook/flux/</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9"/>
          <p:cNvSpPr txBox="1"/>
          <p:nvPr>
            <p:ph type="title"/>
          </p:nvPr>
        </p:nvSpPr>
        <p:spPr>
          <a:xfrm>
            <a:off x="831850" y="1809752"/>
            <a:ext cx="105219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Show me the code: Wine Cellar App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839789" y="457202"/>
            <a:ext cx="3932237" cy="103094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Quattrocento Sans"/>
              <a:buNone/>
            </a:pPr>
            <a:r>
              <a:rPr lang="en-US" sz="4400"/>
              <a:t>Conclusions</a:t>
            </a:r>
            <a:endParaRPr/>
          </a:p>
        </p:txBody>
      </p:sp>
      <p:pic>
        <p:nvPicPr>
          <p:cNvPr id="257" name="Google Shape;257;p40"/>
          <p:cNvPicPr preferRelativeResize="0"/>
          <p:nvPr>
            <p:ph idx="2" type="pic"/>
          </p:nvPr>
        </p:nvPicPr>
        <p:blipFill rotWithShape="1">
          <a:blip r:embed="rId3">
            <a:alphaModFix/>
          </a:blip>
          <a:srcRect b="0" l="19444" r="13055" t="0"/>
          <a:stretch/>
        </p:blipFill>
        <p:spPr>
          <a:xfrm>
            <a:off x="6019801" y="2"/>
            <a:ext cx="6172201" cy="6857999"/>
          </a:xfrm>
          <a:prstGeom prst="rect">
            <a:avLst/>
          </a:prstGeom>
          <a:noFill/>
          <a:ln>
            <a:noFill/>
          </a:ln>
        </p:spPr>
      </p:pic>
      <p:sp>
        <p:nvSpPr>
          <p:cNvPr id="258" name="Google Shape;258;p40"/>
          <p:cNvSpPr txBox="1"/>
          <p:nvPr>
            <p:ph idx="1" type="body"/>
          </p:nvPr>
        </p:nvSpPr>
        <p:spPr>
          <a:xfrm>
            <a:off x="839789" y="1730188"/>
            <a:ext cx="3932237" cy="4138800"/>
          </a:xfrm>
          <a:prstGeom prst="rect">
            <a:avLst/>
          </a:prstGeom>
          <a:noFill/>
          <a:ln>
            <a:noFill/>
          </a:ln>
        </p:spPr>
        <p:txBody>
          <a:bodyPr anchorCtr="0" anchor="t" bIns="45700" lIns="91425" spcFirstLastPara="1" rIns="91425" wrap="square" tIns="45700">
            <a:noAutofit/>
          </a:bodyPr>
          <a:lstStyle/>
          <a:p>
            <a:pPr indent="-285725" lvl="0" marL="285725" rtl="0" algn="l">
              <a:lnSpc>
                <a:spcPct val="90000"/>
              </a:lnSpc>
              <a:spcBef>
                <a:spcPts val="0"/>
              </a:spcBef>
              <a:spcAft>
                <a:spcPts val="0"/>
              </a:spcAft>
              <a:buSzPts val="2000"/>
              <a:buChar char="•"/>
            </a:pPr>
            <a:r>
              <a:rPr lang="en-US" sz="2000"/>
              <a:t>Good and clean architecture</a:t>
            </a:r>
            <a:endParaRPr sz="2000"/>
          </a:p>
          <a:p>
            <a:pPr indent="-285725" lvl="0" marL="285725" rtl="0" algn="l">
              <a:lnSpc>
                <a:spcPct val="90000"/>
              </a:lnSpc>
              <a:spcBef>
                <a:spcPts val="0"/>
              </a:spcBef>
              <a:spcAft>
                <a:spcPts val="0"/>
              </a:spcAft>
              <a:buSzPts val="2000"/>
              <a:buChar char="•"/>
            </a:pPr>
            <a:r>
              <a:rPr lang="en-US" sz="2000"/>
              <a:t>The reason is that Flux is very simple to understand and there is almost no code for it</a:t>
            </a:r>
            <a:endParaRPr sz="2000"/>
          </a:p>
          <a:p>
            <a:pPr indent="-285725" lvl="0" marL="285725" rtl="0" algn="l">
              <a:lnSpc>
                <a:spcPct val="90000"/>
              </a:lnSpc>
              <a:spcBef>
                <a:spcPts val="0"/>
              </a:spcBef>
              <a:spcAft>
                <a:spcPts val="0"/>
              </a:spcAft>
              <a:buSzPts val="2000"/>
              <a:buChar char="•"/>
            </a:pPr>
            <a:r>
              <a:rPr lang="en-US" sz="2000"/>
              <a:t>it’s just a way to better structure your app</a:t>
            </a:r>
            <a:endParaRPr sz="2000"/>
          </a:p>
          <a:p>
            <a:pPr indent="-285725" lvl="0" marL="285725" rtl="0" algn="l">
              <a:lnSpc>
                <a:spcPct val="90000"/>
              </a:lnSpc>
              <a:spcBef>
                <a:spcPts val="1001"/>
              </a:spcBef>
              <a:spcAft>
                <a:spcPts val="0"/>
              </a:spcAft>
              <a:buClr>
                <a:schemeClr val="lt1"/>
              </a:buClr>
              <a:buSzPts val="2000"/>
              <a:buFont typeface="Arial"/>
              <a:buChar char="•"/>
            </a:pPr>
            <a:r>
              <a:rPr lang="en-US" sz="2000"/>
              <a:t>Delphi-Flux-Seed: </a:t>
            </a:r>
            <a:r>
              <a:rPr lang="en-US" sz="2000" u="sng">
                <a:solidFill>
                  <a:schemeClr val="hlink"/>
                </a:solidFill>
                <a:hlinkClick r:id="rId4"/>
              </a:rPr>
              <a:t>https://github.com/spinettaro/delphi-flux-seed</a:t>
            </a:r>
            <a:endParaRPr/>
          </a:p>
        </p:txBody>
      </p:sp>
      <p:pic>
        <p:nvPicPr>
          <p:cNvPr id="259" name="Google Shape;259;p40"/>
          <p:cNvPicPr preferRelativeResize="0"/>
          <p:nvPr/>
        </p:nvPicPr>
        <p:blipFill rotWithShape="1">
          <a:blip r:embed="rId5">
            <a:alphaModFix/>
          </a:blip>
          <a:srcRect b="0" l="0" r="0" t="0"/>
          <a:stretch/>
        </p:blipFill>
        <p:spPr>
          <a:xfrm>
            <a:off x="9676974" y="6145089"/>
            <a:ext cx="2708209" cy="718596"/>
          </a:xfrm>
          <a:prstGeom prst="rect">
            <a:avLst/>
          </a:prstGeom>
          <a:noFill/>
          <a:ln>
            <a:noFill/>
          </a:ln>
          <a:effectLst>
            <a:outerShdw blurRad="50800" rotWithShape="0" algn="tl" dir="2700000" dist="38100">
              <a:srgbClr val="000000">
                <a:alpha val="40000"/>
              </a:srgbClr>
            </a:outerShdw>
          </a:effectLst>
        </p:spPr>
      </p:pic>
      <p:sp>
        <p:nvSpPr>
          <p:cNvPr id="260" name="Google Shape;260;p40"/>
          <p:cNvSpPr txBox="1"/>
          <p:nvPr/>
        </p:nvSpPr>
        <p:spPr>
          <a:xfrm>
            <a:off x="10301739" y="5686"/>
            <a:ext cx="1890261" cy="95410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Code</a:t>
            </a:r>
            <a:r>
              <a:rPr b="1" i="0" lang="en-US" sz="2800" u="none" cap="none" strike="noStrike">
                <a:solidFill>
                  <a:srgbClr val="C00000"/>
                </a:solidFill>
                <a:latin typeface="Quattrocento Sans"/>
                <a:ea typeface="Quattrocento Sans"/>
                <a:cs typeface="Quattrocento Sans"/>
                <a:sym typeface="Quattrocento Sans"/>
              </a:rPr>
              <a:t>Rage</a:t>
            </a:r>
            <a:endParaRPr/>
          </a:p>
          <a:p>
            <a:pPr indent="0" lvl="0" marL="0" marR="0" rtl="0" algn="ctr">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20</a:t>
            </a:r>
            <a:r>
              <a:rPr b="1" i="0" lang="en-US" sz="2800" u="none" cap="none" strike="noStrike">
                <a:solidFill>
                  <a:srgbClr val="C00000"/>
                </a:solidFill>
                <a:latin typeface="Quattrocento Sans"/>
                <a:ea typeface="Quattrocento Sans"/>
                <a:cs typeface="Quattrocento Sans"/>
                <a:sym typeface="Quattrocento Sans"/>
              </a:rPr>
              <a:t>18</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lnSpc>
                <a:spcPct val="70000"/>
              </a:lnSpc>
              <a:spcBef>
                <a:spcPts val="0"/>
              </a:spcBef>
              <a:spcAft>
                <a:spcPts val="0"/>
              </a:spcAft>
              <a:buNone/>
            </a:pPr>
            <a:r>
              <a:rPr b="1" lang="en-US" sz="2700"/>
              <a:t>Daniele Spinetti</a:t>
            </a:r>
            <a:r>
              <a:rPr lang="en-US" sz="3700"/>
              <a:t> </a:t>
            </a:r>
            <a:endParaRPr sz="3700"/>
          </a:p>
          <a:p>
            <a:pPr indent="0" lvl="0" marL="0" rtl="0" algn="l">
              <a:lnSpc>
                <a:spcPct val="70000"/>
              </a:lnSpc>
              <a:spcBef>
                <a:spcPts val="0"/>
              </a:spcBef>
              <a:spcAft>
                <a:spcPts val="0"/>
              </a:spcAft>
              <a:buNone/>
            </a:pPr>
            <a:r>
              <a:rPr lang="en-US" sz="2700"/>
              <a:t>Senior Software Developer</a:t>
            </a:r>
            <a:endParaRPr sz="2700"/>
          </a:p>
          <a:p>
            <a:pPr indent="0" lvl="0" marL="0" rtl="0" algn="l">
              <a:lnSpc>
                <a:spcPct val="70000"/>
              </a:lnSpc>
              <a:spcBef>
                <a:spcPts val="0"/>
              </a:spcBef>
              <a:spcAft>
                <a:spcPts val="0"/>
              </a:spcAft>
              <a:buNone/>
            </a:pPr>
            <a:r>
              <a:rPr lang="en-US" sz="2700"/>
              <a:t>Book author </a:t>
            </a:r>
            <a:endParaRPr sz="2700"/>
          </a:p>
          <a:p>
            <a:pPr indent="0" lvl="0" marL="0" rtl="0" algn="l">
              <a:lnSpc>
                <a:spcPct val="70000"/>
              </a:lnSpc>
              <a:spcBef>
                <a:spcPts val="1100"/>
              </a:spcBef>
              <a:spcAft>
                <a:spcPts val="0"/>
              </a:spcAft>
              <a:buNone/>
            </a:pPr>
            <a:r>
              <a:t/>
            </a:r>
            <a:endParaRPr sz="1900"/>
          </a:p>
          <a:p>
            <a:pPr indent="0" lvl="0" marL="0" rtl="0" algn="l">
              <a:lnSpc>
                <a:spcPct val="70000"/>
              </a:lnSpc>
              <a:spcBef>
                <a:spcPts val="1100"/>
              </a:spcBef>
              <a:spcAft>
                <a:spcPts val="0"/>
              </a:spcAft>
              <a:buNone/>
            </a:pPr>
            <a:r>
              <a:rPr b="1" lang="en-US" sz="1900"/>
              <a:t>OS Developer and active member</a:t>
            </a:r>
            <a:endParaRPr sz="3700"/>
          </a:p>
          <a:p>
            <a:pPr indent="0" lvl="0" marL="0" rtl="0" algn="l">
              <a:lnSpc>
                <a:spcPct val="70000"/>
              </a:lnSpc>
              <a:spcBef>
                <a:spcPts val="1100"/>
              </a:spcBef>
              <a:spcAft>
                <a:spcPts val="0"/>
              </a:spcAft>
              <a:buNone/>
            </a:pPr>
            <a:r>
              <a:t/>
            </a:r>
            <a:endParaRPr sz="1900"/>
          </a:p>
          <a:p>
            <a:pPr indent="0" lvl="0" marL="0" rtl="0" algn="l">
              <a:lnSpc>
                <a:spcPct val="70000"/>
              </a:lnSpc>
              <a:spcBef>
                <a:spcPts val="1100"/>
              </a:spcBef>
              <a:spcAft>
                <a:spcPts val="0"/>
              </a:spcAft>
              <a:buNone/>
            </a:pPr>
            <a:r>
              <a:rPr b="1" lang="en-US" sz="1900"/>
              <a:t>Contacts</a:t>
            </a:r>
            <a:endParaRPr b="1" sz="1900"/>
          </a:p>
          <a:p>
            <a:pPr indent="0" lvl="0" marL="0" rtl="0" algn="l">
              <a:lnSpc>
                <a:spcPct val="70000"/>
              </a:lnSpc>
              <a:spcBef>
                <a:spcPts val="1100"/>
              </a:spcBef>
              <a:spcAft>
                <a:spcPts val="0"/>
              </a:spcAft>
              <a:buNone/>
            </a:pPr>
            <a:r>
              <a:rPr lang="en-US" sz="1900"/>
              <a:t>skype: daniele.spinetti</a:t>
            </a:r>
            <a:endParaRPr sz="1900"/>
          </a:p>
          <a:p>
            <a:pPr indent="0" lvl="0" marL="0" rtl="0" algn="l">
              <a:lnSpc>
                <a:spcPct val="70000"/>
              </a:lnSpc>
              <a:spcBef>
                <a:spcPts val="1100"/>
              </a:spcBef>
              <a:spcAft>
                <a:spcPts val="0"/>
              </a:spcAft>
              <a:buNone/>
            </a:pPr>
            <a:r>
              <a:rPr lang="en-US" sz="1900"/>
              <a:t>email: spinettaro@gmail.com</a:t>
            </a:r>
            <a:endParaRPr sz="3700"/>
          </a:p>
          <a:p>
            <a:pPr indent="0" lvl="0" marL="0" rtl="0" algn="l">
              <a:lnSpc>
                <a:spcPct val="70000"/>
              </a:lnSpc>
              <a:spcBef>
                <a:spcPts val="1100"/>
              </a:spcBef>
              <a:spcAft>
                <a:spcPts val="0"/>
              </a:spcAft>
              <a:buNone/>
            </a:pPr>
            <a:r>
              <a:rPr lang="en-US" sz="1900"/>
              <a:t>Twitter: @spinettaro</a:t>
            </a:r>
            <a:endParaRPr sz="1900"/>
          </a:p>
          <a:p>
            <a:pPr indent="0" lvl="0" marL="0" rtl="0" algn="l">
              <a:lnSpc>
                <a:spcPct val="70000"/>
              </a:lnSpc>
              <a:spcBef>
                <a:spcPts val="1100"/>
              </a:spcBef>
              <a:spcAft>
                <a:spcPts val="0"/>
              </a:spcAft>
              <a:buNone/>
            </a:pPr>
            <a:r>
              <a:rPr lang="en-US" sz="1900"/>
              <a:t>Site: http://www.danielespinetti.it</a:t>
            </a:r>
            <a:endParaRPr sz="1900"/>
          </a:p>
        </p:txBody>
      </p:sp>
      <p:sp>
        <p:nvSpPr>
          <p:cNvPr id="266" name="Google Shape;266;p4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Thank You!</a:t>
            </a:r>
            <a:endParaRPr/>
          </a:p>
        </p:txBody>
      </p:sp>
      <p:pic>
        <p:nvPicPr>
          <p:cNvPr id="267" name="Google Shape;267;p41"/>
          <p:cNvPicPr preferRelativeResize="0"/>
          <p:nvPr/>
        </p:nvPicPr>
        <p:blipFill rotWithShape="1">
          <a:blip r:embed="rId3">
            <a:alphaModFix/>
          </a:blip>
          <a:srcRect b="0" l="0" r="0" t="0"/>
          <a:stretch/>
        </p:blipFill>
        <p:spPr>
          <a:xfrm>
            <a:off x="8747765" y="275853"/>
            <a:ext cx="3169767" cy="3169800"/>
          </a:xfrm>
          <a:prstGeom prst="rect">
            <a:avLst/>
          </a:prstGeom>
          <a:noFill/>
          <a:ln>
            <a:noFill/>
          </a:ln>
        </p:spPr>
      </p:pic>
      <p:pic>
        <p:nvPicPr>
          <p:cNvPr id="268" name="Google Shape;268;p41"/>
          <p:cNvPicPr preferRelativeResize="0"/>
          <p:nvPr/>
        </p:nvPicPr>
        <p:blipFill>
          <a:blip r:embed="rId4">
            <a:alphaModFix/>
          </a:blip>
          <a:stretch>
            <a:fillRect/>
          </a:stretch>
        </p:blipFill>
        <p:spPr>
          <a:xfrm>
            <a:off x="5668733" y="3926250"/>
            <a:ext cx="2768600" cy="2768600"/>
          </a:xfrm>
          <a:prstGeom prst="rect">
            <a:avLst/>
          </a:prstGeom>
          <a:noFill/>
          <a:ln>
            <a:noFill/>
          </a:ln>
        </p:spPr>
      </p:pic>
      <p:pic>
        <p:nvPicPr>
          <p:cNvPr descr="http://delphi.org/mvp/logo/MVP_200x200_Black/MVP_NewLogo_200x200_Black-01.png" id="269" name="Google Shape;269;p41"/>
          <p:cNvPicPr preferRelativeResize="0"/>
          <p:nvPr/>
        </p:nvPicPr>
        <p:blipFill rotWithShape="1">
          <a:blip r:embed="rId5">
            <a:alphaModFix/>
          </a:blip>
          <a:srcRect b="0" l="0" r="0" t="0"/>
          <a:stretch/>
        </p:blipFill>
        <p:spPr>
          <a:xfrm>
            <a:off x="9380149" y="4611534"/>
            <a:ext cx="1905000" cy="1905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Resources and materials</a:t>
            </a:r>
            <a:endParaRPr/>
          </a:p>
        </p:txBody>
      </p:sp>
      <p:sp>
        <p:nvSpPr>
          <p:cNvPr id="275" name="Google Shape;275;p4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42900" lvl="0" marL="457200" rtl="0" algn="l">
              <a:spcBef>
                <a:spcPts val="1001"/>
              </a:spcBef>
              <a:spcAft>
                <a:spcPts val="0"/>
              </a:spcAft>
              <a:buSzPts val="1800"/>
              <a:buChar char="•"/>
            </a:pPr>
            <a:r>
              <a:rPr lang="en-US" u="sng">
                <a:solidFill>
                  <a:schemeClr val="hlink"/>
                </a:solidFill>
                <a:hlinkClick r:id="rId3"/>
              </a:rPr>
              <a:t>https://facebook.github.io/flux/docs/in-depth-overview.html</a:t>
            </a:r>
            <a:endParaRPr/>
          </a:p>
          <a:p>
            <a:pPr indent="-342900" lvl="0" marL="457200" rtl="0" algn="l">
              <a:spcBef>
                <a:spcPts val="0"/>
              </a:spcBef>
              <a:spcAft>
                <a:spcPts val="0"/>
              </a:spcAft>
              <a:buSzPts val="1800"/>
              <a:buChar char="•"/>
            </a:pPr>
            <a:r>
              <a:rPr lang="en-US" u="sng">
                <a:solidFill>
                  <a:schemeClr val="hlink"/>
                </a:solidFill>
                <a:hlinkClick r:id="rId4"/>
              </a:rPr>
              <a:t>https://reactjs.org/blog/2014/07/30/flux-actions-and-the-dispatcher.html</a:t>
            </a:r>
            <a:endParaRPr/>
          </a:p>
          <a:p>
            <a:pPr indent="-342900" lvl="0" marL="457200" rtl="0" algn="l">
              <a:spcBef>
                <a:spcPts val="0"/>
              </a:spcBef>
              <a:spcAft>
                <a:spcPts val="0"/>
              </a:spcAft>
              <a:buSzPts val="1800"/>
              <a:buChar char="•"/>
            </a:pPr>
            <a:r>
              <a:rPr lang="en-US" u="sng">
                <a:solidFill>
                  <a:schemeClr val="hlink"/>
                </a:solidFill>
                <a:hlinkClick r:id="rId5"/>
              </a:rPr>
              <a:t>https://github.com/facebook/flux/</a:t>
            </a:r>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839789" y="457202"/>
            <a:ext cx="3932237" cy="103094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Quattrocento Sans"/>
              <a:buNone/>
            </a:pPr>
            <a:r>
              <a:rPr lang="en-US" sz="4400"/>
              <a:t>Agenda</a:t>
            </a:r>
            <a:endParaRPr/>
          </a:p>
        </p:txBody>
      </p:sp>
      <p:pic>
        <p:nvPicPr>
          <p:cNvPr id="111" name="Google Shape;111;p19"/>
          <p:cNvPicPr preferRelativeResize="0"/>
          <p:nvPr>
            <p:ph idx="2" type="pic"/>
          </p:nvPr>
        </p:nvPicPr>
        <p:blipFill rotWithShape="1">
          <a:blip r:embed="rId3">
            <a:alphaModFix/>
          </a:blip>
          <a:srcRect b="0" l="19444" r="13055" t="0"/>
          <a:stretch/>
        </p:blipFill>
        <p:spPr>
          <a:xfrm>
            <a:off x="6019801" y="2"/>
            <a:ext cx="6172201" cy="6857999"/>
          </a:xfrm>
          <a:prstGeom prst="rect">
            <a:avLst/>
          </a:prstGeom>
          <a:noFill/>
          <a:ln>
            <a:noFill/>
          </a:ln>
        </p:spPr>
      </p:pic>
      <p:sp>
        <p:nvSpPr>
          <p:cNvPr id="112" name="Google Shape;112;p19"/>
          <p:cNvSpPr txBox="1"/>
          <p:nvPr>
            <p:ph idx="1" type="body"/>
          </p:nvPr>
        </p:nvSpPr>
        <p:spPr>
          <a:xfrm>
            <a:off x="839789" y="1730188"/>
            <a:ext cx="3932237" cy="4138800"/>
          </a:xfrm>
          <a:prstGeom prst="rect">
            <a:avLst/>
          </a:prstGeom>
          <a:noFill/>
          <a:ln>
            <a:noFill/>
          </a:ln>
        </p:spPr>
        <p:txBody>
          <a:bodyPr anchorCtr="0" anchor="t" bIns="45700" lIns="91425" spcFirstLastPara="1" rIns="91425" wrap="square" tIns="45700">
            <a:noAutofit/>
          </a:bodyPr>
          <a:lstStyle/>
          <a:p>
            <a:pPr indent="-285725" lvl="0" marL="285725" rtl="0" algn="l">
              <a:lnSpc>
                <a:spcPct val="90000"/>
              </a:lnSpc>
              <a:spcBef>
                <a:spcPts val="1001"/>
              </a:spcBef>
              <a:spcAft>
                <a:spcPts val="0"/>
              </a:spcAft>
              <a:buSzPts val="2000"/>
              <a:buChar char="•"/>
            </a:pPr>
            <a:r>
              <a:rPr lang="en-US" sz="2000"/>
              <a:t>Start with why</a:t>
            </a:r>
            <a:endParaRPr sz="2000"/>
          </a:p>
          <a:p>
            <a:pPr indent="-285725" lvl="0" marL="285725" rtl="0" algn="l">
              <a:lnSpc>
                <a:spcPct val="90000"/>
              </a:lnSpc>
              <a:spcBef>
                <a:spcPts val="1001"/>
              </a:spcBef>
              <a:spcAft>
                <a:spcPts val="0"/>
              </a:spcAft>
              <a:buSzPts val="2000"/>
              <a:buChar char="•"/>
            </a:pPr>
            <a:r>
              <a:rPr lang="en-US" sz="2000"/>
              <a:t>Introducing Flux Architecture</a:t>
            </a:r>
            <a:endParaRPr sz="2000"/>
          </a:p>
          <a:p>
            <a:pPr indent="-285725" lvl="0" marL="285725" rtl="0" algn="l">
              <a:lnSpc>
                <a:spcPct val="90000"/>
              </a:lnSpc>
              <a:spcBef>
                <a:spcPts val="1001"/>
              </a:spcBef>
              <a:spcAft>
                <a:spcPts val="0"/>
              </a:spcAft>
              <a:buSzPts val="2000"/>
              <a:buChar char="•"/>
            </a:pPr>
            <a:r>
              <a:rPr lang="en-US" sz="2000"/>
              <a:t>Understanding Flux core concepts</a:t>
            </a:r>
            <a:endParaRPr sz="2000"/>
          </a:p>
          <a:p>
            <a:pPr indent="-285725" lvl="0" marL="285725" rtl="0" algn="l">
              <a:lnSpc>
                <a:spcPct val="90000"/>
              </a:lnSpc>
              <a:spcBef>
                <a:spcPts val="1001"/>
              </a:spcBef>
              <a:spcAft>
                <a:spcPts val="0"/>
              </a:spcAft>
              <a:buSzPts val="2000"/>
              <a:buChar char="•"/>
            </a:pPr>
            <a:r>
              <a:rPr lang="en-US" sz="2000"/>
              <a:t>Flux Delphi Architecture</a:t>
            </a:r>
            <a:endParaRPr sz="2000"/>
          </a:p>
          <a:p>
            <a:pPr indent="-285725" lvl="0" marL="285725" rtl="0" algn="l">
              <a:lnSpc>
                <a:spcPct val="90000"/>
              </a:lnSpc>
              <a:spcBef>
                <a:spcPts val="1001"/>
              </a:spcBef>
              <a:spcAft>
                <a:spcPts val="0"/>
              </a:spcAft>
              <a:buSzPts val="2000"/>
              <a:buChar char="•"/>
            </a:pPr>
            <a:r>
              <a:rPr lang="en-US" sz="2000"/>
              <a:t>Network requests and asynchronous calls</a:t>
            </a:r>
            <a:endParaRPr sz="2000"/>
          </a:p>
          <a:p>
            <a:pPr indent="-285725" lvl="0" marL="285725" rtl="0" algn="l">
              <a:lnSpc>
                <a:spcPct val="90000"/>
              </a:lnSpc>
              <a:spcBef>
                <a:spcPts val="1001"/>
              </a:spcBef>
              <a:spcAft>
                <a:spcPts val="0"/>
              </a:spcAft>
              <a:buSzPts val="2000"/>
              <a:buChar char="•"/>
            </a:pPr>
            <a:r>
              <a:rPr lang="en-US" sz="2000"/>
              <a:t>Conclusions</a:t>
            </a:r>
            <a:endParaRPr sz="2000"/>
          </a:p>
        </p:txBody>
      </p:sp>
      <p:pic>
        <p:nvPicPr>
          <p:cNvPr id="113" name="Google Shape;113;p19"/>
          <p:cNvPicPr preferRelativeResize="0"/>
          <p:nvPr/>
        </p:nvPicPr>
        <p:blipFill rotWithShape="1">
          <a:blip r:embed="rId4">
            <a:alphaModFix/>
          </a:blip>
          <a:srcRect b="0" l="0" r="0" t="0"/>
          <a:stretch/>
        </p:blipFill>
        <p:spPr>
          <a:xfrm>
            <a:off x="9664095" y="6157968"/>
            <a:ext cx="2708209" cy="718596"/>
          </a:xfrm>
          <a:prstGeom prst="rect">
            <a:avLst/>
          </a:prstGeom>
          <a:noFill/>
          <a:ln>
            <a:noFill/>
          </a:ln>
          <a:effectLst>
            <a:outerShdw blurRad="50800" rotWithShape="0" algn="tl" dir="2700000" dist="38100">
              <a:srgbClr val="000000">
                <a:alpha val="40000"/>
              </a:srgbClr>
            </a:outerShdw>
          </a:effectLst>
        </p:spPr>
      </p:pic>
      <p:sp>
        <p:nvSpPr>
          <p:cNvPr id="114" name="Google Shape;114;p19"/>
          <p:cNvSpPr txBox="1"/>
          <p:nvPr/>
        </p:nvSpPr>
        <p:spPr>
          <a:xfrm>
            <a:off x="10301739" y="18565"/>
            <a:ext cx="1890261" cy="95410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Code</a:t>
            </a:r>
            <a:r>
              <a:rPr b="1" i="0" lang="en-US" sz="2800" u="none" cap="none" strike="noStrike">
                <a:solidFill>
                  <a:srgbClr val="C00000"/>
                </a:solidFill>
                <a:latin typeface="Quattrocento Sans"/>
                <a:ea typeface="Quattrocento Sans"/>
                <a:cs typeface="Quattrocento Sans"/>
                <a:sym typeface="Quattrocento Sans"/>
              </a:rPr>
              <a:t>Rage</a:t>
            </a:r>
            <a:endParaRPr/>
          </a:p>
          <a:p>
            <a:pPr indent="0" lvl="0" marL="0" marR="0" rtl="0" algn="ctr">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20</a:t>
            </a:r>
            <a:r>
              <a:rPr b="1" i="0" lang="en-US" sz="2800" u="none" cap="none" strike="noStrike">
                <a:solidFill>
                  <a:srgbClr val="C00000"/>
                </a:solidFill>
                <a:latin typeface="Quattrocento Sans"/>
                <a:ea typeface="Quattrocento Sans"/>
                <a:cs typeface="Quattrocento Sans"/>
                <a:sym typeface="Quattrocento Sans"/>
              </a:rPr>
              <a:t>18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Start with why</a:t>
            </a:r>
            <a:endParaRPr/>
          </a:p>
        </p:txBody>
      </p:sp>
      <p:sp>
        <p:nvSpPr>
          <p:cNvPr id="120" name="Google Shape;120;p2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Char char="●"/>
            </a:pPr>
            <a:r>
              <a:rPr lang="en-US"/>
              <a:t>Finding a good application architecture is not easy, but defining an architecture for your application is important</a:t>
            </a:r>
            <a:endParaRPr/>
          </a:p>
          <a:p>
            <a:pPr indent="-419100" lvl="0" marL="609600" rtl="0" algn="l">
              <a:spcBef>
                <a:spcPts val="0"/>
              </a:spcBef>
              <a:spcAft>
                <a:spcPts val="0"/>
              </a:spcAft>
              <a:buSzPts val="1800"/>
              <a:buChar char="●"/>
            </a:pPr>
            <a:r>
              <a:rPr lang="en-US"/>
              <a:t>Like it or not, every application is going to have an architecture</a:t>
            </a:r>
            <a:endParaRPr/>
          </a:p>
          <a:p>
            <a:pPr indent="-419100" lvl="0" marL="609600" rtl="0" algn="l">
              <a:spcBef>
                <a:spcPts val="0"/>
              </a:spcBef>
              <a:spcAft>
                <a:spcPts val="0"/>
              </a:spcAft>
              <a:buSzPts val="1800"/>
              <a:buChar char="●"/>
            </a:pPr>
            <a:r>
              <a:rPr lang="en-US"/>
              <a:t>There is no such thing as the </a:t>
            </a:r>
            <a:r>
              <a:rPr b="1" lang="en-US">
                <a:solidFill>
                  <a:srgbClr val="FF0000"/>
                </a:solidFill>
              </a:rPr>
              <a:t>Best Architecture</a:t>
            </a:r>
            <a:r>
              <a:rPr lang="en-US"/>
              <a:t>, but there is the Best Architecture for your current application</a:t>
            </a:r>
            <a:endParaRPr/>
          </a:p>
          <a:p>
            <a:pPr indent="-419100" lvl="0" marL="609600" rtl="0" algn="l">
              <a:spcBef>
                <a:spcPts val="0"/>
              </a:spcBef>
              <a:spcAft>
                <a:spcPts val="0"/>
              </a:spcAft>
              <a:buSzPts val="1800"/>
              <a:buChar char="●"/>
            </a:pPr>
            <a:r>
              <a:rPr lang="en-US"/>
              <a:t>Flux is very simple to understand and there is almost no code for it</a:t>
            </a:r>
            <a:endParaRPr/>
          </a:p>
          <a:p>
            <a:pPr indent="-419100" lvl="0" marL="609600" marR="0" rtl="0" algn="l">
              <a:lnSpc>
                <a:spcPct val="90000"/>
              </a:lnSpc>
              <a:spcBef>
                <a:spcPts val="0"/>
              </a:spcBef>
              <a:spcAft>
                <a:spcPts val="0"/>
              </a:spcAft>
              <a:buClr>
                <a:schemeClr val="lt1"/>
              </a:buClr>
              <a:buSzPts val="1800"/>
              <a:buFont typeface="Arial"/>
              <a:buChar char="●"/>
            </a:pPr>
            <a:r>
              <a:rPr lang="en-US"/>
              <a:t>I believe Flux is very good for all of that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Char char="●"/>
            </a:pPr>
            <a:r>
              <a:rPr lang="en-US"/>
              <a:t>Flux is the application architecture that Facebook uses to structure client-side web applications</a:t>
            </a:r>
            <a:endParaRPr/>
          </a:p>
          <a:p>
            <a:pPr indent="-419100" lvl="0" marL="609600" rtl="0" algn="l">
              <a:spcBef>
                <a:spcPts val="0"/>
              </a:spcBef>
              <a:spcAft>
                <a:spcPts val="0"/>
              </a:spcAft>
              <a:buSzPts val="1800"/>
              <a:buChar char="●"/>
            </a:pPr>
            <a:r>
              <a:rPr lang="en-US"/>
              <a:t>It’s a Clean Architecture</a:t>
            </a:r>
            <a:endParaRPr/>
          </a:p>
          <a:p>
            <a:pPr indent="-419100" lvl="1" marL="1219200" rtl="0" algn="l">
              <a:spcBef>
                <a:spcPts val="0"/>
              </a:spcBef>
              <a:spcAft>
                <a:spcPts val="0"/>
              </a:spcAft>
              <a:buSzPts val="1800"/>
              <a:buChar char="○"/>
            </a:pPr>
            <a:r>
              <a:rPr lang="en-US"/>
              <a:t>so it’s not intended only for web apps, but its features and simplicity will allow us to adapt it very well to other kind of projects</a:t>
            </a:r>
            <a:endParaRPr/>
          </a:p>
          <a:p>
            <a:pPr indent="-419100" lvl="0" marL="609600" rtl="0" algn="l">
              <a:spcBef>
                <a:spcPts val="0"/>
              </a:spcBef>
              <a:spcAft>
                <a:spcPts val="0"/>
              </a:spcAft>
              <a:buSzPts val="1800"/>
              <a:buChar char="●"/>
            </a:pPr>
            <a:r>
              <a:rPr lang="en-US"/>
              <a:t>The application is divided into three main parts:</a:t>
            </a:r>
            <a:endParaRPr/>
          </a:p>
          <a:p>
            <a:pPr indent="-419100" lvl="1" marL="1219200" rtl="0" algn="l">
              <a:spcBef>
                <a:spcPts val="0"/>
              </a:spcBef>
              <a:spcAft>
                <a:spcPts val="0"/>
              </a:spcAft>
              <a:buSzPts val="1800"/>
              <a:buChar char="○"/>
            </a:pPr>
            <a:r>
              <a:rPr lang="en-US"/>
              <a:t>View, Dispatcher and Store</a:t>
            </a:r>
            <a:endParaRPr/>
          </a:p>
          <a:p>
            <a:pPr indent="-419100" lvl="1" marL="1219200" rtl="0" algn="l">
              <a:spcBef>
                <a:spcPts val="0"/>
              </a:spcBef>
              <a:spcAft>
                <a:spcPts val="0"/>
              </a:spcAft>
              <a:buSzPts val="1800"/>
              <a:buChar char="○"/>
            </a:pPr>
            <a:r>
              <a:rPr lang="en-US"/>
              <a:t>This three parts communicate through Events or Actions</a:t>
            </a:r>
            <a:endParaRPr/>
          </a:p>
          <a:p>
            <a:pPr indent="0" lvl="0" marL="609600" rtl="0" algn="l">
              <a:spcBef>
                <a:spcPts val="1001"/>
              </a:spcBef>
              <a:spcAft>
                <a:spcPts val="0"/>
              </a:spcAft>
              <a:buNone/>
            </a:pPr>
            <a:r>
              <a:t/>
            </a:r>
            <a:endParaRPr/>
          </a:p>
        </p:txBody>
      </p:sp>
      <p:sp>
        <p:nvSpPr>
          <p:cNvPr id="126" name="Google Shape;126;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Flux Architecture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Structure and Data Flow</a:t>
            </a:r>
            <a:endParaRPr/>
          </a:p>
        </p:txBody>
      </p:sp>
      <p:pic>
        <p:nvPicPr>
          <p:cNvPr id="132" name="Google Shape;132;p22"/>
          <p:cNvPicPr preferRelativeResize="0"/>
          <p:nvPr/>
        </p:nvPicPr>
        <p:blipFill>
          <a:blip r:embed="rId3">
            <a:alphaModFix/>
          </a:blip>
          <a:stretch>
            <a:fillRect/>
          </a:stretch>
        </p:blipFill>
        <p:spPr>
          <a:xfrm>
            <a:off x="1682242" y="3143267"/>
            <a:ext cx="8827497" cy="1942067"/>
          </a:xfrm>
          <a:prstGeom prst="rect">
            <a:avLst/>
          </a:prstGeom>
          <a:noFill/>
          <a:ln>
            <a:noFill/>
          </a:ln>
        </p:spPr>
      </p:pic>
      <p:sp>
        <p:nvSpPr>
          <p:cNvPr id="133" name="Google Shape;133;p22"/>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4"/>
              </a:rPr>
              <a:t>https://github.com/facebook/flux/tree/master/examples/flux-concepts</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Dispatcher</a:t>
            </a:r>
            <a:endParaRPr/>
          </a:p>
        </p:txBody>
      </p:sp>
      <p:pic>
        <p:nvPicPr>
          <p:cNvPr id="139" name="Google Shape;139;p23"/>
          <p:cNvPicPr preferRelativeResize="0"/>
          <p:nvPr/>
        </p:nvPicPr>
        <p:blipFill>
          <a:blip r:embed="rId3">
            <a:alphaModFix/>
          </a:blip>
          <a:stretch>
            <a:fillRect/>
          </a:stretch>
        </p:blipFill>
        <p:spPr>
          <a:xfrm>
            <a:off x="1682242" y="3143267"/>
            <a:ext cx="8827497" cy="1942067"/>
          </a:xfrm>
          <a:prstGeom prst="rect">
            <a:avLst/>
          </a:prstGeom>
          <a:noFill/>
          <a:ln>
            <a:noFill/>
          </a:ln>
        </p:spPr>
      </p:pic>
      <p:sp>
        <p:nvSpPr>
          <p:cNvPr id="140" name="Google Shape;140;p23"/>
          <p:cNvSpPr/>
          <p:nvPr/>
        </p:nvSpPr>
        <p:spPr>
          <a:xfrm>
            <a:off x="4212125" y="3331150"/>
            <a:ext cx="1764000" cy="1566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4"/>
              </a:rPr>
              <a:t>https://github.com/facebook/flux/tree/master/examples/flux-concepts</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609600" rtl="0" algn="l">
              <a:spcBef>
                <a:spcPts val="1001"/>
              </a:spcBef>
              <a:spcAft>
                <a:spcPts val="0"/>
              </a:spcAft>
              <a:buSzPts val="1800"/>
              <a:buAutoNum type="arabicPeriod"/>
            </a:pPr>
            <a:r>
              <a:rPr lang="en-US"/>
              <a:t>User types in title for a todo and hits enter</a:t>
            </a:r>
            <a:endParaRPr/>
          </a:p>
          <a:p>
            <a:pPr indent="-419100" lvl="0" marL="609600" rtl="0" algn="l">
              <a:spcBef>
                <a:spcPts val="0"/>
              </a:spcBef>
              <a:spcAft>
                <a:spcPts val="0"/>
              </a:spcAft>
              <a:buSzPts val="1800"/>
              <a:buAutoNum type="arabicPeriod"/>
            </a:pPr>
            <a:r>
              <a:rPr lang="en-US"/>
              <a:t>The view captures this event and </a:t>
            </a:r>
            <a:r>
              <a:rPr b="1" lang="en-US"/>
              <a:t>dispatches </a:t>
            </a:r>
            <a:r>
              <a:rPr lang="en-US"/>
              <a:t>an "add-todo" action containing the title of the todo</a:t>
            </a:r>
            <a:endParaRPr/>
          </a:p>
          <a:p>
            <a:pPr indent="-419100" lvl="0" marL="609600" rtl="0" algn="l">
              <a:spcBef>
                <a:spcPts val="0"/>
              </a:spcBef>
              <a:spcAft>
                <a:spcPts val="0"/>
              </a:spcAft>
              <a:buSzPts val="1800"/>
              <a:buAutoNum type="arabicPeriod"/>
            </a:pPr>
            <a:r>
              <a:rPr b="1" lang="en-US"/>
              <a:t>Every store</a:t>
            </a:r>
            <a:r>
              <a:rPr lang="en-US"/>
              <a:t> will then receive this action</a:t>
            </a:r>
            <a:endParaRPr/>
          </a:p>
          <a:p>
            <a:pPr indent="0" lvl="0" marL="0" rtl="0" algn="l">
              <a:spcBef>
                <a:spcPts val="1001"/>
              </a:spcBef>
              <a:spcAft>
                <a:spcPts val="0"/>
              </a:spcAft>
              <a:buNone/>
            </a:pPr>
            <a:r>
              <a:t/>
            </a:r>
            <a:endParaRPr/>
          </a:p>
        </p:txBody>
      </p:sp>
      <p:sp>
        <p:nvSpPr>
          <p:cNvPr id="147" name="Google Shape;147;p2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Dispatcher - Example</a:t>
            </a:r>
            <a:endParaRPr/>
          </a:p>
        </p:txBody>
      </p:sp>
      <p:sp>
        <p:nvSpPr>
          <p:cNvPr id="148" name="Google Shape;148;p24"/>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3"/>
              </a:rPr>
              <a:t>https://github.com/facebook/flux/tree/master/examples/flux-concepts</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Stores</a:t>
            </a:r>
            <a:endParaRPr/>
          </a:p>
        </p:txBody>
      </p:sp>
      <p:pic>
        <p:nvPicPr>
          <p:cNvPr id="154" name="Google Shape;154;p25"/>
          <p:cNvPicPr preferRelativeResize="0"/>
          <p:nvPr/>
        </p:nvPicPr>
        <p:blipFill>
          <a:blip r:embed="rId3">
            <a:alphaModFix/>
          </a:blip>
          <a:stretch>
            <a:fillRect/>
          </a:stretch>
        </p:blipFill>
        <p:spPr>
          <a:xfrm>
            <a:off x="1682242" y="3143267"/>
            <a:ext cx="8827497" cy="1942067"/>
          </a:xfrm>
          <a:prstGeom prst="rect">
            <a:avLst/>
          </a:prstGeom>
          <a:noFill/>
          <a:ln>
            <a:noFill/>
          </a:ln>
        </p:spPr>
      </p:pic>
      <p:sp>
        <p:nvSpPr>
          <p:cNvPr id="155" name="Google Shape;155;p25"/>
          <p:cNvSpPr/>
          <p:nvPr/>
        </p:nvSpPr>
        <p:spPr>
          <a:xfrm>
            <a:off x="6188925" y="3331150"/>
            <a:ext cx="1764000" cy="1566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nvSpPr>
        <p:spPr>
          <a:xfrm>
            <a:off x="4503967" y="5970800"/>
            <a:ext cx="7524900" cy="544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900" u="sng">
                <a:solidFill>
                  <a:schemeClr val="hlink"/>
                </a:solidFill>
                <a:hlinkClick r:id="rId4"/>
              </a:rPr>
              <a:t>https://github.com/facebook/flux/tree/master/examples/flux-concepts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