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63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9900"/>
    <a:srgbClr val="333399"/>
    <a:srgbClr val="B8A8FE"/>
    <a:srgbClr val="0033CC"/>
    <a:srgbClr val="432A4E"/>
    <a:srgbClr val="34025E"/>
    <a:srgbClr val="006600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>
      <p:cViewPr varScale="1">
        <p:scale>
          <a:sx n="72" d="100"/>
          <a:sy n="72" d="100"/>
        </p:scale>
        <p:origin x="135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345ED08-6446-487B-B030-1822F786C317}" type="datetimeFigureOut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C221BE0-A7C5-4102-91D1-F6CAC51EF5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45ED08-6446-487B-B030-1822F786C317}" type="datetimeFigureOut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221BE0-A7C5-4102-91D1-F6CAC51EF5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345ED08-6446-487B-B030-1822F786C317}" type="datetimeFigureOut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C221BE0-A7C5-4102-91D1-F6CAC51EF5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45ED08-6446-487B-B030-1822F786C317}" type="datetimeFigureOut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221BE0-A7C5-4102-91D1-F6CAC51EF5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345ED08-6446-487B-B030-1822F786C317}" type="datetimeFigureOut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C221BE0-A7C5-4102-91D1-F6CAC51EF5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45ED08-6446-487B-B030-1822F786C317}" type="datetimeFigureOut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221BE0-A7C5-4102-91D1-F6CAC51EF5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45ED08-6446-487B-B030-1822F786C317}" type="datetimeFigureOut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221BE0-A7C5-4102-91D1-F6CAC51EF5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45ED08-6446-487B-B030-1822F786C317}" type="datetimeFigureOut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221BE0-A7C5-4102-91D1-F6CAC51EF5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345ED08-6446-487B-B030-1822F786C317}" type="datetimeFigureOut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221BE0-A7C5-4102-91D1-F6CAC51EF5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45ED08-6446-487B-B030-1822F786C317}" type="datetimeFigureOut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221BE0-A7C5-4102-91D1-F6CAC51EF5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45ED08-6446-487B-B030-1822F786C317}" type="datetimeFigureOut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221BE0-A7C5-4102-91D1-F6CAC51EF5A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345ED08-6446-487B-B030-1822F786C317}" type="datetimeFigureOut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C221BE0-A7C5-4102-91D1-F6CAC51EF5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olit.hrw.com/hlla/wordwatch/index.jsp?word=apparent&amp;Grade=8&amp;Chapter=26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arysoto.com/bio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95400"/>
            <a:ext cx="7924800" cy="495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“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Broken Chain”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(Fiction: Short Story)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2400" dirty="0" smtClean="0"/>
              <a:t>Gary Soto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2000" dirty="0" smtClean="0"/>
              <a:t>from Collection 1: Telling Stories</a:t>
            </a:r>
            <a:br>
              <a:rPr lang="en-US" sz="2000" dirty="0" smtClean="0"/>
            </a:br>
            <a:r>
              <a:rPr lang="en-US" sz="1100" i="1" dirty="0" smtClean="0"/>
              <a:t>page 16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Objectives: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TSWBAT </a:t>
            </a:r>
            <a:br>
              <a:rPr lang="en-US" sz="2000" dirty="0" smtClean="0"/>
            </a:br>
            <a:r>
              <a:rPr lang="en-US" sz="2000" dirty="0" smtClean="0"/>
              <a:t> evaluate plot structure/development , the types of conflict &amp; the way conflict is resolved (</a:t>
            </a:r>
            <a:r>
              <a:rPr lang="en-US" sz="2000" dirty="0" err="1" smtClean="0"/>
              <a:t>gles</a:t>
            </a:r>
            <a:r>
              <a:rPr lang="en-US" sz="2000" dirty="0" smtClean="0"/>
              <a:t> 2b &amp; 2c)</a:t>
            </a:r>
            <a:br>
              <a:rPr lang="en-US" sz="2000" dirty="0" smtClean="0"/>
            </a:br>
            <a:r>
              <a:rPr lang="en-US" sz="2000" dirty="0" smtClean="0"/>
              <a:t>summarize a story’s plot (</a:t>
            </a:r>
            <a:r>
              <a:rPr lang="en-US" sz="2000" dirty="0" err="1" smtClean="0"/>
              <a:t>gle</a:t>
            </a:r>
            <a:r>
              <a:rPr lang="en-US" sz="2000" dirty="0" smtClean="0"/>
              <a:t> 9B)</a:t>
            </a:r>
            <a:br>
              <a:rPr lang="en-US" sz="2000" dirty="0" smtClean="0"/>
            </a:br>
            <a:r>
              <a:rPr lang="en-US" sz="2000" dirty="0" smtClean="0"/>
              <a:t>Write a summary (</a:t>
            </a:r>
            <a:r>
              <a:rPr lang="en-US" sz="2000" dirty="0" err="1" smtClean="0"/>
              <a:t>gle</a:t>
            </a:r>
            <a:r>
              <a:rPr lang="en-US" sz="2000" dirty="0" smtClean="0"/>
              <a:t> 19)</a:t>
            </a:r>
            <a:br>
              <a:rPr lang="en-US" sz="2000" dirty="0" smtClean="0"/>
            </a:br>
            <a:r>
              <a:rPr lang="en-US" sz="2000" dirty="0" smtClean="0"/>
              <a:t>develop vocabulary (</a:t>
            </a:r>
            <a:r>
              <a:rPr lang="en-US" sz="2000" dirty="0" err="1" smtClean="0"/>
              <a:t>gle</a:t>
            </a:r>
            <a:r>
              <a:rPr lang="en-US" sz="2000" dirty="0" smtClean="0"/>
              <a:t> 1a)</a:t>
            </a:r>
            <a:br>
              <a:rPr lang="en-US" sz="2000" dirty="0" smtClean="0"/>
            </a:b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248400"/>
            <a:ext cx="6400800" cy="76200"/>
          </a:xfrm>
        </p:spPr>
        <p:txBody>
          <a:bodyPr>
            <a:normAutofit fontScale="25000" lnSpcReduction="20000"/>
          </a:bodyPr>
          <a:lstStyle/>
          <a:p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00800" y="2286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Ms. Walker</a:t>
            </a:r>
          </a:p>
          <a:p>
            <a:r>
              <a:rPr lang="en-US" dirty="0" smtClean="0"/>
              <a:t>8</a:t>
            </a:r>
            <a:r>
              <a:rPr lang="en-US" baseline="30000" dirty="0" smtClean="0"/>
              <a:t>th</a:t>
            </a:r>
            <a:r>
              <a:rPr lang="en-US" dirty="0" smtClean="0"/>
              <a:t> grade ELA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Numbered Heads Together </a:t>
            </a:r>
            <a:br>
              <a:rPr lang="en-US" sz="4000" dirty="0" smtClean="0"/>
            </a:b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Question #2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sz="6000" b="1" dirty="0" smtClean="0">
                <a:solidFill>
                  <a:srgbClr val="0070C0"/>
                </a:solidFill>
              </a:rPr>
              <a:t>What plan does Alfonso make with Sandra?</a:t>
            </a:r>
            <a:endParaRPr lang="en-US" sz="6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Autofit/>
          </a:bodyPr>
          <a:lstStyle/>
          <a:p>
            <a:r>
              <a:rPr lang="en-US" sz="4000" dirty="0" smtClean="0"/>
              <a:t>Numbered Heads Together </a:t>
            </a:r>
            <a:br>
              <a:rPr lang="en-US" sz="4000" dirty="0" smtClean="0"/>
            </a:br>
            <a:r>
              <a:rPr lang="en-US" sz="4000" u="sng" dirty="0" smtClean="0">
                <a:solidFill>
                  <a:schemeClr val="tx2">
                    <a:lumMod val="50000"/>
                  </a:schemeClr>
                </a:solidFill>
              </a:rPr>
              <a:t>Answer </a:t>
            </a: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#2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514600"/>
            <a:ext cx="8686800" cy="3611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000" b="1" dirty="0" smtClean="0">
                <a:solidFill>
                  <a:srgbClr val="0070C0"/>
                </a:solidFill>
              </a:rPr>
              <a:t> Alfonso plans to ride bikes with Sandra.</a:t>
            </a:r>
            <a:endParaRPr lang="en-US" sz="6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Autofit/>
          </a:bodyPr>
          <a:lstStyle/>
          <a:p>
            <a:r>
              <a:rPr lang="en-US" sz="4000" dirty="0" smtClean="0"/>
              <a:t>Numbered Heads Together </a:t>
            </a:r>
            <a:br>
              <a:rPr lang="en-US" sz="4000" dirty="0" smtClean="0"/>
            </a:b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Question #3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/>
          </a:bodyPr>
          <a:lstStyle/>
          <a:p>
            <a:r>
              <a:rPr lang="en-US" sz="6000" dirty="0" smtClean="0"/>
              <a:t>Why does Ernie get angry about Sandra?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508760"/>
          </a:xfrm>
        </p:spPr>
        <p:txBody>
          <a:bodyPr>
            <a:noAutofit/>
          </a:bodyPr>
          <a:lstStyle/>
          <a:p>
            <a:r>
              <a:rPr lang="en-US" sz="4000" dirty="0" smtClean="0"/>
              <a:t>Numbered Heads Together </a:t>
            </a:r>
            <a:br>
              <a:rPr lang="en-US" sz="4000" dirty="0" smtClean="0"/>
            </a:br>
            <a:r>
              <a:rPr lang="en-US" sz="4000" u="sng" dirty="0" smtClean="0">
                <a:solidFill>
                  <a:schemeClr val="tx2">
                    <a:lumMod val="50000"/>
                  </a:schemeClr>
                </a:solidFill>
              </a:rPr>
              <a:t>Answer </a:t>
            </a: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#3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57400"/>
            <a:ext cx="8001000" cy="40687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800" dirty="0" smtClean="0"/>
              <a:t>  Ernie gets angry about Sandra because he thinks she is the girl who stood him up, and he is jealous of Alfonso.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Autofit/>
          </a:bodyPr>
          <a:lstStyle/>
          <a:p>
            <a:r>
              <a:rPr lang="en-US" sz="4000" dirty="0" smtClean="0"/>
              <a:t>Numbered Heads Together </a:t>
            </a:r>
            <a:br>
              <a:rPr lang="en-US" sz="4000" dirty="0" smtClean="0"/>
            </a:b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Questions #4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</a:rPr>
              <a:t>What happens to Alfonso’s bike?</a:t>
            </a:r>
            <a:endParaRPr lang="en-US" sz="6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219200"/>
          </a:xfrm>
        </p:spPr>
        <p:txBody>
          <a:bodyPr>
            <a:noAutofit/>
          </a:bodyPr>
          <a:lstStyle/>
          <a:p>
            <a:r>
              <a:rPr lang="en-US" sz="4000" dirty="0" smtClean="0"/>
              <a:t>Numbered Heads Together</a:t>
            </a:r>
            <a:br>
              <a:rPr lang="en-US" sz="4000" dirty="0" smtClean="0"/>
            </a:br>
            <a:r>
              <a:rPr lang="en-US" sz="4000" u="sng" dirty="0" smtClean="0">
                <a:solidFill>
                  <a:schemeClr val="tx2">
                    <a:lumMod val="50000"/>
                  </a:schemeClr>
                </a:solidFill>
              </a:rPr>
              <a:t>Answer</a:t>
            </a: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 #4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514600"/>
            <a:ext cx="7772400" cy="3611563"/>
          </a:xfrm>
        </p:spPr>
        <p:txBody>
          <a:bodyPr/>
          <a:lstStyle/>
          <a:p>
            <a:pPr>
              <a:buNone/>
            </a:pPr>
            <a:r>
              <a:rPr lang="en-US" sz="6000" dirty="0" smtClean="0"/>
              <a:t> </a:t>
            </a:r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</a:rPr>
              <a:t>Alfonso accidentally breaks his bike’s chain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Autofit/>
          </a:bodyPr>
          <a:lstStyle/>
          <a:p>
            <a:r>
              <a:rPr lang="en-US" sz="4000" dirty="0" smtClean="0"/>
              <a:t>Numbered Heads Together</a:t>
            </a:r>
            <a:br>
              <a:rPr lang="en-US" sz="4000" dirty="0" smtClean="0"/>
            </a:b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Question #5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009900"/>
                </a:solidFill>
              </a:rPr>
              <a:t>How does Alfonso finally get a bike?</a:t>
            </a:r>
            <a:endParaRPr lang="en-US" sz="6000" b="1" dirty="0">
              <a:solidFill>
                <a:srgbClr val="00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Autofit/>
          </a:bodyPr>
          <a:lstStyle/>
          <a:p>
            <a:r>
              <a:rPr lang="en-US" sz="4000" dirty="0" smtClean="0"/>
              <a:t>Numbered Heads Together</a:t>
            </a:r>
            <a:br>
              <a:rPr lang="en-US" sz="4000" dirty="0" smtClean="0"/>
            </a:br>
            <a:r>
              <a:rPr lang="en-US" sz="4000" u="sng" dirty="0" smtClean="0">
                <a:solidFill>
                  <a:schemeClr val="tx2">
                    <a:lumMod val="50000"/>
                  </a:schemeClr>
                </a:solidFill>
              </a:rPr>
              <a:t>Answer</a:t>
            </a: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 #5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514600"/>
            <a:ext cx="8686800" cy="3611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000" dirty="0" smtClean="0"/>
              <a:t> </a:t>
            </a:r>
            <a:r>
              <a:rPr lang="en-US" sz="6000" b="1" dirty="0" smtClean="0">
                <a:solidFill>
                  <a:srgbClr val="009900"/>
                </a:solidFill>
              </a:rPr>
              <a:t>Alfonso finally gets a bike because Ernie lends him his bike.</a:t>
            </a:r>
            <a:endParaRPr lang="en-US" sz="6000" b="1" dirty="0">
              <a:solidFill>
                <a:srgbClr val="00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Finish one or both of the following sentences: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 know how it feels to _______ because _______.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Alfonso reminds me of _____________________.</a:t>
            </a:r>
          </a:p>
          <a:p>
            <a:pPr lvl="1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(for example: I know how it feels to </a:t>
            </a:r>
            <a:r>
              <a:rPr lang="en-US" u="sng" dirty="0" smtClean="0">
                <a:solidFill>
                  <a:schemeClr val="tx1"/>
                </a:solidFill>
              </a:rPr>
              <a:t>want something really badly</a:t>
            </a:r>
            <a:r>
              <a:rPr lang="en-US" dirty="0" smtClean="0">
                <a:solidFill>
                  <a:schemeClr val="tx1"/>
                </a:solidFill>
              </a:rPr>
              <a:t> because </a:t>
            </a:r>
            <a:r>
              <a:rPr lang="en-US" u="sng" dirty="0" smtClean="0">
                <a:solidFill>
                  <a:schemeClr val="tx1"/>
                </a:solidFill>
              </a:rPr>
              <a:t>I really wanted to make the basketball team</a:t>
            </a:r>
            <a:r>
              <a:rPr lang="en-US" dirty="0" smtClean="0">
                <a:solidFill>
                  <a:schemeClr val="tx1"/>
                </a:solidFill>
              </a:rPr>
              <a:t>. OR Alfonso reminds me of </a:t>
            </a:r>
            <a:r>
              <a:rPr lang="en-US" u="sng" dirty="0" smtClean="0">
                <a:solidFill>
                  <a:schemeClr val="tx1"/>
                </a:solidFill>
              </a:rPr>
              <a:t>my cousin.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r>
              <a:rPr lang="en-US" dirty="0" smtClean="0"/>
              <a:t>Thinking Critically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7924800" cy="58674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>
                <a:latin typeface="Century Gothic" pitchFamily="34" charset="0"/>
              </a:rPr>
              <a:t>1. Explain how Alfonso feels about not having a bike for his date. Give details from the story that show his feelings. </a:t>
            </a:r>
            <a:r>
              <a:rPr lang="en-US" sz="1800" b="1" dirty="0" smtClean="0">
                <a:latin typeface="Century Gothic" pitchFamily="34" charset="0"/>
              </a:rPr>
              <a:t>(analyzing a character-characterization)</a:t>
            </a:r>
          </a:p>
          <a:p>
            <a:pPr>
              <a:buNone/>
            </a:pPr>
            <a:endParaRPr lang="en-US" b="1" dirty="0" smtClean="0">
              <a:latin typeface="Century Gothic" pitchFamily="34" charset="0"/>
            </a:endParaRPr>
          </a:p>
          <a:p>
            <a:r>
              <a:rPr lang="en-US" b="1" dirty="0" smtClean="0">
                <a:latin typeface="Century Gothic" pitchFamily="34" charset="0"/>
              </a:rPr>
              <a:t>2. Which of the following conflicts is </a:t>
            </a:r>
            <a:r>
              <a:rPr lang="en-US" b="1" i="1" dirty="0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internal</a:t>
            </a:r>
            <a:r>
              <a:rPr lang="en-US" b="1" dirty="0" smtClean="0">
                <a:latin typeface="Century Gothic" pitchFamily="34" charset="0"/>
              </a:rPr>
              <a:t> and which are </a:t>
            </a:r>
            <a:r>
              <a:rPr lang="en-US" b="1" i="1" dirty="0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external</a:t>
            </a:r>
            <a:r>
              <a:rPr lang="en-US" b="1" dirty="0" smtClean="0">
                <a:latin typeface="Century Gothic" pitchFamily="34" charset="0"/>
              </a:rPr>
              <a:t>: </a:t>
            </a:r>
            <a:r>
              <a:rPr lang="en-US" sz="2000" b="1" dirty="0" smtClean="0">
                <a:latin typeface="Century Gothic" pitchFamily="34" charset="0"/>
              </a:rPr>
              <a:t>(</a:t>
            </a:r>
            <a:r>
              <a:rPr lang="en-US" sz="1800" b="1" dirty="0" smtClean="0">
                <a:latin typeface="Century Gothic" pitchFamily="34" charset="0"/>
              </a:rPr>
              <a:t>conflict</a:t>
            </a:r>
            <a:r>
              <a:rPr lang="en-US" sz="2000" b="1" dirty="0" smtClean="0">
                <a:latin typeface="Century Gothic" pitchFamily="34" charset="0"/>
              </a:rPr>
              <a:t>)</a:t>
            </a:r>
          </a:p>
          <a:p>
            <a:pPr>
              <a:buNone/>
            </a:pPr>
            <a:r>
              <a:rPr lang="en-US" b="1" dirty="0" smtClean="0">
                <a:latin typeface="Century Gothic" pitchFamily="34" charset="0"/>
              </a:rPr>
              <a:t>	  a. Alfonso hates how he looks.</a:t>
            </a:r>
          </a:p>
          <a:p>
            <a:pPr>
              <a:buNone/>
            </a:pPr>
            <a:r>
              <a:rPr lang="en-US" b="1" dirty="0" smtClean="0">
                <a:latin typeface="Century Gothic" pitchFamily="34" charset="0"/>
              </a:rPr>
              <a:t>	  b. Alfonso is shy.</a:t>
            </a:r>
          </a:p>
          <a:p>
            <a:pPr>
              <a:buNone/>
            </a:pPr>
            <a:r>
              <a:rPr lang="en-US" b="1" dirty="0" smtClean="0">
                <a:latin typeface="Century Gothic" pitchFamily="34" charset="0"/>
              </a:rPr>
              <a:t>	  c. Ernie will not lend his bike to Alfonso.</a:t>
            </a:r>
          </a:p>
          <a:p>
            <a:pPr>
              <a:buNone/>
            </a:pPr>
            <a:r>
              <a:rPr lang="en-US" b="1" dirty="0" smtClean="0">
                <a:latin typeface="Century Gothic" pitchFamily="34" charset="0"/>
              </a:rPr>
              <a:t>	  d. Alfonso’s bike chain breaks.</a:t>
            </a:r>
          </a:p>
          <a:p>
            <a:pPr>
              <a:buNone/>
            </a:pPr>
            <a:r>
              <a:rPr lang="en-US" b="1" dirty="0" smtClean="0">
                <a:latin typeface="Century Gothic" pitchFamily="34" charset="0"/>
              </a:rPr>
              <a:t>	Which of the four conflicts, do you think, is his greatest challenge? Why? </a:t>
            </a:r>
          </a:p>
          <a:p>
            <a:pPr>
              <a:buNone/>
            </a:pPr>
            <a:endParaRPr lang="en-US" b="1" dirty="0" smtClean="0">
              <a:latin typeface="Century Gothic" pitchFamily="34" charset="0"/>
            </a:endParaRPr>
          </a:p>
          <a:p>
            <a:r>
              <a:rPr lang="en-US" b="1" dirty="0" smtClean="0">
                <a:latin typeface="Century Gothic" pitchFamily="34" charset="0"/>
              </a:rPr>
              <a:t>3. How are Alfonso’s feelings similar to the feelings described in your Quickwrite response? </a:t>
            </a:r>
            <a:r>
              <a:rPr lang="en-US" sz="1800" b="1" dirty="0" smtClean="0">
                <a:latin typeface="Century Gothic" pitchFamily="34" charset="0"/>
              </a:rPr>
              <a:t>(compare)</a:t>
            </a:r>
          </a:p>
          <a:p>
            <a:pPr>
              <a:buNone/>
            </a:pPr>
            <a:endParaRPr lang="en-US" b="1" dirty="0" smtClean="0">
              <a:latin typeface="Century Gothic" pitchFamily="34" charset="0"/>
            </a:endParaRPr>
          </a:p>
          <a:p>
            <a:r>
              <a:rPr lang="en-US" b="1" dirty="0" smtClean="0">
                <a:latin typeface="Century Gothic" pitchFamily="34" charset="0"/>
              </a:rPr>
              <a:t>4. Identify one of the problems that Alfonso has in the story.  </a:t>
            </a:r>
          </a:p>
          <a:p>
            <a:pPr>
              <a:buNone/>
            </a:pPr>
            <a:r>
              <a:rPr lang="en-US" b="1" i="1" dirty="0" smtClean="0">
                <a:latin typeface="Century Gothic" pitchFamily="34" charset="0"/>
              </a:rPr>
              <a:t>	  (For example: worrying about his appearance or not knowing    </a:t>
            </a:r>
          </a:p>
          <a:p>
            <a:pPr>
              <a:buNone/>
            </a:pPr>
            <a:r>
              <a:rPr lang="en-US" b="1" i="1" dirty="0" smtClean="0">
                <a:latin typeface="Century Gothic" pitchFamily="34" charset="0"/>
              </a:rPr>
              <a:t>        what to say to Sandra) </a:t>
            </a:r>
          </a:p>
          <a:p>
            <a:pPr>
              <a:buNone/>
            </a:pPr>
            <a:r>
              <a:rPr lang="en-US" b="1" i="1" dirty="0" smtClean="0">
                <a:latin typeface="Century Gothic" pitchFamily="34" charset="0"/>
              </a:rPr>
              <a:t>	</a:t>
            </a:r>
            <a:r>
              <a:rPr lang="en-US" b="1" dirty="0" smtClean="0">
                <a:latin typeface="Century Gothic" pitchFamily="34" charset="0"/>
              </a:rPr>
              <a:t>What practical, encouraging advice would you give him?</a:t>
            </a:r>
            <a:endParaRPr lang="en-US" b="1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Quickwrite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54864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The story is about a boy’s, Alfonso, first date. You will see that his problems are like those many of us face. He worries a lot about how he looks, and everything seems to go wrong.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Describe how you think most thirteen- and fourteen-year-olds feel about themselves.</a:t>
            </a:r>
            <a:endParaRPr lang="en-US" dirty="0"/>
          </a:p>
        </p:txBody>
      </p:sp>
      <p:pic>
        <p:nvPicPr>
          <p:cNvPr id="4" name="Picture 3" descr="bo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5000" y="228600"/>
            <a:ext cx="3048000" cy="470807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7467600" cy="1295400"/>
          </a:xfrm>
        </p:spPr>
        <p:txBody>
          <a:bodyPr>
            <a:normAutofit/>
          </a:bodyPr>
          <a:lstStyle/>
          <a:p>
            <a:r>
              <a:rPr lang="en-US" u="sng" dirty="0" smtClean="0"/>
              <a:t>Summarizing a Story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Who? Where/When? Why? How? = What?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296400" cy="55626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200" b="1" dirty="0" smtClean="0">
                <a:solidFill>
                  <a:srgbClr val="002060"/>
                </a:solidFill>
              </a:rPr>
              <a:t>1. Who?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2060"/>
                </a:solidFill>
              </a:rPr>
              <a:t>	Who are the characters?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2060"/>
                </a:solidFill>
              </a:rPr>
              <a:t>	</a:t>
            </a:r>
            <a:r>
              <a:rPr lang="en-US" sz="1800" b="1" dirty="0" smtClean="0">
                <a:solidFill>
                  <a:srgbClr val="002060"/>
                </a:solidFill>
              </a:rPr>
              <a:t>Look for names of characters. How are they described?</a:t>
            </a:r>
          </a:p>
          <a:p>
            <a:pPr lvl="1">
              <a:buNone/>
            </a:pPr>
            <a:r>
              <a:rPr lang="en-US" sz="1800" b="1" dirty="0" smtClean="0">
                <a:solidFill>
                  <a:srgbClr val="002060"/>
                </a:solidFill>
              </a:rPr>
              <a:t>	HINT: Alfonso: unhappy with his appearance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2060"/>
                </a:solidFill>
              </a:rPr>
              <a:t>2. </a:t>
            </a:r>
            <a:r>
              <a:rPr lang="en-US" b="1" dirty="0" smtClean="0">
                <a:solidFill>
                  <a:srgbClr val="FF0000"/>
                </a:solidFill>
              </a:rPr>
              <a:t>Where/When?</a:t>
            </a:r>
          </a:p>
          <a:p>
            <a:pPr lvl="1"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Where/When does the story take place?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US" sz="1800" b="1" dirty="0" smtClean="0">
                <a:solidFill>
                  <a:srgbClr val="FF0000"/>
                </a:solidFill>
              </a:rPr>
              <a:t>Sometimes a story doesn’t directly state the setting. </a:t>
            </a:r>
          </a:p>
          <a:p>
            <a:pPr lvl="1">
              <a:buNone/>
            </a:pPr>
            <a:r>
              <a:rPr lang="en-US" sz="1800" b="1" dirty="0" smtClean="0">
                <a:solidFill>
                  <a:srgbClr val="FF0000"/>
                </a:solidFill>
              </a:rPr>
              <a:t>	Use inference skills to figure out where/when it takes place. </a:t>
            </a:r>
          </a:p>
          <a:p>
            <a:pPr lvl="1">
              <a:buNone/>
            </a:pPr>
            <a:r>
              <a:rPr lang="en-US" sz="1800" b="1" dirty="0" smtClean="0">
                <a:solidFill>
                  <a:srgbClr val="FF0000"/>
                </a:solidFill>
              </a:rPr>
              <a:t>	HINT: Prince, Los Lobos, Sacramento…)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2060"/>
                </a:solidFill>
              </a:rPr>
              <a:t>3. </a:t>
            </a:r>
            <a:r>
              <a:rPr lang="en-US" b="1" u="heavy" dirty="0" smtClean="0">
                <a:solidFill>
                  <a:srgbClr val="006600"/>
                </a:solidFill>
                <a:uFill>
                  <a:solidFill>
                    <a:schemeClr val="tx1"/>
                  </a:solidFill>
                </a:uFill>
              </a:rPr>
              <a:t>Why?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6600"/>
                </a:solidFill>
                <a:uFill>
                  <a:solidFill>
                    <a:schemeClr val="tx1"/>
                  </a:solidFill>
                </a:uFill>
              </a:rPr>
              <a:t>	</a:t>
            </a:r>
            <a:r>
              <a:rPr lang="en-US" b="1" u="heavy" dirty="0" smtClean="0">
                <a:solidFill>
                  <a:srgbClr val="006600"/>
                </a:solidFill>
                <a:uFill>
                  <a:solidFill>
                    <a:schemeClr val="tx1"/>
                  </a:solidFill>
                </a:uFill>
              </a:rPr>
              <a:t>Why does the conflict, or problem occur? **What is the conflict?**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6600"/>
                </a:solidFill>
              </a:rPr>
              <a:t>	</a:t>
            </a:r>
            <a:r>
              <a:rPr lang="en-US" sz="1700" b="1" dirty="0" smtClean="0">
                <a:solidFill>
                  <a:srgbClr val="006600"/>
                </a:solidFill>
              </a:rPr>
              <a:t>Sometimes a story has subplots, or minor plots that occur. </a:t>
            </a:r>
          </a:p>
          <a:p>
            <a:pPr lvl="1">
              <a:buNone/>
            </a:pPr>
            <a:r>
              <a:rPr lang="en-US" sz="1700" b="1" dirty="0" smtClean="0">
                <a:solidFill>
                  <a:srgbClr val="006600"/>
                </a:solidFill>
              </a:rPr>
              <a:t>	When this happens, there are multiple conflicts. </a:t>
            </a:r>
          </a:p>
          <a:p>
            <a:pPr lvl="1">
              <a:buNone/>
            </a:pPr>
            <a:r>
              <a:rPr lang="en-US" sz="1700" b="1" dirty="0" smtClean="0">
                <a:solidFill>
                  <a:srgbClr val="006600"/>
                </a:solidFill>
              </a:rPr>
              <a:t>	Complications arise as the character takes steps to resolve the conflict.</a:t>
            </a:r>
          </a:p>
          <a:p>
            <a:pPr lvl="1">
              <a:buNone/>
            </a:pPr>
            <a:r>
              <a:rPr lang="en-US" sz="1700" b="1" dirty="0" smtClean="0">
                <a:solidFill>
                  <a:srgbClr val="006600"/>
                </a:solidFill>
              </a:rPr>
              <a:t>	HINT: Alfonso’s internal and external conflict or Ernie’s internal conflict</a:t>
            </a:r>
          </a:p>
          <a:p>
            <a:pPr lvl="1">
              <a:buNone/>
            </a:pPr>
            <a:r>
              <a:rPr lang="en-US" sz="1700" b="1" dirty="0" smtClean="0">
                <a:solidFill>
                  <a:srgbClr val="002060"/>
                </a:solidFill>
              </a:rPr>
              <a:t>4. </a:t>
            </a:r>
            <a:r>
              <a:rPr lang="en-US" sz="2200" b="1" dirty="0" smtClean="0">
                <a:solidFill>
                  <a:srgbClr val="7030A0"/>
                </a:solidFill>
              </a:rPr>
              <a:t>How?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7030A0"/>
                </a:solidFill>
              </a:rPr>
              <a:t>	</a:t>
            </a:r>
            <a:r>
              <a:rPr lang="en-US" sz="1800" b="1" dirty="0" smtClean="0">
                <a:solidFill>
                  <a:srgbClr val="7030A0"/>
                </a:solidFill>
              </a:rPr>
              <a:t>How is the conflict resolved?</a:t>
            </a:r>
          </a:p>
          <a:p>
            <a:pPr lvl="1">
              <a:buNone/>
            </a:pPr>
            <a:r>
              <a:rPr lang="en-US" sz="1800" b="1" dirty="0" smtClean="0">
                <a:solidFill>
                  <a:srgbClr val="7030A0"/>
                </a:solidFill>
              </a:rPr>
              <a:t>	How is the problem dealt with? What is </a:t>
            </a:r>
            <a:r>
              <a:rPr lang="en-US" sz="1800" b="1" smtClean="0">
                <a:solidFill>
                  <a:srgbClr val="7030A0"/>
                </a:solidFill>
              </a:rPr>
              <a:t>the result?</a:t>
            </a:r>
            <a:endParaRPr lang="en-US" b="1" dirty="0" smtClean="0">
              <a:solidFill>
                <a:srgbClr val="002060"/>
              </a:solidFill>
            </a:endParaRPr>
          </a:p>
          <a:p>
            <a:pPr lvl="1">
              <a:buNone/>
            </a:pPr>
            <a:r>
              <a:rPr lang="en-US" b="1" dirty="0" smtClean="0">
                <a:solidFill>
                  <a:srgbClr val="002060"/>
                </a:solidFill>
              </a:rPr>
              <a:t>	These question words </a:t>
            </a:r>
            <a:r>
              <a:rPr lang="en-US" sz="3100" b="1" dirty="0" smtClean="0">
                <a:solidFill>
                  <a:srgbClr val="002060"/>
                </a:solidFill>
              </a:rPr>
              <a:t>EQUAL</a:t>
            </a:r>
            <a:r>
              <a:rPr lang="en-US" sz="3400" b="1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= </a:t>
            </a:r>
            <a:r>
              <a:rPr lang="en-US" b="1" i="1" dirty="0" smtClean="0">
                <a:solidFill>
                  <a:srgbClr val="002060"/>
                </a:solidFill>
                <a:latin typeface="Century Schoolbook" pitchFamily="18" charset="0"/>
                <a:cs typeface="Arial" pitchFamily="34" charset="0"/>
              </a:rPr>
              <a:t>WHAT? What happened in the story?</a:t>
            </a:r>
          </a:p>
          <a:p>
            <a:pPr lvl="1">
              <a:buNone/>
            </a:pPr>
            <a:r>
              <a:rPr lang="en-US" b="1" i="1" dirty="0" smtClean="0">
                <a:solidFill>
                  <a:srgbClr val="002060"/>
                </a:solidFill>
                <a:latin typeface="Century Schoolbook" pitchFamily="18" charset="0"/>
                <a:cs typeface="Arial" pitchFamily="34" charset="0"/>
              </a:rPr>
              <a:t>	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34025E"/>
                </a:solidFill>
                <a:latin typeface="Century Schoolbook" pitchFamily="18" charset="0"/>
                <a:cs typeface="Arial" pitchFamily="34" charset="0"/>
              </a:rPr>
              <a:t>**Remember to state the title and author in the summary.	</a:t>
            </a:r>
            <a:r>
              <a:rPr lang="en-US" b="1" i="1" dirty="0" smtClean="0">
                <a:solidFill>
                  <a:srgbClr val="002060"/>
                </a:solidFill>
                <a:latin typeface="Century Schoolbook" pitchFamily="18" charset="0"/>
                <a:cs typeface="Arial" pitchFamily="34" charset="0"/>
              </a:rPr>
              <a:t>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46760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7467600" cy="5562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Century Schoolbook" pitchFamily="18" charset="0"/>
              </a:rPr>
              <a:t>		</a:t>
            </a:r>
            <a:r>
              <a:rPr lang="en-US" i="1" dirty="0" smtClean="0">
                <a:solidFill>
                  <a:srgbClr val="FF0000"/>
                </a:solidFill>
                <a:latin typeface="Century Schoolbook" pitchFamily="18" charset="0"/>
              </a:rPr>
              <a:t>“Broken Chain” takes place about 25 years ago in a town in California. </a:t>
            </a:r>
            <a:r>
              <a:rPr lang="en-US" b="1" i="1" dirty="0" smtClean="0">
                <a:solidFill>
                  <a:srgbClr val="002060"/>
                </a:solidFill>
                <a:latin typeface="Century Schoolbook" pitchFamily="18" charset="0"/>
              </a:rPr>
              <a:t>Alfonso, a seventh grader, </a:t>
            </a:r>
            <a:r>
              <a:rPr lang="en-US" b="1" i="1" u="heavy" dirty="0" smtClean="0">
                <a:solidFill>
                  <a:srgbClr val="002060"/>
                </a:solidFill>
                <a:uFill>
                  <a:solidFill>
                    <a:schemeClr val="tx1"/>
                  </a:solidFill>
                </a:uFill>
                <a:latin typeface="Century Schoolbook" pitchFamily="18" charset="0"/>
              </a:rPr>
              <a:t>dislikes his appearance</a:t>
            </a:r>
            <a:r>
              <a:rPr lang="en-US" i="1" dirty="0" smtClean="0">
                <a:solidFill>
                  <a:srgbClr val="002060"/>
                </a:solidFill>
                <a:latin typeface="Century Schoolbook" pitchFamily="18" charset="0"/>
              </a:rPr>
              <a:t>. </a:t>
            </a:r>
            <a:r>
              <a:rPr lang="en-US" i="1" dirty="0" smtClean="0">
                <a:latin typeface="Century Schoolbook" pitchFamily="18" charset="0"/>
              </a:rPr>
              <a:t>He meets </a:t>
            </a:r>
            <a:r>
              <a:rPr lang="en-US" b="1" i="1" dirty="0" smtClean="0">
                <a:solidFill>
                  <a:srgbClr val="002060"/>
                </a:solidFill>
                <a:latin typeface="Century Schoolbook" pitchFamily="18" charset="0"/>
              </a:rPr>
              <a:t>Sandra</a:t>
            </a:r>
            <a:r>
              <a:rPr lang="en-US" i="1" dirty="0" smtClean="0">
                <a:latin typeface="Century Schoolbook" pitchFamily="18" charset="0"/>
              </a:rPr>
              <a:t> and asks her to go bike riding with him. Sandra’s bicycle has a flat tire, so he offers to borrow his older brother’s, </a:t>
            </a:r>
            <a:r>
              <a:rPr lang="en-US" b="1" i="1" dirty="0" smtClean="0">
                <a:solidFill>
                  <a:srgbClr val="002060"/>
                </a:solidFill>
                <a:latin typeface="Century Schoolbook" pitchFamily="18" charset="0"/>
              </a:rPr>
              <a:t>Ernie</a:t>
            </a:r>
            <a:r>
              <a:rPr lang="en-US" i="1" dirty="0" smtClean="0">
                <a:latin typeface="Century Schoolbook" pitchFamily="18" charset="0"/>
              </a:rPr>
              <a:t>, bike. </a:t>
            </a:r>
            <a:r>
              <a:rPr lang="en-US" i="1" u="heavy" dirty="0" smtClean="0">
                <a:latin typeface="Century Schoolbook" pitchFamily="18" charset="0"/>
              </a:rPr>
              <a:t>Jealous because Alfonso might have a girlfriend, Ernie complicates Alfonso’s plans by refusing to lend him his bike</a:t>
            </a:r>
            <a:r>
              <a:rPr lang="en-US" i="1" dirty="0" smtClean="0">
                <a:latin typeface="Century Schoolbook" pitchFamily="18" charset="0"/>
              </a:rPr>
              <a:t>. </a:t>
            </a:r>
            <a:r>
              <a:rPr lang="en-US" i="1" u="heavy" dirty="0" smtClean="0">
                <a:latin typeface="Century Schoolbook" pitchFamily="18" charset="0"/>
              </a:rPr>
              <a:t>This situation worsens when Alfonso’s bicycle chain breaks. </a:t>
            </a:r>
            <a:r>
              <a:rPr lang="en-US" b="1" i="1" dirty="0" smtClean="0">
                <a:solidFill>
                  <a:srgbClr val="7030A0"/>
                </a:solidFill>
                <a:latin typeface="Century Schoolbook" pitchFamily="18" charset="0"/>
              </a:rPr>
              <a:t>Ernie eventually changes his mind, however, and Alfonso and Sandra happily share Ernie’s bicycle</a:t>
            </a:r>
            <a:r>
              <a:rPr lang="en-US" i="1" dirty="0" smtClean="0">
                <a:latin typeface="Century Schoolbook" pitchFamily="18" charset="0"/>
              </a:rPr>
              <a:t>.</a:t>
            </a:r>
            <a:endParaRPr lang="en-US" i="1" dirty="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9160"/>
          </a:xfrm>
        </p:spPr>
        <p:txBody>
          <a:bodyPr/>
          <a:lstStyle/>
          <a:p>
            <a:r>
              <a:rPr lang="en-US" dirty="0" smtClean="0"/>
              <a:t>Literary Focus: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u="sng" dirty="0" smtClean="0"/>
              <a:t>Conflict</a:t>
            </a:r>
            <a:r>
              <a:rPr lang="en-US" dirty="0" smtClean="0"/>
              <a:t>: the problem in a story</a:t>
            </a:r>
          </a:p>
          <a:p>
            <a:pPr lvl="1"/>
            <a:r>
              <a:rPr lang="en-US" b="1" i="1" u="sng" dirty="0" smtClean="0"/>
              <a:t>External</a:t>
            </a:r>
            <a:r>
              <a:rPr lang="en-US" dirty="0" smtClean="0"/>
              <a:t>: a struggle against an outside force (Man vs. Man, Man vs. Machine, Man vs. Nature, and Man vs. Society)</a:t>
            </a:r>
          </a:p>
          <a:p>
            <a:pPr lvl="1"/>
            <a:r>
              <a:rPr lang="en-US" dirty="0" smtClean="0"/>
              <a:t>I</a:t>
            </a:r>
            <a:r>
              <a:rPr lang="en-US" b="1" i="1" u="sng" dirty="0" smtClean="0"/>
              <a:t>nternal</a:t>
            </a:r>
            <a:r>
              <a:rPr lang="en-US" dirty="0" smtClean="0"/>
              <a:t>: a struggle within a character</a:t>
            </a:r>
          </a:p>
          <a:p>
            <a:pPr lvl="1">
              <a:buNone/>
            </a:pPr>
            <a:r>
              <a:rPr lang="en-US" dirty="0" smtClean="0"/>
              <a:t>	(Man vs. Himself: A character might have to fight shyness, keep a terrible secret, or control fear.)</a:t>
            </a:r>
          </a:p>
          <a:p>
            <a:pPr>
              <a:buNone/>
            </a:pPr>
            <a:r>
              <a:rPr lang="en-US" u="dbl" dirty="0" smtClean="0">
                <a:solidFill>
                  <a:srgbClr val="00B050"/>
                </a:solidFill>
                <a:uFill>
                  <a:solidFill>
                    <a:schemeClr val="accent1"/>
                  </a:solidFill>
                </a:uFill>
              </a:rPr>
              <a:t>“Alfonso sat on the porch trying to push his crooked teeth to where he thought they belonged. He hated the way he looked.”</a:t>
            </a:r>
          </a:p>
          <a:p>
            <a:pPr algn="just">
              <a:buNone/>
            </a:pPr>
            <a:r>
              <a:rPr lang="en-US" sz="3200" dirty="0" smtClean="0"/>
              <a:t>Alfonso has many conflicts. What internal conflict is revealed in the sentences above?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Reading Skills: Review</a:t>
            </a:r>
            <a:br>
              <a:rPr lang="en-US" dirty="0" smtClean="0"/>
            </a:br>
            <a:r>
              <a:rPr lang="en-US" dirty="0" smtClean="0"/>
              <a:t>Summarizing a Plot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Who?</a:t>
            </a:r>
          </a:p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When/Where?</a:t>
            </a:r>
          </a:p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Why?</a:t>
            </a:r>
          </a:p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How?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EQUAL: (=) WHAT?</a:t>
            </a:r>
          </a:p>
          <a:p>
            <a:pPr lvl="1"/>
            <a:endParaRPr lang="en-US" dirty="0"/>
          </a:p>
          <a:p>
            <a:pPr lvl="1"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**Refer to “The Legend of Sleepy Hollow” PowerPoint for examples of Thinking Maps (Question Word Tree Map and Flow Map) and summary paragraph</a:t>
            </a:r>
            <a:r>
              <a:rPr lang="en-US" sz="2000" dirty="0" smtClean="0"/>
              <a:t>. </a:t>
            </a:r>
          </a:p>
          <a:p>
            <a:pPr lvl="1">
              <a:buNone/>
            </a:pPr>
            <a:r>
              <a:rPr lang="en-US" sz="2000" dirty="0" smtClean="0"/>
              <a:t>Remember we have summarized “The Legend…Hollow,” “The Open Window,” “The Tell-Tale Heart,” “Those Three Wishes,” “The Monkey’s Paw,” and “There Will…Rains.”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85800"/>
          </a:xfrm>
        </p:spPr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5943600"/>
          </a:xfrm>
          <a:solidFill>
            <a:srgbClr val="333399"/>
          </a:solidFill>
          <a:ln>
            <a:solidFill>
              <a:srgbClr val="432A4E"/>
            </a:solidFill>
          </a:ln>
        </p:spPr>
        <p:txBody>
          <a:bodyPr>
            <a:normAutofit fontScale="55000" lnSpcReduction="20000"/>
          </a:bodyPr>
          <a:lstStyle/>
          <a:p>
            <a:r>
              <a:rPr lang="en-US" sz="3100" dirty="0" smtClean="0">
                <a:solidFill>
                  <a:srgbClr val="B8A8FE"/>
                </a:solidFill>
                <a:latin typeface="Arial Narrow" pitchFamily="34" charset="0"/>
              </a:rPr>
              <a:t>1</a:t>
            </a:r>
            <a:r>
              <a:rPr lang="en-US" sz="3100" b="1" dirty="0" smtClean="0">
                <a:solidFill>
                  <a:srgbClr val="B8A8FE"/>
                </a:solidFill>
                <a:latin typeface="Arial Narrow" pitchFamily="34" charset="0"/>
              </a:rPr>
              <a:t>.</a:t>
            </a:r>
            <a:r>
              <a:rPr lang="en-US" sz="3100" b="1" u="sng" dirty="0" smtClean="0">
                <a:solidFill>
                  <a:srgbClr val="B8A8FE"/>
                </a:solidFill>
                <a:latin typeface="Arial Narrow" pitchFamily="34" charset="0"/>
              </a:rPr>
              <a:t> apparent</a:t>
            </a:r>
            <a:r>
              <a:rPr lang="en-US" sz="3100" dirty="0" smtClean="0">
                <a:solidFill>
                  <a:srgbClr val="B8A8FE"/>
                </a:solidFill>
                <a:latin typeface="Arial Narrow" pitchFamily="34" charset="0"/>
              </a:rPr>
              <a:t>: 	adj.   	visible </a:t>
            </a:r>
          </a:p>
          <a:p>
            <a:pPr>
              <a:buNone/>
            </a:pPr>
            <a:r>
              <a:rPr lang="en-US" sz="3100" dirty="0" smtClean="0">
                <a:solidFill>
                  <a:srgbClr val="B8A8FE"/>
                </a:solidFill>
                <a:latin typeface="Arial Narrow" pitchFamily="34" charset="0"/>
              </a:rPr>
              <a:t>(Alfonso was proud that the muscles on his stomach were </a:t>
            </a:r>
            <a:r>
              <a:rPr lang="en-US" sz="3100" b="1" i="1" u="sng" dirty="0" smtClean="0">
                <a:solidFill>
                  <a:srgbClr val="B8A8FE"/>
                </a:solidFill>
                <a:latin typeface="Arial Narrow" pitchFamily="34" charset="0"/>
              </a:rPr>
              <a:t>apparent</a:t>
            </a:r>
            <a:r>
              <a:rPr lang="en-US" sz="3100" dirty="0" smtClean="0">
                <a:solidFill>
                  <a:srgbClr val="B8A8FE"/>
                </a:solidFill>
                <a:latin typeface="Arial Narrow" pitchFamily="34" charset="0"/>
              </a:rPr>
              <a:t>.)</a:t>
            </a:r>
          </a:p>
          <a:p>
            <a:pPr>
              <a:buNone/>
            </a:pPr>
            <a:endParaRPr lang="en-US" sz="3100" dirty="0" smtClean="0">
              <a:solidFill>
                <a:srgbClr val="B8A8FE"/>
              </a:solidFill>
              <a:latin typeface="Arial Narrow" pitchFamily="34" charset="0"/>
            </a:endParaRPr>
          </a:p>
          <a:p>
            <a:r>
              <a:rPr lang="en-US" sz="3100" dirty="0" smtClean="0">
                <a:solidFill>
                  <a:srgbClr val="B8A8FE"/>
                </a:solidFill>
                <a:latin typeface="Arial Narrow" pitchFamily="34" charset="0"/>
              </a:rPr>
              <a:t>2. </a:t>
            </a:r>
            <a:r>
              <a:rPr lang="en-US" sz="3100" b="1" u="sng" dirty="0" smtClean="0">
                <a:solidFill>
                  <a:srgbClr val="B8A8FE"/>
                </a:solidFill>
                <a:latin typeface="Arial Narrow" pitchFamily="34" charset="0"/>
              </a:rPr>
              <a:t>sullen</a:t>
            </a:r>
            <a:r>
              <a:rPr lang="en-US" sz="3100" dirty="0" smtClean="0">
                <a:solidFill>
                  <a:srgbClr val="B8A8FE"/>
                </a:solidFill>
                <a:latin typeface="Arial Narrow" pitchFamily="34" charset="0"/>
              </a:rPr>
              <a:t>: 	adj. 	grumpy; resentful </a:t>
            </a:r>
          </a:p>
          <a:p>
            <a:pPr>
              <a:buNone/>
            </a:pPr>
            <a:r>
              <a:rPr lang="en-US" sz="3100" dirty="0" smtClean="0">
                <a:solidFill>
                  <a:srgbClr val="B8A8FE"/>
                </a:solidFill>
                <a:latin typeface="Arial Narrow" pitchFamily="34" charset="0"/>
              </a:rPr>
              <a:t>(Ernie became </a:t>
            </a:r>
            <a:r>
              <a:rPr lang="en-US" sz="3100" b="1" i="1" u="sng" dirty="0" smtClean="0">
                <a:solidFill>
                  <a:srgbClr val="B8A8FE"/>
                </a:solidFill>
                <a:latin typeface="Arial Narrow" pitchFamily="34" charset="0"/>
              </a:rPr>
              <a:t>sullen</a:t>
            </a:r>
            <a:r>
              <a:rPr lang="en-US" sz="3100" dirty="0" smtClean="0">
                <a:solidFill>
                  <a:srgbClr val="B8A8FE"/>
                </a:solidFill>
                <a:latin typeface="Arial Narrow" pitchFamily="34" charset="0"/>
              </a:rPr>
              <a:t> when the girls didn’t show up for the date.)</a:t>
            </a:r>
          </a:p>
          <a:p>
            <a:pPr>
              <a:buNone/>
            </a:pPr>
            <a:endParaRPr lang="en-US" sz="3100" dirty="0" smtClean="0">
              <a:solidFill>
                <a:srgbClr val="B8A8FE"/>
              </a:solidFill>
              <a:latin typeface="Arial Narrow" pitchFamily="34" charset="0"/>
            </a:endParaRPr>
          </a:p>
          <a:p>
            <a:r>
              <a:rPr lang="en-US" sz="3100" dirty="0" smtClean="0">
                <a:solidFill>
                  <a:srgbClr val="B8A8FE"/>
                </a:solidFill>
                <a:latin typeface="Arial Narrow" pitchFamily="34" charset="0"/>
              </a:rPr>
              <a:t>3</a:t>
            </a:r>
            <a:r>
              <a:rPr lang="en-US" sz="3100" b="1" dirty="0" smtClean="0">
                <a:solidFill>
                  <a:srgbClr val="B8A8FE"/>
                </a:solidFill>
                <a:latin typeface="Arial Narrow" pitchFamily="34" charset="0"/>
              </a:rPr>
              <a:t>. </a:t>
            </a:r>
            <a:r>
              <a:rPr lang="en-US" sz="3100" b="1" u="sng" dirty="0" smtClean="0">
                <a:solidFill>
                  <a:srgbClr val="B8A8FE"/>
                </a:solidFill>
                <a:latin typeface="Arial Narrow" pitchFamily="34" charset="0"/>
              </a:rPr>
              <a:t>impulse</a:t>
            </a:r>
            <a:r>
              <a:rPr lang="en-US" sz="3100" dirty="0" smtClean="0">
                <a:solidFill>
                  <a:srgbClr val="B8A8FE"/>
                </a:solidFill>
                <a:latin typeface="Arial Narrow" pitchFamily="34" charset="0"/>
              </a:rPr>
              <a:t>: 	noun	 urge </a:t>
            </a:r>
          </a:p>
          <a:p>
            <a:pPr>
              <a:buNone/>
            </a:pPr>
            <a:r>
              <a:rPr lang="en-US" sz="3100" dirty="0" smtClean="0">
                <a:solidFill>
                  <a:srgbClr val="B8A8FE"/>
                </a:solidFill>
                <a:latin typeface="Arial Narrow" pitchFamily="34" charset="0"/>
              </a:rPr>
              <a:t>(Alfonso regretted his </a:t>
            </a:r>
            <a:r>
              <a:rPr lang="en-US" sz="3100" b="1" i="1" u="sng" dirty="0" smtClean="0">
                <a:solidFill>
                  <a:srgbClr val="B8A8FE"/>
                </a:solidFill>
                <a:latin typeface="Arial Narrow" pitchFamily="34" charset="0"/>
              </a:rPr>
              <a:t>impulse</a:t>
            </a:r>
            <a:r>
              <a:rPr lang="en-US" sz="3100" dirty="0" smtClean="0">
                <a:solidFill>
                  <a:srgbClr val="B8A8FE"/>
                </a:solidFill>
                <a:latin typeface="Arial Narrow" pitchFamily="34" charset="0"/>
              </a:rPr>
              <a:t> to clean his bike chain.)</a:t>
            </a:r>
          </a:p>
          <a:p>
            <a:pPr>
              <a:buNone/>
            </a:pPr>
            <a:endParaRPr lang="en-US" sz="3100" dirty="0" smtClean="0">
              <a:solidFill>
                <a:srgbClr val="B8A8FE"/>
              </a:solidFill>
              <a:latin typeface="Arial Narrow" pitchFamily="34" charset="0"/>
            </a:endParaRPr>
          </a:p>
          <a:p>
            <a:r>
              <a:rPr lang="en-US" sz="3100" dirty="0" smtClean="0">
                <a:solidFill>
                  <a:srgbClr val="B8A8FE"/>
                </a:solidFill>
                <a:latin typeface="Arial Narrow" pitchFamily="34" charset="0"/>
              </a:rPr>
              <a:t>4. r</a:t>
            </a:r>
            <a:r>
              <a:rPr lang="en-US" sz="3100" b="1" u="sng" dirty="0" smtClean="0">
                <a:solidFill>
                  <a:srgbClr val="B8A8FE"/>
                </a:solidFill>
                <a:latin typeface="Arial Narrow" pitchFamily="34" charset="0"/>
              </a:rPr>
              <a:t>etrieved</a:t>
            </a:r>
            <a:r>
              <a:rPr lang="en-US" sz="3100" dirty="0" smtClean="0">
                <a:solidFill>
                  <a:srgbClr val="B8A8FE"/>
                </a:solidFill>
                <a:latin typeface="Arial Narrow" pitchFamily="34" charset="0"/>
              </a:rPr>
              <a:t>: 	verb	got back </a:t>
            </a:r>
          </a:p>
          <a:p>
            <a:pPr>
              <a:buNone/>
            </a:pPr>
            <a:r>
              <a:rPr lang="en-US" sz="3100" dirty="0" smtClean="0">
                <a:solidFill>
                  <a:srgbClr val="B8A8FE"/>
                </a:solidFill>
                <a:latin typeface="Arial Narrow" pitchFamily="34" charset="0"/>
              </a:rPr>
              <a:t>(Alfonso retrieved the chain he had thrown away.)</a:t>
            </a:r>
          </a:p>
          <a:p>
            <a:pPr>
              <a:buNone/>
            </a:pPr>
            <a:endParaRPr lang="en-US" sz="3100" dirty="0" smtClean="0">
              <a:solidFill>
                <a:srgbClr val="B8A8FE"/>
              </a:solidFill>
              <a:latin typeface="Arial Narrow" pitchFamily="34" charset="0"/>
            </a:endParaRPr>
          </a:p>
          <a:p>
            <a:r>
              <a:rPr lang="en-US" sz="3100" dirty="0" smtClean="0">
                <a:solidFill>
                  <a:srgbClr val="B8A8FE"/>
                </a:solidFill>
                <a:latin typeface="Arial Narrow" pitchFamily="34" charset="0"/>
              </a:rPr>
              <a:t>5. </a:t>
            </a:r>
            <a:r>
              <a:rPr lang="en-US" sz="3100" b="1" u="sng" dirty="0" smtClean="0">
                <a:solidFill>
                  <a:srgbClr val="B8A8FE"/>
                </a:solidFill>
                <a:latin typeface="Arial Narrow" pitchFamily="34" charset="0"/>
              </a:rPr>
              <a:t>emerged</a:t>
            </a:r>
            <a:r>
              <a:rPr lang="en-US" sz="3100" dirty="0" smtClean="0">
                <a:solidFill>
                  <a:srgbClr val="B8A8FE"/>
                </a:solidFill>
                <a:latin typeface="Arial Narrow" pitchFamily="34" charset="0"/>
              </a:rPr>
              <a:t>: 	verb 	came out </a:t>
            </a:r>
          </a:p>
          <a:p>
            <a:pPr>
              <a:buNone/>
            </a:pPr>
            <a:r>
              <a:rPr lang="en-US" sz="3100" dirty="0" smtClean="0">
                <a:solidFill>
                  <a:srgbClr val="B8A8FE"/>
                </a:solidFill>
                <a:latin typeface="Arial Narrow" pitchFamily="34" charset="0"/>
              </a:rPr>
              <a:t>(Alfonso </a:t>
            </a:r>
            <a:r>
              <a:rPr lang="en-US" sz="3100" b="1" i="1" u="sng" dirty="0" smtClean="0">
                <a:solidFill>
                  <a:srgbClr val="B8A8FE"/>
                </a:solidFill>
                <a:latin typeface="Arial Narrow" pitchFamily="34" charset="0"/>
              </a:rPr>
              <a:t>emerged</a:t>
            </a:r>
            <a:r>
              <a:rPr lang="en-US" sz="3100" dirty="0" smtClean="0">
                <a:solidFill>
                  <a:srgbClr val="B8A8FE"/>
                </a:solidFill>
                <a:latin typeface="Arial Narrow" pitchFamily="34" charset="0"/>
              </a:rPr>
              <a:t> from behind the hedge to meet Sandra.)</a:t>
            </a:r>
          </a:p>
          <a:p>
            <a:pPr>
              <a:buNone/>
            </a:pPr>
            <a:endParaRPr lang="en-US" sz="3100" dirty="0">
              <a:solidFill>
                <a:srgbClr val="B8A8FE"/>
              </a:solidFill>
              <a:latin typeface="Arial Narrow" pitchFamily="34" charset="0"/>
            </a:endParaRPr>
          </a:p>
          <a:p>
            <a:pPr>
              <a:buNone/>
            </a:pPr>
            <a:r>
              <a:rPr lang="en-US" sz="2900" b="1" dirty="0" smtClean="0">
                <a:solidFill>
                  <a:srgbClr val="B8A8FE"/>
                </a:solidFill>
                <a:latin typeface="Arial Narrow" pitchFamily="34" charset="0"/>
              </a:rPr>
              <a:t>Vocabulary Activity: Students will view the examples and create sentences using the terms, synonyms, or antonyms correctly according to the parts of speech.)</a:t>
            </a:r>
          </a:p>
          <a:p>
            <a:pPr>
              <a:buNone/>
            </a:pPr>
            <a:r>
              <a:rPr lang="en-US" b="1" dirty="0" smtClean="0">
                <a:solidFill>
                  <a:srgbClr val="B8A8FE"/>
                </a:solidFill>
                <a:latin typeface="Arial Narrow" pitchFamily="34" charset="0"/>
              </a:rPr>
              <a:t>(How is it used in a sentence? What are some synonyms? What are some antonyms?)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  <a:hlinkClick r:id="rId2"/>
              </a:rPr>
              <a:t>http://eolit.hrw.com/hlla/wordwatch/index.jsp?word=apparent&amp;Grade=8&amp;Chapter=26</a:t>
            </a:r>
            <a:r>
              <a:rPr lang="en-US" b="1" dirty="0" smtClean="0">
                <a:solidFill>
                  <a:srgbClr val="002060"/>
                </a:solidFill>
              </a:rPr>
              <a:t>   </a:t>
            </a:r>
            <a:endParaRPr 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70560"/>
          </a:xfrm>
        </p:spPr>
        <p:txBody>
          <a:bodyPr/>
          <a:lstStyle/>
          <a:p>
            <a:r>
              <a:rPr lang="en-US" dirty="0" smtClean="0"/>
              <a:t>Meet the Writer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5638800" cy="403860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	Gary Soto</a:t>
            </a:r>
            <a:r>
              <a:rPr lang="en-US" dirty="0" smtClean="0"/>
              <a:t> (1952–   ) was born and raised in Fresno, California, the setting of many of his stories, poems, and autobiographical pieces. In his writing, Soto tries to re-create the sights and sounds of the Mexican American neighborhood in which he grew up.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8600" y="4648200"/>
            <a:ext cx="6148235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http://www.garysoto.com/bio.html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Picture 4" descr="sot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613453">
            <a:off x="5636950" y="2139536"/>
            <a:ext cx="2971800" cy="367937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en-US" sz="5300" b="1" i="1" dirty="0" smtClean="0"/>
              <a:t>Numbered Heads Together Activity</a:t>
            </a:r>
            <a:br>
              <a:rPr lang="en-US" sz="5300" b="1" i="1" dirty="0" smtClean="0"/>
            </a:b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Short Answer Questions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800" b="1" dirty="0" smtClean="0"/>
              <a:t>(**2 pts. on the LEAP)</a:t>
            </a:r>
            <a:endParaRPr lang="en-US" sz="1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0"/>
            <a:ext cx="83058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sz="2400" b="1" i="1" u="sng" dirty="0" smtClean="0">
                <a:solidFill>
                  <a:srgbClr val="002060"/>
                </a:solidFill>
              </a:rPr>
              <a:t>Remember the following</a:t>
            </a:r>
            <a:r>
              <a:rPr lang="en-US" sz="2400" b="1" i="1" dirty="0" smtClean="0">
                <a:solidFill>
                  <a:srgbClr val="002060"/>
                </a:solidFill>
              </a:rPr>
              <a:t>:</a:t>
            </a:r>
          </a:p>
          <a:p>
            <a:pPr>
              <a:buFont typeface="Wingdings" pitchFamily="2" charset="2"/>
              <a:buChar char="q"/>
            </a:pPr>
            <a:r>
              <a:rPr lang="en-US" sz="1800" b="1" i="1" dirty="0" smtClean="0">
                <a:solidFill>
                  <a:srgbClr val="002060"/>
                </a:solidFill>
              </a:rPr>
              <a:t>restate the question in your answer </a:t>
            </a:r>
          </a:p>
          <a:p>
            <a:pPr>
              <a:buFont typeface="Wingdings" pitchFamily="2" charset="2"/>
              <a:buChar char="q"/>
            </a:pPr>
            <a:r>
              <a:rPr lang="en-US" sz="1800" b="1" i="1" dirty="0" smtClean="0">
                <a:solidFill>
                  <a:srgbClr val="002060"/>
                </a:solidFill>
              </a:rPr>
              <a:t>write your answer in a complete sentence</a:t>
            </a:r>
          </a:p>
          <a:p>
            <a:pPr>
              <a:buFont typeface="Wingdings" pitchFamily="2" charset="2"/>
              <a:buChar char="q"/>
            </a:pPr>
            <a:r>
              <a:rPr lang="en-US" sz="1800" b="1" i="1" dirty="0" smtClean="0">
                <a:solidFill>
                  <a:srgbClr val="002060"/>
                </a:solidFill>
              </a:rPr>
              <a:t>use correct end punctuation and capitalization </a:t>
            </a:r>
          </a:p>
          <a:p>
            <a:pPr>
              <a:buFont typeface="Wingdings" pitchFamily="2" charset="2"/>
              <a:buChar char="q"/>
            </a:pPr>
            <a:r>
              <a:rPr lang="en-US" sz="1800" b="1" i="1" dirty="0" smtClean="0">
                <a:solidFill>
                  <a:srgbClr val="002060"/>
                </a:solidFill>
              </a:rPr>
              <a:t>answer the question correctly.</a:t>
            </a:r>
          </a:p>
          <a:p>
            <a:r>
              <a:rPr lang="en-US" sz="2400" b="1" i="1" u="sng" dirty="0" smtClean="0">
                <a:solidFill>
                  <a:srgbClr val="002060"/>
                </a:solidFill>
              </a:rPr>
              <a:t>Remember the Numbered Heads Together process</a:t>
            </a:r>
            <a:r>
              <a:rPr lang="en-US" sz="2400" b="1" i="1" dirty="0" smtClean="0">
                <a:solidFill>
                  <a:srgbClr val="002060"/>
                </a:solidFill>
              </a:rPr>
              <a:t>:</a:t>
            </a:r>
          </a:p>
          <a:p>
            <a:pPr lvl="1"/>
            <a:r>
              <a:rPr lang="en-US" sz="2000" b="1" i="1" dirty="0" smtClean="0">
                <a:solidFill>
                  <a:srgbClr val="002060"/>
                </a:solidFill>
              </a:rPr>
              <a:t>Write your answer on your own sheet of paper.</a:t>
            </a:r>
          </a:p>
          <a:p>
            <a:pPr lvl="1"/>
            <a:r>
              <a:rPr lang="en-US" sz="2000" b="1" i="1" dirty="0" smtClean="0">
                <a:solidFill>
                  <a:srgbClr val="002060"/>
                </a:solidFill>
              </a:rPr>
              <a:t>When instructed to do so, all group members should lean toward one another and begin discussing their answer choices.</a:t>
            </a:r>
          </a:p>
          <a:p>
            <a:pPr lvl="1"/>
            <a:r>
              <a:rPr lang="en-US" sz="2000" b="1" i="1" dirty="0" smtClean="0">
                <a:solidFill>
                  <a:srgbClr val="002060"/>
                </a:solidFill>
              </a:rPr>
              <a:t>When all are satisfied with only one answer, stop discussion and lean back.</a:t>
            </a:r>
          </a:p>
          <a:p>
            <a:pPr lvl="1"/>
            <a:r>
              <a:rPr lang="en-US" sz="2000" b="1" i="1" dirty="0" smtClean="0">
                <a:solidFill>
                  <a:srgbClr val="002060"/>
                </a:solidFill>
              </a:rPr>
              <a:t>I will stop the group discussions (if they are still occurring) and select a group member to answer the question as well as explain HOW he/she found the answer.</a:t>
            </a:r>
          </a:p>
          <a:p>
            <a:pPr lvl="1"/>
            <a:r>
              <a:rPr lang="en-US" sz="2000" b="1" i="1" dirty="0" smtClean="0">
                <a:solidFill>
                  <a:srgbClr val="002060"/>
                </a:solidFill>
              </a:rPr>
              <a:t>If a member does not/cannot provide the correct answer OR explanation, the next group has a chance to answer and explain.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>Numbered Heads Together</a:t>
            </a:r>
            <a:br>
              <a:rPr lang="en-US" sz="4000" dirty="0" smtClean="0"/>
            </a:b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Question #1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6934200" cy="3840163"/>
          </a:xfrm>
        </p:spPr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>How does Alfonso feel about his teeth?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Autofit/>
          </a:bodyPr>
          <a:lstStyle/>
          <a:p>
            <a:r>
              <a:rPr lang="en-US" sz="4000" dirty="0" smtClean="0"/>
              <a:t>Numbered Heads Together</a:t>
            </a:r>
            <a:br>
              <a:rPr lang="en-US" sz="4000" dirty="0" smtClean="0"/>
            </a:br>
            <a:r>
              <a:rPr lang="en-US" sz="4000" u="sng" dirty="0" smtClean="0">
                <a:solidFill>
                  <a:schemeClr val="tx2">
                    <a:lumMod val="50000"/>
                  </a:schemeClr>
                </a:solidFill>
              </a:rPr>
              <a:t>Answer</a:t>
            </a: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 #1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743200"/>
            <a:ext cx="8229600" cy="3382963"/>
          </a:xfrm>
        </p:spPr>
        <p:txBody>
          <a:bodyPr/>
          <a:lstStyle/>
          <a:p>
            <a:pPr>
              <a:buNone/>
            </a:pPr>
            <a:r>
              <a:rPr lang="en-US" sz="6000" b="1" dirty="0" smtClean="0">
                <a:solidFill>
                  <a:srgbClr val="FF0000"/>
                </a:solidFill>
              </a:rPr>
              <a:t>Alfonso is ashamed</a:t>
            </a:r>
          </a:p>
          <a:p>
            <a:pPr>
              <a:buNone/>
            </a:pPr>
            <a:r>
              <a:rPr lang="en-US" sz="6000" b="1" dirty="0" smtClean="0">
                <a:solidFill>
                  <a:srgbClr val="FF0000"/>
                </a:solidFill>
              </a:rPr>
              <a:t>that his teeth are crooked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339</TotalTime>
  <Words>586</Words>
  <Application>Microsoft Office PowerPoint</Application>
  <PresentationFormat>On-screen Show (4:3)</PresentationFormat>
  <Paragraphs>128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Arial Narrow</vt:lpstr>
      <vt:lpstr>Century Gothic</vt:lpstr>
      <vt:lpstr>Century Schoolbook</vt:lpstr>
      <vt:lpstr>Trebuchet MS</vt:lpstr>
      <vt:lpstr>Wingdings</vt:lpstr>
      <vt:lpstr>Wingdings 2</vt:lpstr>
      <vt:lpstr>Opulent</vt:lpstr>
      <vt:lpstr>“Broken Chain” (Fiction: Short Story) Gary Soto from Collection 1: Telling Stories page 16 Objectives:  TSWBAT   evaluate plot structure/development , the types of conflict &amp; the way conflict is resolved (gles 2b &amp; 2c) summarize a story’s plot (gle 9B) Write a summary (gle 19) develop vocabulary (gle 1a) </vt:lpstr>
      <vt:lpstr>Quickwrite </vt:lpstr>
      <vt:lpstr>Literary Focus: Conflict</vt:lpstr>
      <vt:lpstr>Reading Skills: Review Summarizing a Plot</vt:lpstr>
      <vt:lpstr>Vocabulary</vt:lpstr>
      <vt:lpstr>Meet the Writer</vt:lpstr>
      <vt:lpstr>Numbered Heads Together Activity Short Answer Questions (**2 pts. on the LEAP)</vt:lpstr>
      <vt:lpstr>Numbered Heads Together Question #1</vt:lpstr>
      <vt:lpstr>Numbered Heads Together Answer #1</vt:lpstr>
      <vt:lpstr>Numbered Heads Together  Question #2</vt:lpstr>
      <vt:lpstr>Numbered Heads Together  Answer #2</vt:lpstr>
      <vt:lpstr>Numbered Heads Together  Question #3</vt:lpstr>
      <vt:lpstr>Numbered Heads Together  Answer #3</vt:lpstr>
      <vt:lpstr>Numbered Heads Together  Questions #4</vt:lpstr>
      <vt:lpstr>Numbered Heads Together Answer #4</vt:lpstr>
      <vt:lpstr>Numbered Heads Together Question #5</vt:lpstr>
      <vt:lpstr>Numbered Heads Together Answer #5</vt:lpstr>
      <vt:lpstr>First Thoughts</vt:lpstr>
      <vt:lpstr>Thinking Critically</vt:lpstr>
      <vt:lpstr>Summarizing a Story Who? Where/When? Why? How? = What?</vt:lpstr>
      <vt:lpstr>Summary</vt:lpstr>
    </vt:vector>
  </TitlesOfParts>
  <Company>Tangipahoa Parish School System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Broken Chain Gary Soto from Collection 1: Telling Stories page 16  Objectives: TSWBAT read and analyze a short story, evaluate plot structure/development and the way conflict is resolved, identify internal and external conflict, summarize a story’s plot, identify  (GLEs 2d; 9b</dc:title>
  <dc:creator>student</dc:creator>
  <cp:lastModifiedBy>Briley, Cynthia</cp:lastModifiedBy>
  <cp:revision>60</cp:revision>
  <dcterms:created xsi:type="dcterms:W3CDTF">2011-11-12T21:23:44Z</dcterms:created>
  <dcterms:modified xsi:type="dcterms:W3CDTF">2014-09-17T01:48:24Z</dcterms:modified>
</cp:coreProperties>
</file>