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6" r:id="rId3"/>
    <p:sldId id="257" r:id="rId4"/>
    <p:sldId id="263" r:id="rId5"/>
    <p:sldId id="267" r:id="rId6"/>
    <p:sldId id="268" r:id="rId7"/>
    <p:sldId id="269" r:id="rId8"/>
    <p:sldId id="2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94"/>
    <p:restoredTop sz="73438"/>
  </p:normalViewPr>
  <p:slideViewPr>
    <p:cSldViewPr snapToGrid="0" snapToObjects="1">
      <p:cViewPr varScale="1">
        <p:scale>
          <a:sx n="68" d="100"/>
          <a:sy n="68" d="100"/>
        </p:scale>
        <p:origin x="2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31093-AC7B-884D-B359-F1C29E07F477}" type="datetimeFigureOut">
              <a:rPr lang="es-ES_tradnl" smtClean="0"/>
              <a:t>18/10/17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D3BB9-5725-E640-A2E6-0452D39474AD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41015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D3BB9-5725-E640-A2E6-0452D39474AD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06286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D3BB9-5725-E640-A2E6-0452D39474AD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64357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10/18/17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10/18/17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10/18/17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10/18/17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10/18/17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10/18/17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10/18/17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10/18/17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10/18/17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10/18/17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10/18/17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10/18/17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10/18/17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10/18/17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10/18/17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10/18/17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10/18/17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10/18/17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42900" y="392091"/>
            <a:ext cx="11525250" cy="1641490"/>
          </a:xfrm>
        </p:spPr>
        <p:txBody>
          <a:bodyPr>
            <a:normAutofit fontScale="90000"/>
          </a:bodyPr>
          <a:lstStyle/>
          <a:p>
            <a:pPr algn="l"/>
            <a:r>
              <a:rPr lang="es-ES_tradnl" dirty="0">
                <a:effectLst/>
                <a:latin typeface="Century Gothic" charset="0"/>
                <a:ea typeface="Century Gothic" charset="0"/>
                <a:cs typeface="Century Gothic" charset="0"/>
              </a:rPr>
              <a:t>Modulo </a:t>
            </a:r>
            <a:r>
              <a:rPr lang="es-ES_tradnl" dirty="0" smtClean="0">
                <a:effectLst/>
                <a:latin typeface="Century Gothic" charset="0"/>
                <a:ea typeface="Century Gothic" charset="0"/>
                <a:cs typeface="Century Gothic" charset="0"/>
              </a:rPr>
              <a:t>II.</a:t>
            </a:r>
            <a:r>
              <a:rPr lang="es-ES_tradnl" dirty="0">
                <a:effectLst/>
                <a:latin typeface="Century Gothic" charset="0"/>
                <a:ea typeface="Century Gothic" charset="0"/>
                <a:cs typeface="Century Gothic" charset="0"/>
              </a:rPr>
              <a:t> </a:t>
            </a:r>
            <a:br>
              <a:rPr lang="es-ES_tradnl" dirty="0">
                <a:effectLst/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s-ES_tradnl" dirty="0" smtClean="0">
                <a:effectLst/>
                <a:latin typeface="Century Gothic" charset="0"/>
                <a:ea typeface="Century Gothic" charset="0"/>
                <a:cs typeface="Century Gothic" charset="0"/>
              </a:rPr>
              <a:t>Revisiones preliminares</a:t>
            </a:r>
            <a:br>
              <a:rPr lang="es-ES_tradnl" dirty="0" smtClean="0">
                <a:effectLst/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s-ES_tradnl" dirty="0" smtClean="0">
                <a:effectLst/>
                <a:latin typeface="Century Gothic" charset="0"/>
                <a:ea typeface="Century Gothic" charset="0"/>
                <a:cs typeface="Century Gothic" charset="0"/>
              </a:rPr>
              <a:t>al cierre. </a:t>
            </a:r>
            <a:r>
              <a:rPr lang="es-ES_tradnl" dirty="0">
                <a:effectLst/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es-ES_tradnl" dirty="0">
                <a:effectLst/>
                <a:latin typeface="Century Gothic" charset="0"/>
                <a:ea typeface="Century Gothic" charset="0"/>
                <a:cs typeface="Century Gothic" charset="0"/>
              </a:rPr>
            </a:br>
            <a:endParaRPr lang="es-ES_tradnl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01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62837" y="2261929"/>
            <a:ext cx="10233800" cy="917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4800" dirty="0" smtClean="0">
                <a:latin typeface="Century Gothic" charset="0"/>
                <a:ea typeface="Century Gothic" charset="0"/>
                <a:cs typeface="Century Gothic" charset="0"/>
              </a:rPr>
              <a:t>Obligaciones en el RUT.</a:t>
            </a:r>
            <a:r>
              <a:rPr lang="es-ES_tradnl" sz="4800" dirty="0">
                <a:latin typeface="Century Gothic" charset="0"/>
                <a:ea typeface="Century Gothic" charset="0"/>
                <a:cs typeface="Century Gothic" charset="0"/>
              </a:rPr>
              <a:t> </a:t>
            </a:r>
          </a:p>
          <a:p>
            <a:pPr marL="0" indent="0">
              <a:buNone/>
            </a:pPr>
            <a:endParaRPr lang="es-ES_tradnl" sz="48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9" name="Marcador de contenido 2"/>
          <p:cNvSpPr txBox="1">
            <a:spLocks/>
          </p:cNvSpPr>
          <p:nvPr/>
        </p:nvSpPr>
        <p:spPr>
          <a:xfrm>
            <a:off x="336162" y="247650"/>
            <a:ext cx="11791950" cy="1709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ES_tradnl" sz="4800" dirty="0" smtClean="0">
                <a:latin typeface="Century Gothic" charset="0"/>
                <a:ea typeface="Century Gothic" charset="0"/>
                <a:cs typeface="Century Gothic" charset="0"/>
              </a:rPr>
              <a:t>Bajar copia del RUT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s-ES_tradnl" sz="4800" dirty="0" smtClean="0">
                <a:latin typeface="Century Gothic" charset="0"/>
                <a:ea typeface="Century Gothic" charset="0"/>
                <a:cs typeface="Century Gothic" charset="0"/>
              </a:rPr>
              <a:t>del portal de la DIAN</a:t>
            </a:r>
            <a:endParaRPr lang="es-ES_tradnl" sz="48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837" y="3179504"/>
            <a:ext cx="10578852" cy="3468946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5907210" y="5206484"/>
            <a:ext cx="52894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3200" dirty="0">
                <a:solidFill>
                  <a:srgbClr val="002060"/>
                </a:solidFill>
                <a:latin typeface="Century Gothic" charset="0"/>
                <a:ea typeface="Century Gothic" charset="0"/>
                <a:cs typeface="Century Gothic" charset="0"/>
              </a:rPr>
              <a:t>http://</a:t>
            </a:r>
            <a:r>
              <a:rPr lang="es-ES_tradnl" sz="3200" dirty="0" err="1">
                <a:solidFill>
                  <a:srgbClr val="002060"/>
                </a:solidFill>
                <a:latin typeface="Century Gothic" charset="0"/>
                <a:ea typeface="Century Gothic" charset="0"/>
                <a:cs typeface="Century Gothic" charset="0"/>
              </a:rPr>
              <a:t>bit.ly</a:t>
            </a:r>
            <a:r>
              <a:rPr lang="es-ES_tradnl" sz="3200" dirty="0">
                <a:solidFill>
                  <a:srgbClr val="002060"/>
                </a:solidFill>
                <a:latin typeface="Century Gothic" charset="0"/>
                <a:ea typeface="Century Gothic" charset="0"/>
                <a:cs typeface="Century Gothic" charset="0"/>
              </a:rPr>
              <a:t>/</a:t>
            </a:r>
            <a:r>
              <a:rPr lang="es-ES_tradnl" sz="3200" dirty="0" err="1">
                <a:solidFill>
                  <a:srgbClr val="002060"/>
                </a:solidFill>
                <a:latin typeface="Century Gothic" charset="0"/>
                <a:ea typeface="Century Gothic" charset="0"/>
                <a:cs typeface="Century Gothic" charset="0"/>
              </a:rPr>
              <a:t>BajarRutDian</a:t>
            </a:r>
            <a:endParaRPr lang="es-ES_tradnl" sz="3200" dirty="0">
              <a:solidFill>
                <a:srgbClr val="002060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6" name="Flecha abajo 5"/>
          <p:cNvSpPr/>
          <p:nvPr/>
        </p:nvSpPr>
        <p:spPr>
          <a:xfrm>
            <a:off x="6743700" y="3624118"/>
            <a:ext cx="3048000" cy="1555521"/>
          </a:xfrm>
          <a:prstGeom prst="down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306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9" grpId="0"/>
      <p:bldP spid="5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20087" y="718879"/>
            <a:ext cx="10233800" cy="917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4800" dirty="0" smtClean="0">
                <a:latin typeface="Century Gothic" charset="0"/>
                <a:ea typeface="Century Gothic" charset="0"/>
                <a:cs typeface="Century Gothic" charset="0"/>
              </a:rPr>
              <a:t>Actividades Económicas</a:t>
            </a:r>
            <a:endParaRPr lang="es-ES_tradnl" sz="48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287" y="2311400"/>
            <a:ext cx="10147300" cy="1549400"/>
          </a:xfrm>
          <a:prstGeom prst="rect">
            <a:avLst/>
          </a:prstGeom>
        </p:spPr>
      </p:pic>
      <p:sp>
        <p:nvSpPr>
          <p:cNvPr id="20" name="Flecha abajo 19"/>
          <p:cNvSpPr/>
          <p:nvPr/>
        </p:nvSpPr>
        <p:spPr>
          <a:xfrm rot="10800000">
            <a:off x="2495550" y="4425950"/>
            <a:ext cx="3048000" cy="1555521"/>
          </a:xfrm>
          <a:prstGeom prst="down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Elipse 10"/>
          <p:cNvSpPr/>
          <p:nvPr/>
        </p:nvSpPr>
        <p:spPr>
          <a:xfrm>
            <a:off x="171450" y="2876550"/>
            <a:ext cx="7696200" cy="135255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890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0" y="375979"/>
            <a:ext cx="12192000" cy="9175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_tradnl" sz="4800" smtClean="0">
                <a:latin typeface="Century Gothic" charset="0"/>
                <a:ea typeface="Century Gothic" charset="0"/>
                <a:cs typeface="Century Gothic" charset="0"/>
              </a:rPr>
              <a:t>Obligaciones pendiente DIAN</a:t>
            </a:r>
            <a:endParaRPr lang="es-ES_tradnl" sz="48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400" y="1293554"/>
            <a:ext cx="7416094" cy="5111750"/>
          </a:xfrm>
          <a:prstGeom prst="rect">
            <a:avLst/>
          </a:prstGeom>
        </p:spPr>
      </p:pic>
      <p:sp>
        <p:nvSpPr>
          <p:cNvPr id="6" name="Elipse 5"/>
          <p:cNvSpPr/>
          <p:nvPr/>
        </p:nvSpPr>
        <p:spPr>
          <a:xfrm>
            <a:off x="6400447" y="3429000"/>
            <a:ext cx="3371850" cy="78105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9423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1085850" y="680779"/>
            <a:ext cx="10363200" cy="33578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_tradnl" sz="5400" dirty="0" smtClean="0">
                <a:latin typeface="Century Gothic" charset="0"/>
                <a:ea typeface="Century Gothic" charset="0"/>
                <a:cs typeface="Century Gothic" charset="0"/>
              </a:rPr>
              <a:t>Ver que libros están inscritos en la Cámara de Comercio</a:t>
            </a:r>
            <a:endParaRPr lang="es-ES_tradnl" sz="54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7150" y="2123031"/>
            <a:ext cx="5511800" cy="473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42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/>
          <p:cNvSpPr>
            <a:spLocks noGrp="1"/>
          </p:cNvSpPr>
          <p:nvPr>
            <p:ph idx="1"/>
          </p:nvPr>
        </p:nvSpPr>
        <p:spPr>
          <a:xfrm>
            <a:off x="1085850" y="680779"/>
            <a:ext cx="10363200" cy="9765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_tradnl" sz="5400" dirty="0" smtClean="0">
                <a:latin typeface="Century Gothic" charset="0"/>
                <a:ea typeface="Century Gothic" charset="0"/>
                <a:cs typeface="Century Gothic" charset="0"/>
              </a:rPr>
              <a:t>Emita los estados financieros</a:t>
            </a:r>
            <a:endParaRPr lang="es-ES_tradnl" sz="54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Marcador de contenido 2"/>
          <p:cNvSpPr txBox="1">
            <a:spLocks/>
          </p:cNvSpPr>
          <p:nvPr/>
        </p:nvSpPr>
        <p:spPr>
          <a:xfrm>
            <a:off x="609600" y="2686050"/>
            <a:ext cx="10363200" cy="976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_tradnl" sz="5400" dirty="0" smtClean="0">
                <a:latin typeface="Century Gothic" charset="0"/>
                <a:ea typeface="Century Gothic" charset="0"/>
                <a:cs typeface="Century Gothic" charset="0"/>
              </a:rPr>
              <a:t>Estado Integral de resultados.</a:t>
            </a:r>
            <a:endParaRPr lang="es-ES_tradnl" sz="54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609600" y="1709479"/>
            <a:ext cx="10363200" cy="976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_tradnl" sz="5400" dirty="0" smtClean="0">
                <a:latin typeface="Century Gothic" charset="0"/>
                <a:ea typeface="Century Gothic" charset="0"/>
                <a:cs typeface="Century Gothic" charset="0"/>
              </a:rPr>
              <a:t>Estado Situación Financiera.</a:t>
            </a:r>
            <a:endParaRPr lang="es-ES_tradnl" sz="54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609600" y="3662621"/>
            <a:ext cx="11391900" cy="9765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_tradnl" sz="5400" dirty="0" smtClean="0">
                <a:latin typeface="Century Gothic" charset="0"/>
                <a:ea typeface="Century Gothic" charset="0"/>
                <a:cs typeface="Century Gothic" charset="0"/>
              </a:rPr>
              <a:t>Estado de cambio en el patrimonio.</a:t>
            </a:r>
            <a:endParaRPr lang="es-ES_tradnl" sz="54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09600" y="4622135"/>
            <a:ext cx="10363200" cy="976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_tradnl" sz="5400" dirty="0" smtClean="0">
                <a:latin typeface="Century Gothic" charset="0"/>
                <a:ea typeface="Century Gothic" charset="0"/>
                <a:cs typeface="Century Gothic" charset="0"/>
              </a:rPr>
              <a:t>Estado flujo de efectivo.</a:t>
            </a:r>
            <a:endParaRPr lang="es-ES_tradnl" sz="54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609600" y="5598706"/>
            <a:ext cx="10363200" cy="976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_tradnl" sz="5400" dirty="0" smtClean="0">
                <a:latin typeface="Century Gothic" charset="0"/>
                <a:ea typeface="Century Gothic" charset="0"/>
                <a:cs typeface="Century Gothic" charset="0"/>
              </a:rPr>
              <a:t>Y sus revelaciones.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ES_tradnl" sz="54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34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/>
      <p:bldP spid="5" grpId="0" build="p"/>
      <p:bldP spid="6" grpId="0" build="p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 txBox="1">
            <a:spLocks/>
          </p:cNvSpPr>
          <p:nvPr/>
        </p:nvSpPr>
        <p:spPr>
          <a:xfrm>
            <a:off x="533400" y="568472"/>
            <a:ext cx="10363200" cy="1624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ES_tradnl" sz="5400" dirty="0" smtClean="0">
                <a:latin typeface="Century Gothic" charset="0"/>
                <a:ea typeface="Century Gothic" charset="0"/>
                <a:cs typeface="Century Gothic" charset="0"/>
              </a:rPr>
              <a:t>Verifique que se haya registrado:</a:t>
            </a:r>
            <a:endParaRPr lang="es-ES_tradnl" sz="54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42950" y="3657600"/>
            <a:ext cx="10363200" cy="976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_tradnl" sz="5400" dirty="0" smtClean="0">
                <a:latin typeface="Century Gothic" charset="0"/>
                <a:ea typeface="Century Gothic" charset="0"/>
                <a:cs typeface="Century Gothic" charset="0"/>
              </a:rPr>
              <a:t>Pago Impuesto renta 2016.</a:t>
            </a:r>
            <a:endParaRPr lang="es-ES_tradnl" sz="54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742950" y="2681029"/>
            <a:ext cx="10363200" cy="976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_tradnl" sz="5400" dirty="0" smtClean="0">
                <a:latin typeface="Century Gothic" charset="0"/>
                <a:ea typeface="Century Gothic" charset="0"/>
                <a:cs typeface="Century Gothic" charset="0"/>
              </a:rPr>
              <a:t>Distribución utilidades 2016.</a:t>
            </a:r>
            <a:endParaRPr lang="es-ES_tradnl" sz="54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742950" y="4634171"/>
            <a:ext cx="10363200" cy="976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_tradnl" sz="5400" dirty="0" smtClean="0">
                <a:latin typeface="Century Gothic" charset="0"/>
                <a:ea typeface="Century Gothic" charset="0"/>
                <a:cs typeface="Century Gothic" charset="0"/>
              </a:rPr>
              <a:t>Pago Impuesto cree 2016.</a:t>
            </a:r>
            <a:endParaRPr lang="es-ES_tradnl" sz="54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742950" y="5610742"/>
            <a:ext cx="10363200" cy="976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_tradnl" sz="5400" dirty="0" smtClean="0">
                <a:latin typeface="Century Gothic" charset="0"/>
                <a:ea typeface="Century Gothic" charset="0"/>
                <a:cs typeface="Century Gothic" charset="0"/>
              </a:rPr>
              <a:t>Provisión Impuesto renta 2017.</a:t>
            </a:r>
            <a:endParaRPr lang="es-ES_tradnl" sz="54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533400" y="3657600"/>
            <a:ext cx="11106150" cy="267765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just"/>
            <a:r>
              <a:rPr lang="es-ES_tradnl" sz="280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El artículo 34 de la Ley 222 de 1995 prevé </a:t>
            </a:r>
            <a:r>
              <a:rPr lang="es-ES_tradnl" sz="2800" i="1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“A fin de cada ejercicio social y por lo menos una vez al año, </a:t>
            </a:r>
            <a:r>
              <a:rPr lang="es-ES_tradnl" sz="2800" b="1" i="1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el 31 de diciembre, las sociedades deberán cortar sus cuentas y preparar y difundir estados financieros de propósito general, debidamente certificados.</a:t>
            </a:r>
            <a:r>
              <a:rPr lang="es-ES_tradnl" sz="2800" i="1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 Tales estados se difundirán junto con la opinión profesional correspondiente, si ésta existiera”.</a:t>
            </a:r>
            <a:endParaRPr lang="es-ES_tradnl" sz="28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17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8" grpId="0" build="p"/>
      <p:bldP spid="9" grpId="0" animBg="1"/>
      <p:bldP spid="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 txBox="1">
            <a:spLocks/>
          </p:cNvSpPr>
          <p:nvPr/>
        </p:nvSpPr>
        <p:spPr>
          <a:xfrm>
            <a:off x="1085850" y="680779"/>
            <a:ext cx="10363200" cy="1624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ES_tradnl" sz="5400" dirty="0" smtClean="0">
                <a:latin typeface="Century Gothic" charset="0"/>
                <a:ea typeface="Century Gothic" charset="0"/>
                <a:cs typeface="Century Gothic" charset="0"/>
              </a:rPr>
              <a:t>Verifique Balance de prueba mes a mes, año 2017</a:t>
            </a:r>
            <a:endParaRPr lang="es-ES_tradnl" sz="54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42950" y="3657600"/>
            <a:ext cx="10363200" cy="976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_tradnl" sz="5400" dirty="0" smtClean="0">
                <a:latin typeface="Century Gothic" charset="0"/>
                <a:ea typeface="Century Gothic" charset="0"/>
                <a:cs typeface="Century Gothic" charset="0"/>
              </a:rPr>
              <a:t>Provisión de prestaciones.</a:t>
            </a:r>
            <a:endParaRPr lang="es-ES_tradnl" sz="54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742950" y="2681029"/>
            <a:ext cx="10706100" cy="976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_tradnl" sz="5400" dirty="0" smtClean="0">
                <a:latin typeface="Century Gothic" charset="0"/>
                <a:ea typeface="Century Gothic" charset="0"/>
                <a:cs typeface="Century Gothic" charset="0"/>
              </a:rPr>
              <a:t>Cuentas con saldo en negativo</a:t>
            </a:r>
            <a:endParaRPr lang="es-ES_tradnl" sz="54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742950" y="4634171"/>
            <a:ext cx="10363200" cy="976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_tradnl" sz="5400" dirty="0" smtClean="0">
                <a:latin typeface="Century Gothic" charset="0"/>
                <a:ea typeface="Century Gothic" charset="0"/>
                <a:cs typeface="Century Gothic" charset="0"/>
              </a:rPr>
              <a:t>Cuentas que no se muevan.</a:t>
            </a:r>
            <a:endParaRPr lang="es-ES_tradnl" sz="54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7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theme/theme1.xml><?xml version="1.0" encoding="utf-8"?>
<a:theme xmlns:a="http://schemas.openxmlformats.org/drawingml/2006/main" name="TF10001006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06" id="{A55DF1DA-22EC-4DA4-B170-D3F0FF81047C}" vid="{3BFA2149-51D1-489C-9B65-4F9563B089D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Profundidad</Template>
  <TotalTime>636</TotalTime>
  <Words>126</Words>
  <Application>Microsoft Macintosh PowerPoint</Application>
  <PresentationFormat>Panorámica</PresentationFormat>
  <Paragraphs>26</Paragraphs>
  <Slides>8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Calibri</vt:lpstr>
      <vt:lpstr>Century Gothic</vt:lpstr>
      <vt:lpstr>Corbel</vt:lpstr>
      <vt:lpstr>Arial</vt:lpstr>
      <vt:lpstr>TF10001006</vt:lpstr>
      <vt:lpstr>Modulo II.  Revisiones preliminares al cierre.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Modulo I.  Ubicando áreas  importantes en cada tipo de empresa </dc:title>
  <dc:creator>Ferreteria Americas</dc:creator>
  <cp:lastModifiedBy>Ferreteria Americas</cp:lastModifiedBy>
  <cp:revision>26</cp:revision>
  <dcterms:created xsi:type="dcterms:W3CDTF">2017-10-18T09:33:38Z</dcterms:created>
  <dcterms:modified xsi:type="dcterms:W3CDTF">2017-10-18T22:32:24Z</dcterms:modified>
</cp:coreProperties>
</file>