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45f2b5f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45f2b5f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2c0b9e6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32c0b9e6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9821aa8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9821aa8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9821aa8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9821aa8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5f2b5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45f2b5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751d858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751d858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45f2b5f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845f2b5f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45f2b5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845f2b5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/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sted-image.tiff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/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628A"/>
              </a:buClr>
              <a:buSzPts val="5600"/>
              <a:buNone/>
              <a:defRPr b="1">
                <a:solidFill>
                  <a:srgbClr val="0F628A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pic>
        <p:nvPicPr>
          <p:cNvPr descr="pasted-image.tiff"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18288000" cy="190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tiff"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9715500"/>
            <a:ext cx="18288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238125" y="9886900"/>
            <a:ext cx="7511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2017-2018 IDERA, INC. ALL RIGHTS RESERVED. 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16409565" y="9182099"/>
            <a:ext cx="16782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800">
                <a:solidFill>
                  <a:srgbClr val="929292"/>
                </a:solidFill>
              </a:rPr>
              <a:t>‹#›</a:t>
            </a:fld>
            <a:endParaRPr b="1" sz="1800">
              <a:solidFill>
                <a:srgbClr val="929292"/>
              </a:solidFill>
            </a:endParaRPr>
          </a:p>
        </p:txBody>
      </p:sp>
      <p:pic>
        <p:nvPicPr>
          <p:cNvPr descr="pasted-image.tiff" id="24" name="Google Shape;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21099" y="9810749"/>
            <a:ext cx="1581152" cy="3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veloper Tools" showMasterSp="0">
  <p:cSld name="Developer Tool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3422" y="113852"/>
            <a:ext cx="18281400" cy="9855000"/>
          </a:xfrm>
          <a:prstGeom prst="rect">
            <a:avLst/>
          </a:prstGeom>
          <a:solidFill>
            <a:srgbClr val="0F628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Arial"/>
              <a:buNone/>
            </a:pPr>
            <a:r>
              <a:t/>
            </a:r>
            <a:endParaRPr b="1" i="0" sz="7400" u="none" cap="none" strike="noStrike">
              <a:solidFill>
                <a:srgbClr val="00A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sted-image.tiff"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9715500"/>
            <a:ext cx="18288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tiff"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8288000" cy="190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6"/>
          <p:cNvCxnSpPr/>
          <p:nvPr/>
        </p:nvCxnSpPr>
        <p:spPr>
          <a:xfrm>
            <a:off x="-95924" y="200024"/>
            <a:ext cx="18480000" cy="0"/>
          </a:xfrm>
          <a:prstGeom prst="straightConnector1">
            <a:avLst/>
          </a:prstGeom>
          <a:noFill/>
          <a:ln cap="flat" cmpd="sng" w="12700">
            <a:solidFill>
              <a:srgbClr val="5E96B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" name="Google Shape;35;p6"/>
          <p:cNvCxnSpPr/>
          <p:nvPr/>
        </p:nvCxnSpPr>
        <p:spPr>
          <a:xfrm>
            <a:off x="3422" y="9705976"/>
            <a:ext cx="18149400" cy="0"/>
          </a:xfrm>
          <a:prstGeom prst="straightConnector1">
            <a:avLst/>
          </a:prstGeom>
          <a:noFill/>
          <a:ln cap="flat" cmpd="sng" w="12700">
            <a:solidFill>
              <a:srgbClr val="5E96B1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pasted-image.tiff" id="36" name="Google Shape;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87450" y="9071356"/>
            <a:ext cx="4119563" cy="98358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/>
        </p:nvSpPr>
        <p:spPr>
          <a:xfrm>
            <a:off x="238125" y="9886900"/>
            <a:ext cx="754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2017-2018 IDERA, INC. ALL RIGHTS RESERVED. </a:t>
            </a:r>
            <a:endParaRPr sz="1600"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63132" y="4543367"/>
            <a:ext cx="167616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b="1" i="0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442487" y="9823062"/>
            <a:ext cx="1676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/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/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/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/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robert.warmack@idera.com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8.jpg"/><Relationship Id="rId13" Type="http://schemas.openxmlformats.org/officeDocument/2006/relationships/image" Target="../media/image15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Relationship Id="rId9" Type="http://schemas.openxmlformats.org/officeDocument/2006/relationships/image" Target="../media/image8.png"/><Relationship Id="rId1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ideracorp.com/brands/kiuwan" TargetMode="External"/><Relationship Id="rId22" Type="http://schemas.openxmlformats.org/officeDocument/2006/relationships/hyperlink" Target="https://www.ideracorp.com/brands/froala" TargetMode="External"/><Relationship Id="rId21" Type="http://schemas.openxmlformats.org/officeDocument/2006/relationships/image" Target="../media/image25.png"/><Relationship Id="rId24" Type="http://schemas.openxmlformats.org/officeDocument/2006/relationships/hyperlink" Target="https://www.ideracorp.com/brands/assembla" TargetMode="External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robert.warmack@idera.com" TargetMode="External"/><Relationship Id="rId4" Type="http://schemas.openxmlformats.org/officeDocument/2006/relationships/hyperlink" Target="https://www.ideracorp.com/brands/testrail" TargetMode="External"/><Relationship Id="rId9" Type="http://schemas.openxmlformats.org/officeDocument/2006/relationships/image" Target="../media/image20.png"/><Relationship Id="rId26" Type="http://schemas.openxmlformats.org/officeDocument/2006/relationships/hyperlink" Target="https://myget.org/" TargetMode="External"/><Relationship Id="rId25" Type="http://schemas.openxmlformats.org/officeDocument/2006/relationships/image" Target="../media/image26.png"/><Relationship Id="rId27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hyperlink" Target="https://www.ideracorp.com/brands/idera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www.ideracorp.com/brands/embarcadero" TargetMode="External"/><Relationship Id="rId11" Type="http://schemas.openxmlformats.org/officeDocument/2006/relationships/image" Target="../media/image10.png"/><Relationship Id="rId10" Type="http://schemas.openxmlformats.org/officeDocument/2006/relationships/hyperlink" Target="https://www.ideracorp.com/brands/aquafold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s://www.ideracorp.com/brands/sencha" TargetMode="External"/><Relationship Id="rId15" Type="http://schemas.openxmlformats.org/officeDocument/2006/relationships/image" Target="../media/image12.png"/><Relationship Id="rId14" Type="http://schemas.openxmlformats.org/officeDocument/2006/relationships/hyperlink" Target="https://www.ideracorp.com/brands/ranorex" TargetMode="External"/><Relationship Id="rId17" Type="http://schemas.openxmlformats.org/officeDocument/2006/relationships/image" Target="../media/image17.png"/><Relationship Id="rId16" Type="http://schemas.openxmlformats.org/officeDocument/2006/relationships/hyperlink" Target="https://www.ideracorp.com/brands/webyog" TargetMode="External"/><Relationship Id="rId19" Type="http://schemas.openxmlformats.org/officeDocument/2006/relationships/image" Target="../media/image19.png"/><Relationship Id="rId18" Type="http://schemas.openxmlformats.org/officeDocument/2006/relationships/hyperlink" Target="https://www.ideracorp.com/brands/wholetomat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robert.warmack@idera.com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DevOps for Everyone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Robert Warmack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623400" y="2294450"/>
            <a:ext cx="12778800" cy="6864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Director of Technology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robert.warmack@idera.com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Background in Large Scale Systems Engineering and Cutting Edge DevOps Tech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Experience: Large Co’s, Start-ups, Google, last several years in cloud infrastructure and development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Plans for the Future: Simplify and improve the entire Idera developer experience from writing code to deploying it into production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9150" y="2570050"/>
            <a:ext cx="4448198" cy="397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i="1" lang="en"/>
              <a:t>is</a:t>
            </a:r>
            <a:r>
              <a:rPr lang="en"/>
              <a:t> DevOps?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DevOps is applicable for EVERYONE.</a:t>
            </a:r>
            <a:endParaRPr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Simple concept: Developers who also do operations work (and everything else technical) - “You build it, you run it.”</a:t>
            </a:r>
            <a:endParaRPr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Why? Aligned incentives and better outcomes.</a:t>
            </a:r>
            <a:endParaRPr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It’s a spectrum:</a:t>
            </a:r>
            <a:endParaRPr/>
          </a:p>
        </p:txBody>
      </p:sp>
      <p:cxnSp>
        <p:nvCxnSpPr>
          <p:cNvPr id="83" name="Google Shape;83;p16"/>
          <p:cNvCxnSpPr/>
          <p:nvPr/>
        </p:nvCxnSpPr>
        <p:spPr>
          <a:xfrm>
            <a:off x="2103950" y="7361050"/>
            <a:ext cx="13874400" cy="0"/>
          </a:xfrm>
          <a:prstGeom prst="straightConnector1">
            <a:avLst/>
          </a:prstGeom>
          <a:noFill/>
          <a:ln cap="flat" cmpd="sng" w="76200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4" name="Google Shape;84;p16"/>
          <p:cNvSpPr txBox="1"/>
          <p:nvPr>
            <p:ph type="title"/>
          </p:nvPr>
        </p:nvSpPr>
        <p:spPr>
          <a:xfrm>
            <a:off x="-138850" y="7637100"/>
            <a:ext cx="44856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99999"/>
                </a:solidFill>
              </a:rPr>
              <a:t>Specialized Responsibilities</a:t>
            </a:r>
            <a:endParaRPr sz="3600">
              <a:solidFill>
                <a:srgbClr val="999999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13922250" y="7637100"/>
            <a:ext cx="41118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99999"/>
                </a:solidFill>
              </a:rPr>
              <a:t>General</a:t>
            </a:r>
            <a:br>
              <a:rPr lang="en" sz="3600">
                <a:solidFill>
                  <a:srgbClr val="999999"/>
                </a:solidFill>
              </a:rPr>
            </a:br>
            <a:r>
              <a:rPr lang="en" sz="3600">
                <a:solidFill>
                  <a:srgbClr val="999999"/>
                </a:solidFill>
              </a:rPr>
              <a:t>Responsibilities</a:t>
            </a:r>
            <a:endParaRPr sz="3600">
              <a:solidFill>
                <a:srgbClr val="999999"/>
              </a:solidFill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1862450" y="7108150"/>
            <a:ext cx="483000" cy="5058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15736650" y="7108150"/>
            <a:ext cx="483000" cy="5058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flipH="1" rot="10800000">
            <a:off x="5533050" y="6279800"/>
            <a:ext cx="897000" cy="8052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925650" y="5396300"/>
            <a:ext cx="4111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Average Large Organizational</a:t>
            </a:r>
            <a:br>
              <a:rPr lang="en" sz="2000">
                <a:solidFill>
                  <a:srgbClr val="FF0000"/>
                </a:solidFill>
              </a:rPr>
            </a:br>
            <a:r>
              <a:rPr lang="en" sz="2000">
                <a:solidFill>
                  <a:srgbClr val="FF0000"/>
                </a:solidFill>
              </a:rPr>
              <a:t>DevOps Adoption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 flipH="1" rot="10800000">
            <a:off x="14094150" y="6279800"/>
            <a:ext cx="897000" cy="805200"/>
          </a:xfrm>
          <a:prstGeom prst="triangle">
            <a:avLst>
              <a:gd fmla="val 50000" name="adj"/>
            </a:avLst>
          </a:prstGeom>
          <a:solidFill>
            <a:srgbClr val="00A5DB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91" name="Google Shape;91;p16"/>
          <p:cNvSpPr txBox="1"/>
          <p:nvPr/>
        </p:nvSpPr>
        <p:spPr>
          <a:xfrm>
            <a:off x="12486750" y="5396300"/>
            <a:ext cx="4111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A5DB"/>
                </a:solidFill>
              </a:rPr>
              <a:t>Average SMB Organizational</a:t>
            </a:r>
            <a:br>
              <a:rPr lang="en" sz="2000">
                <a:solidFill>
                  <a:srgbClr val="00A5DB"/>
                </a:solidFill>
              </a:rPr>
            </a:br>
            <a:r>
              <a:rPr lang="en" sz="2000">
                <a:solidFill>
                  <a:srgbClr val="00A5DB"/>
                </a:solidFill>
              </a:rPr>
              <a:t>DevOps Adoption</a:t>
            </a:r>
            <a:endParaRPr sz="2000">
              <a:solidFill>
                <a:srgbClr val="00A5DB"/>
              </a:solidFill>
            </a:endParaRPr>
          </a:p>
        </p:txBody>
      </p:sp>
      <p:cxnSp>
        <p:nvCxnSpPr>
          <p:cNvPr id="92" name="Google Shape;92;p16"/>
          <p:cNvCxnSpPr/>
          <p:nvPr/>
        </p:nvCxnSpPr>
        <p:spPr>
          <a:xfrm>
            <a:off x="5704050" y="8071400"/>
            <a:ext cx="6983400" cy="4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6"/>
          <p:cNvSpPr txBox="1"/>
          <p:nvPr>
            <p:ph type="title"/>
          </p:nvPr>
        </p:nvSpPr>
        <p:spPr>
          <a:xfrm>
            <a:off x="6798350" y="8286950"/>
            <a:ext cx="44856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Market Trend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/>
              <a:t>Before </a:t>
            </a:r>
            <a:r>
              <a:rPr lang="en"/>
              <a:t>DevOps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184946" y="2774974"/>
            <a:ext cx="2406312" cy="1145399"/>
          </a:xfrm>
          <a:prstGeom prst="flowChartProcess">
            <a:avLst/>
          </a:prstGeom>
          <a:solidFill>
            <a:srgbClr val="3D85C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Developers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2592375" y="2774974"/>
            <a:ext cx="2406312" cy="1145399"/>
          </a:xfrm>
          <a:prstGeom prst="flowChartProcess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DBAs</a:t>
            </a:r>
            <a:endParaRPr sz="2400"/>
          </a:p>
        </p:txBody>
      </p:sp>
      <p:sp>
        <p:nvSpPr>
          <p:cNvPr id="101" name="Google Shape;101;p17"/>
          <p:cNvSpPr/>
          <p:nvPr/>
        </p:nvSpPr>
        <p:spPr>
          <a:xfrm>
            <a:off x="9777517" y="2774975"/>
            <a:ext cx="2406312" cy="1145399"/>
          </a:xfrm>
          <a:prstGeom prst="flowChartProcess">
            <a:avLst/>
          </a:prstGeom>
          <a:solidFill>
            <a:srgbClr val="E0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QAs</a:t>
            </a:r>
            <a:endParaRPr sz="2400"/>
          </a:p>
        </p:txBody>
      </p:sp>
      <p:sp>
        <p:nvSpPr>
          <p:cNvPr id="102" name="Google Shape;102;p17"/>
          <p:cNvSpPr/>
          <p:nvPr/>
        </p:nvSpPr>
        <p:spPr>
          <a:xfrm>
            <a:off x="13289313" y="2774975"/>
            <a:ext cx="2406312" cy="1145399"/>
          </a:xfrm>
          <a:prstGeom prst="flowChartProcess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SysAdmins</a:t>
            </a:r>
            <a:endParaRPr sz="2400"/>
          </a:p>
        </p:txBody>
      </p:sp>
      <p:sp>
        <p:nvSpPr>
          <p:cNvPr id="103" name="Google Shape;103;p17"/>
          <p:cNvSpPr/>
          <p:nvPr/>
        </p:nvSpPr>
        <p:spPr>
          <a:xfrm>
            <a:off x="5918914" y="4332177"/>
            <a:ext cx="2938200" cy="13434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Dev Tools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9511414" y="5324883"/>
            <a:ext cx="2938200" cy="13434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Testing Tools</a:t>
            </a:r>
            <a:endParaRPr sz="2400"/>
          </a:p>
        </p:txBody>
      </p:sp>
      <p:sp>
        <p:nvSpPr>
          <p:cNvPr id="105" name="Google Shape;105;p17"/>
          <p:cNvSpPr/>
          <p:nvPr/>
        </p:nvSpPr>
        <p:spPr>
          <a:xfrm>
            <a:off x="2326425" y="5189225"/>
            <a:ext cx="2938200" cy="13434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DB Tools</a:t>
            </a:r>
            <a:endParaRPr sz="2400"/>
          </a:p>
        </p:txBody>
      </p:sp>
      <p:sp>
        <p:nvSpPr>
          <p:cNvPr id="106" name="Google Shape;106;p17"/>
          <p:cNvSpPr/>
          <p:nvPr/>
        </p:nvSpPr>
        <p:spPr>
          <a:xfrm>
            <a:off x="13023375" y="5330858"/>
            <a:ext cx="2938200" cy="13434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Ops Tools</a:t>
            </a:r>
            <a:endParaRPr sz="2400"/>
          </a:p>
        </p:txBody>
      </p:sp>
      <p:sp>
        <p:nvSpPr>
          <p:cNvPr id="107" name="Google Shape;107;p17"/>
          <p:cNvSpPr/>
          <p:nvPr/>
        </p:nvSpPr>
        <p:spPr>
          <a:xfrm>
            <a:off x="13336875" y="7642775"/>
            <a:ext cx="1181150" cy="7731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3901875" y="7892975"/>
            <a:ext cx="1181150" cy="7731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14518025" y="7779925"/>
            <a:ext cx="1181150" cy="7731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3289175" y="7123443"/>
            <a:ext cx="24066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Deployment</a:t>
            </a:r>
            <a:endParaRPr b="1" sz="2800"/>
          </a:p>
        </p:txBody>
      </p:sp>
      <p:cxnSp>
        <p:nvCxnSpPr>
          <p:cNvPr id="111" name="Google Shape;111;p17"/>
          <p:cNvCxnSpPr>
            <a:stCxn id="103" idx="6"/>
            <a:endCxn id="106" idx="0"/>
          </p:cNvCxnSpPr>
          <p:nvPr/>
        </p:nvCxnSpPr>
        <p:spPr>
          <a:xfrm>
            <a:off x="8857114" y="5003877"/>
            <a:ext cx="5635500" cy="327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7"/>
          <p:cNvCxnSpPr>
            <a:stCxn id="104" idx="6"/>
            <a:endCxn id="106" idx="2"/>
          </p:cNvCxnSpPr>
          <p:nvPr/>
        </p:nvCxnSpPr>
        <p:spPr>
          <a:xfrm>
            <a:off x="12449614" y="5996583"/>
            <a:ext cx="573900" cy="60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7"/>
          <p:cNvCxnSpPr>
            <a:stCxn id="105" idx="4"/>
            <a:endCxn id="107" idx="2"/>
          </p:cNvCxnSpPr>
          <p:nvPr/>
        </p:nvCxnSpPr>
        <p:spPr>
          <a:xfrm flipH="1" rot="-5400000">
            <a:off x="7817925" y="2510225"/>
            <a:ext cx="1496700" cy="954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7"/>
          <p:cNvCxnSpPr>
            <a:stCxn id="106" idx="4"/>
            <a:endCxn id="110" idx="0"/>
          </p:cNvCxnSpPr>
          <p:nvPr/>
        </p:nvCxnSpPr>
        <p:spPr>
          <a:xfrm>
            <a:off x="14492475" y="6674258"/>
            <a:ext cx="0" cy="4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7"/>
          <p:cNvCxnSpPr>
            <a:stCxn id="101" idx="2"/>
            <a:endCxn id="104" idx="0"/>
          </p:cNvCxnSpPr>
          <p:nvPr/>
        </p:nvCxnSpPr>
        <p:spPr>
          <a:xfrm flipH="1">
            <a:off x="10980373" y="3920374"/>
            <a:ext cx="300" cy="14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7"/>
          <p:cNvCxnSpPr>
            <a:stCxn id="102" idx="2"/>
          </p:cNvCxnSpPr>
          <p:nvPr/>
        </p:nvCxnSpPr>
        <p:spPr>
          <a:xfrm>
            <a:off x="14492469" y="3920374"/>
            <a:ext cx="0" cy="144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7"/>
          <p:cNvCxnSpPr>
            <a:stCxn id="99" idx="2"/>
            <a:endCxn id="103" idx="0"/>
          </p:cNvCxnSpPr>
          <p:nvPr/>
        </p:nvCxnSpPr>
        <p:spPr>
          <a:xfrm>
            <a:off x="7388102" y="3920373"/>
            <a:ext cx="0" cy="41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7"/>
          <p:cNvCxnSpPr>
            <a:stCxn id="100" idx="2"/>
            <a:endCxn id="105" idx="0"/>
          </p:cNvCxnSpPr>
          <p:nvPr/>
        </p:nvCxnSpPr>
        <p:spPr>
          <a:xfrm>
            <a:off x="3795531" y="3920373"/>
            <a:ext cx="0" cy="12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/>
              <a:t>DevOps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5608171" y="2884024"/>
            <a:ext cx="2406312" cy="1145399"/>
          </a:xfrm>
          <a:prstGeom prst="flowChartProcess">
            <a:avLst/>
          </a:prstGeom>
          <a:solidFill>
            <a:srgbClr val="3D85C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</a:t>
            </a:r>
            <a:r>
              <a:rPr lang="en" sz="2400">
                <a:solidFill>
                  <a:srgbClr val="FFFFFF"/>
                </a:solidFill>
              </a:rPr>
              <a:t>Developers”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2015600" y="2884024"/>
            <a:ext cx="2406312" cy="1145399"/>
          </a:xfrm>
          <a:prstGeom prst="flowChartProcess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DBAs</a:t>
            </a:r>
            <a:endParaRPr sz="2400"/>
          </a:p>
        </p:txBody>
      </p:sp>
      <p:sp>
        <p:nvSpPr>
          <p:cNvPr id="126" name="Google Shape;126;p18"/>
          <p:cNvSpPr/>
          <p:nvPr/>
        </p:nvSpPr>
        <p:spPr>
          <a:xfrm>
            <a:off x="9279642" y="2848225"/>
            <a:ext cx="2406312" cy="1145399"/>
          </a:xfrm>
          <a:prstGeom prst="flowChartProcess">
            <a:avLst/>
          </a:prstGeom>
          <a:solidFill>
            <a:srgbClr val="E0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QAs</a:t>
            </a:r>
            <a:endParaRPr sz="2400"/>
          </a:p>
        </p:txBody>
      </p:sp>
      <p:sp>
        <p:nvSpPr>
          <p:cNvPr id="127" name="Google Shape;127;p18"/>
          <p:cNvSpPr/>
          <p:nvPr/>
        </p:nvSpPr>
        <p:spPr>
          <a:xfrm>
            <a:off x="12712538" y="2884025"/>
            <a:ext cx="2406312" cy="1145399"/>
          </a:xfrm>
          <a:prstGeom prst="flowChartProcess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SysAdmins</a:t>
            </a:r>
            <a:endParaRPr sz="2400"/>
          </a:p>
        </p:txBody>
      </p:sp>
      <p:sp>
        <p:nvSpPr>
          <p:cNvPr id="128" name="Google Shape;128;p18"/>
          <p:cNvSpPr/>
          <p:nvPr/>
        </p:nvSpPr>
        <p:spPr>
          <a:xfrm>
            <a:off x="5493225" y="6533490"/>
            <a:ext cx="2938200" cy="16080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Dev Tools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8990179" y="6521259"/>
            <a:ext cx="2938200" cy="1608000"/>
          </a:xfrm>
          <a:prstGeom prst="ellipse">
            <a:avLst/>
          </a:prstGeom>
          <a:solidFill>
            <a:srgbClr val="00A5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DevOps Tools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9013693" y="4551975"/>
            <a:ext cx="2938200" cy="16080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Testing Tools</a:t>
            </a:r>
            <a:endParaRPr sz="2400"/>
          </a:p>
        </p:txBody>
      </p:sp>
      <p:sp>
        <p:nvSpPr>
          <p:cNvPr id="131" name="Google Shape;131;p18"/>
          <p:cNvSpPr/>
          <p:nvPr/>
        </p:nvSpPr>
        <p:spPr>
          <a:xfrm flipH="1">
            <a:off x="10936232" y="5915708"/>
            <a:ext cx="1506000" cy="837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2" name="Google Shape;132;p18"/>
          <p:cNvSpPr/>
          <p:nvPr/>
        </p:nvSpPr>
        <p:spPr>
          <a:xfrm>
            <a:off x="12442240" y="6468994"/>
            <a:ext cx="3830112" cy="171223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Deployment</a:t>
            </a:r>
            <a:endParaRPr b="1" sz="2400"/>
          </a:p>
        </p:txBody>
      </p:sp>
      <p:sp>
        <p:nvSpPr>
          <p:cNvPr id="133" name="Google Shape;133;p18"/>
          <p:cNvSpPr/>
          <p:nvPr/>
        </p:nvSpPr>
        <p:spPr>
          <a:xfrm flipH="1" rot="5400000">
            <a:off x="11982005" y="6922126"/>
            <a:ext cx="572400" cy="2190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4" name="Google Shape;134;p18"/>
          <p:cNvSpPr/>
          <p:nvPr/>
        </p:nvSpPr>
        <p:spPr>
          <a:xfrm flipH="1" rot="10800000">
            <a:off x="8341089" y="5841991"/>
            <a:ext cx="1506000" cy="837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5" name="Google Shape;135;p18"/>
          <p:cNvSpPr/>
          <p:nvPr/>
        </p:nvSpPr>
        <p:spPr>
          <a:xfrm flipH="1" rot="-5400000">
            <a:off x="12051856" y="5565684"/>
            <a:ext cx="572400" cy="2089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6" name="Google Shape;136;p18"/>
          <p:cNvSpPr/>
          <p:nvPr/>
        </p:nvSpPr>
        <p:spPr>
          <a:xfrm flipH="1" rot="5400000">
            <a:off x="8286312" y="6972592"/>
            <a:ext cx="572400" cy="2190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7" name="Google Shape;137;p18"/>
          <p:cNvSpPr/>
          <p:nvPr/>
        </p:nvSpPr>
        <p:spPr>
          <a:xfrm flipH="1" rot="-5400000">
            <a:off x="8356162" y="5616149"/>
            <a:ext cx="572400" cy="2089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cxnSp>
        <p:nvCxnSpPr>
          <p:cNvPr id="138" name="Google Shape;138;p18"/>
          <p:cNvCxnSpPr>
            <a:stCxn id="125" idx="2"/>
            <a:endCxn id="129" idx="2"/>
          </p:cNvCxnSpPr>
          <p:nvPr/>
        </p:nvCxnSpPr>
        <p:spPr>
          <a:xfrm>
            <a:off x="3218756" y="4029423"/>
            <a:ext cx="5771400" cy="329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8"/>
          <p:cNvCxnSpPr>
            <a:stCxn id="124" idx="2"/>
            <a:endCxn id="128" idx="0"/>
          </p:cNvCxnSpPr>
          <p:nvPr/>
        </p:nvCxnSpPr>
        <p:spPr>
          <a:xfrm>
            <a:off x="6811327" y="4029423"/>
            <a:ext cx="150900" cy="250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8"/>
          <p:cNvCxnSpPr>
            <a:stCxn id="126" idx="2"/>
            <a:endCxn id="130" idx="0"/>
          </p:cNvCxnSpPr>
          <p:nvPr/>
        </p:nvCxnSpPr>
        <p:spPr>
          <a:xfrm>
            <a:off x="10482798" y="3993624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8"/>
          <p:cNvCxnSpPr>
            <a:stCxn id="127" idx="2"/>
            <a:endCxn id="129" idx="6"/>
          </p:cNvCxnSpPr>
          <p:nvPr/>
        </p:nvCxnSpPr>
        <p:spPr>
          <a:xfrm flipH="1">
            <a:off x="11928494" y="4029424"/>
            <a:ext cx="1987200" cy="329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8"/>
          <p:cNvCxnSpPr>
            <a:stCxn id="124" idx="2"/>
            <a:endCxn id="129" idx="2"/>
          </p:cNvCxnSpPr>
          <p:nvPr/>
        </p:nvCxnSpPr>
        <p:spPr>
          <a:xfrm>
            <a:off x="6811327" y="4029423"/>
            <a:ext cx="2178900" cy="329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8"/>
          <p:cNvCxnSpPr>
            <a:stCxn id="124" idx="2"/>
            <a:endCxn id="130" idx="2"/>
          </p:cNvCxnSpPr>
          <p:nvPr/>
        </p:nvCxnSpPr>
        <p:spPr>
          <a:xfrm>
            <a:off x="6811327" y="4029423"/>
            <a:ext cx="2202300" cy="132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DevOps Mindset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6858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Focus on traditional trouble-areas - “handoffs” and “integrations”</a:t>
            </a:r>
            <a:endParaRPr/>
          </a:p>
          <a:p>
            <a:pPr indent="-6858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Automating everything and repeatable processes</a:t>
            </a:r>
            <a:endParaRPr/>
          </a:p>
          <a:p>
            <a:pPr indent="-6858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Deployment and “publishing”</a:t>
            </a:r>
            <a:endParaRPr/>
          </a:p>
          <a:p>
            <a:pPr indent="-6858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/>
              <a:t>Democratization</a:t>
            </a:r>
            <a:r>
              <a:rPr lang="en"/>
              <a:t> of the development process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Sample DevOps Toolchain</a:t>
            </a:r>
            <a:endParaRPr sz="5200"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806" y="3559000"/>
            <a:ext cx="2928050" cy="8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275" y="4363184"/>
            <a:ext cx="2419101" cy="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0" y="3337650"/>
            <a:ext cx="2122524" cy="18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9750" y="3578900"/>
            <a:ext cx="2836375" cy="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61366" y="4437100"/>
            <a:ext cx="2513094" cy="8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725" y="5141875"/>
            <a:ext cx="804350" cy="8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797125" y="5141775"/>
            <a:ext cx="26580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Cornerstone</a:t>
            </a:r>
            <a:endParaRPr b="1" sz="2800"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32059" y="7324975"/>
            <a:ext cx="2513101" cy="188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39750" y="7298439"/>
            <a:ext cx="3447236" cy="19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2790725" y="3840200"/>
            <a:ext cx="1333200" cy="114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Push Code</a:t>
            </a:r>
            <a:endParaRPr sz="2000"/>
          </a:p>
        </p:txBody>
      </p:sp>
      <p:sp>
        <p:nvSpPr>
          <p:cNvPr id="165" name="Google Shape;165;p20"/>
          <p:cNvSpPr/>
          <p:nvPr/>
        </p:nvSpPr>
        <p:spPr>
          <a:xfrm>
            <a:off x="7072850" y="3860100"/>
            <a:ext cx="2836200" cy="1145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Automate Builds</a:t>
            </a:r>
            <a:endParaRPr sz="2000"/>
          </a:p>
        </p:txBody>
      </p:sp>
      <p:sp>
        <p:nvSpPr>
          <p:cNvPr id="166" name="Google Shape;166;p20"/>
          <p:cNvSpPr/>
          <p:nvPr/>
        </p:nvSpPr>
        <p:spPr>
          <a:xfrm>
            <a:off x="9107950" y="5895350"/>
            <a:ext cx="1253400" cy="131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10991225" y="5895325"/>
            <a:ext cx="1253400" cy="131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12874550" y="5895350"/>
            <a:ext cx="1253400" cy="131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214725" y="5275400"/>
            <a:ext cx="2836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/>
              <a:t>Upgrade from:</a:t>
            </a:r>
            <a:endParaRPr i="1" sz="2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FTP / Zips</a:t>
            </a:r>
            <a:br>
              <a:rPr i="1" lang="en" sz="2000"/>
            </a:br>
            <a:r>
              <a:rPr i="1" lang="en" sz="2000"/>
              <a:t>Local Storage</a:t>
            </a:r>
            <a:br>
              <a:rPr i="1" lang="en" sz="2000"/>
            </a:br>
            <a:endParaRPr i="1" sz="2000"/>
          </a:p>
        </p:txBody>
      </p:sp>
      <p:sp>
        <p:nvSpPr>
          <p:cNvPr id="170" name="Google Shape;170;p20"/>
          <p:cNvSpPr txBox="1"/>
          <p:nvPr/>
        </p:nvSpPr>
        <p:spPr>
          <a:xfrm>
            <a:off x="266525" y="5946350"/>
            <a:ext cx="2836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The usual suspects</a:t>
            </a:r>
            <a:br>
              <a:rPr i="1" lang="en" sz="2000"/>
            </a:br>
            <a:endParaRPr i="1" sz="2000"/>
          </a:p>
        </p:txBody>
      </p:sp>
      <p:sp>
        <p:nvSpPr>
          <p:cNvPr id="171" name="Google Shape;171;p20"/>
          <p:cNvSpPr txBox="1"/>
          <p:nvPr/>
        </p:nvSpPr>
        <p:spPr>
          <a:xfrm>
            <a:off x="10199725" y="2714675"/>
            <a:ext cx="2836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/>
              <a:t>Upgrade from:</a:t>
            </a:r>
            <a:endParaRPr i="1" sz="2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Manual Scripts</a:t>
            </a:r>
            <a:br>
              <a:rPr i="1" lang="en" sz="2000"/>
            </a:br>
            <a:endParaRPr i="1" sz="2000"/>
          </a:p>
        </p:txBody>
      </p:sp>
      <p:sp>
        <p:nvSpPr>
          <p:cNvPr id="172" name="Google Shape;172;p20"/>
          <p:cNvSpPr/>
          <p:nvPr/>
        </p:nvSpPr>
        <p:spPr>
          <a:xfrm rot="-2700000">
            <a:off x="12916751" y="2881443"/>
            <a:ext cx="2363999" cy="114551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Integrations</a:t>
            </a:r>
            <a:endParaRPr sz="2000"/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094802" y="1189550"/>
            <a:ext cx="2658001" cy="81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183000" y="1883950"/>
            <a:ext cx="2481600" cy="6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8911947" y="9022200"/>
            <a:ext cx="54120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Final asset/code delivery mechanisms</a:t>
            </a:r>
            <a:endParaRPr i="1" sz="200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65551" y="7443550"/>
            <a:ext cx="2928050" cy="13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05725" y="7865175"/>
            <a:ext cx="2657866" cy="8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623400" y="890050"/>
            <a:ext cx="96108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DevOps for the Masses!</a:t>
            </a:r>
            <a:endParaRPr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623400" y="2304950"/>
            <a:ext cx="103494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Idera is all about DevOps</a:t>
            </a:r>
            <a:endParaRPr/>
          </a:p>
          <a:p>
            <a:pPr indent="0" lvl="0" marL="0" rtl="0" algn="l">
              <a:spcBef>
                <a:spcPts val="3200"/>
              </a:spcBef>
              <a:spcAft>
                <a:spcPts val="0"/>
              </a:spcAft>
              <a:buNone/>
            </a:pPr>
            <a:r>
              <a:rPr lang="en"/>
              <a:t>We’re passionate about DevOps here at Idera.</a:t>
            </a:r>
            <a:br>
              <a:rPr lang="en"/>
            </a:br>
            <a:br>
              <a:rPr lang="en"/>
            </a:br>
            <a:r>
              <a:rPr lang="en"/>
              <a:t>If you’re interested in DevOps and improving your development toolchain, we’re here to help!</a:t>
            </a:r>
            <a:endParaRPr/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rPr lang="en"/>
              <a:t>Please reach out to myself or any of your familiar SEs to discuss.</a:t>
            </a:r>
            <a:br>
              <a:rPr lang="en"/>
            </a:b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robert.warmack@idera.com</a:t>
            </a:r>
            <a:r>
              <a:rPr lang="en"/>
              <a:t> </a:t>
            </a:r>
            <a:endParaRPr/>
          </a:p>
        </p:txBody>
      </p:sp>
      <p:pic>
        <p:nvPicPr>
          <p:cNvPr id="184" name="Google Shape;184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31576" y="890050"/>
            <a:ext cx="3387949" cy="16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14650" y="890025"/>
            <a:ext cx="3387949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14650" y="2231150"/>
            <a:ext cx="3388001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631550" y="2259412"/>
            <a:ext cx="3388001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114650" y="3572275"/>
            <a:ext cx="3388001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631576" y="3628800"/>
            <a:ext cx="3387949" cy="16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1114650" y="4913400"/>
            <a:ext cx="3387900" cy="16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4631600" y="4998162"/>
            <a:ext cx="3387900" cy="16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114650" y="6254475"/>
            <a:ext cx="3388001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631550" y="6215100"/>
            <a:ext cx="3388001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1114650" y="7595600"/>
            <a:ext cx="3388001" cy="1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996617" y="8040400"/>
            <a:ext cx="2657866" cy="8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idx="1" type="subTitle"/>
          </p:nvPr>
        </p:nvSpPr>
        <p:spPr>
          <a:xfrm>
            <a:off x="623400" y="5668250"/>
            <a:ext cx="17041200" cy="2094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Questions?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b="1" lang="en">
                <a:solidFill>
                  <a:schemeClr val="lt1"/>
                </a:solidFill>
              </a:rPr>
            </a:br>
            <a:r>
              <a:rPr lang="en" sz="3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robert.warmack@idera.com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2900" y="3154225"/>
            <a:ext cx="4448198" cy="397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