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5"/>
    <p:sldMasterId id="2147483648" r:id="rId6"/>
  </p:sldMasterIdLst>
  <p:notesMasterIdLst>
    <p:notesMasterId r:id="rId14"/>
  </p:notesMasterIdLst>
  <p:handoutMasterIdLst>
    <p:handoutMasterId r:id="rId15"/>
  </p:handoutMasterIdLst>
  <p:sldIdLst>
    <p:sldId id="519" r:id="rId7"/>
    <p:sldId id="529" r:id="rId8"/>
    <p:sldId id="530" r:id="rId9"/>
    <p:sldId id="531" r:id="rId10"/>
    <p:sldId id="534" r:id="rId11"/>
    <p:sldId id="532" r:id="rId12"/>
    <p:sldId id="533" r:id="rId1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18F"/>
    <a:srgbClr val="B686DA"/>
    <a:srgbClr val="CDACE6"/>
    <a:srgbClr val="FFFF00"/>
    <a:srgbClr val="BFBFBF"/>
    <a:srgbClr val="F2F2F2"/>
    <a:srgbClr val="D9D9D9"/>
    <a:srgbClr val="B9CDE5"/>
    <a:srgbClr val="FDC6CD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vetel slo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etel slo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vetel slog 2 – poudarek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0" autoAdjust="0"/>
  </p:normalViewPr>
  <p:slideViewPr>
    <p:cSldViewPr snapToGrid="0">
      <p:cViewPr varScale="1">
        <p:scale>
          <a:sx n="58" d="100"/>
          <a:sy n="58" d="100"/>
        </p:scale>
        <p:origin x="87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EF746-05AC-DA43-A83D-83C7A8F96E0E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E7A99-1F18-E94D-806E-1214B9ABB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92CE5-D04B-4E4F-9918-BF43FE892825}" type="datetimeFigureOut">
              <a:rPr lang="sl-SI"/>
              <a:t>23. 05. 2017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6F055-7FA5-5D44-A931-C12ECDE0FDC3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2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9611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5015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128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5957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6209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F055-7FA5-5D44-A931-C12ECDE0FDC3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594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622" y="2911747"/>
            <a:ext cx="5517025" cy="2810723"/>
          </a:xfrm>
          <a:prstGeom prst="rect">
            <a:avLst/>
          </a:prstGeom>
        </p:spPr>
        <p:txBody>
          <a:bodyPr/>
          <a:lstStyle>
            <a:lvl1pPr algn="l">
              <a:lnSpc>
                <a:spcPts val="5500"/>
              </a:lnSpc>
              <a:defRPr sz="5600" b="1" i="0">
                <a:solidFill>
                  <a:srgbClr val="000000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7" name="Picture 6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92" y="6077727"/>
            <a:ext cx="1740225" cy="27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57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39844" y="1977493"/>
            <a:ext cx="4088989" cy="29222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8540" y="2082519"/>
            <a:ext cx="3736621" cy="166398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3800"/>
              </a:lnSpc>
              <a:defRPr sz="4200" b="1">
                <a:solidFill>
                  <a:srgbClr val="000000"/>
                </a:solidFill>
              </a:defRPr>
            </a:lvl1pPr>
          </a:lstStyle>
          <a:p>
            <a:r>
              <a:rPr lang="sl-SI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9705" y="3887611"/>
            <a:ext cx="3715456" cy="769057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Click to edit Master subtitle style</a:t>
            </a:r>
          </a:p>
        </p:txBody>
      </p:sp>
      <p:pic>
        <p:nvPicPr>
          <p:cNvPr id="11" name="Picture 10" descr="gorenje_group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633362" y="4586631"/>
            <a:ext cx="3735388" cy="189981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>
              <a:buNone/>
              <a:defRPr sz="1400" b="1">
                <a:solidFill>
                  <a:srgbClr val="000000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84705" y="3046759"/>
            <a:ext cx="4495207" cy="103967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defRPr sz="2800" b="1" baseline="0">
                <a:solidFill>
                  <a:srgbClr val="000000"/>
                </a:solidFill>
              </a:defRPr>
            </a:lvl1pPr>
          </a:lstStyle>
          <a:p>
            <a:r>
              <a:rPr lang="sl-SI"/>
              <a:t>Chapter name</a:t>
            </a:r>
            <a:endParaRPr lang="en-US"/>
          </a:p>
        </p:txBody>
      </p:sp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385700" y="4333499"/>
            <a:ext cx="4494212" cy="1463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Chapter subtitle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56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427065" y="809107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1427163" y="2315882"/>
            <a:ext cx="6864710" cy="3862668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2800" b="1">
                <a:solidFill>
                  <a:srgbClr val="000000"/>
                </a:solidFill>
              </a:defRPr>
            </a:lvl1pPr>
            <a:lvl2pPr marL="742950" indent="-285750">
              <a:buFont typeface="Arial"/>
              <a:buChar char="•"/>
              <a:defRPr sz="2200" b="1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0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3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39844" y="1977493"/>
            <a:ext cx="4088989" cy="29222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8540" y="2082519"/>
            <a:ext cx="3736621" cy="166398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3800"/>
              </a:lnSpc>
              <a:defRPr sz="4200" b="1">
                <a:solidFill>
                  <a:srgbClr val="000000"/>
                </a:solidFill>
              </a:defRPr>
            </a:lvl1pPr>
          </a:lstStyle>
          <a:p>
            <a:r>
              <a:rPr lang="sl-SI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9705" y="3887611"/>
            <a:ext cx="3715456" cy="769057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8606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1" name="Picture 10" descr="gorenje_group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633362" y="4586631"/>
            <a:ext cx="3735388" cy="189981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>
              <a:buNone/>
              <a:defRPr sz="1400" b="1">
                <a:solidFill>
                  <a:srgbClr val="000000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84705" y="3046759"/>
            <a:ext cx="4495207" cy="103967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defRPr sz="3400" b="1" baseline="0">
                <a:solidFill>
                  <a:srgbClr val="000000"/>
                </a:solidFill>
              </a:defRPr>
            </a:lvl1pPr>
          </a:lstStyle>
          <a:p>
            <a:r>
              <a:rPr lang="sl-SI"/>
              <a:t>Chapter name</a:t>
            </a: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8606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385700" y="4333499"/>
            <a:ext cx="4494212" cy="1463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Chapter subtitle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0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427065" y="817301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1427163" y="2315882"/>
            <a:ext cx="6864710" cy="3862668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2800" b="1">
                <a:solidFill>
                  <a:srgbClr val="000000"/>
                </a:solidFill>
              </a:defRPr>
            </a:lvl1pPr>
            <a:lvl2pPr marL="742950" indent="-285750">
              <a:buFont typeface="Arial"/>
              <a:buChar char="•"/>
              <a:defRPr sz="2200" b="1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8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427065" y="809107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1408113" y="2370108"/>
            <a:ext cx="6883400" cy="3862387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6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8" name="Media Placeholder 7"/>
          <p:cNvSpPr>
            <a:spLocks noGrp="1"/>
          </p:cNvSpPr>
          <p:nvPr>
            <p:ph type="media" sz="quarter" idx="10"/>
          </p:nvPr>
        </p:nvSpPr>
        <p:spPr>
          <a:xfrm>
            <a:off x="4479925" y="2286533"/>
            <a:ext cx="4664075" cy="3883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427065" y="809107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1427163" y="2139137"/>
            <a:ext cx="2776127" cy="4030421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2800" b="1">
                <a:solidFill>
                  <a:srgbClr val="000000"/>
                </a:solidFill>
              </a:defRPr>
            </a:lvl1pPr>
            <a:lvl2pPr marL="742950" indent="-285750">
              <a:buFont typeface="Arial"/>
              <a:buChar char="•"/>
              <a:defRPr sz="2200" b="1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68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/>
          <p:cNvSpPr>
            <a:spLocks noGrp="1"/>
          </p:cNvSpPr>
          <p:nvPr>
            <p:ph type="media" sz="quarter" idx="13"/>
          </p:nvPr>
        </p:nvSpPr>
        <p:spPr>
          <a:xfrm>
            <a:off x="6107113" y="2203450"/>
            <a:ext cx="3038475" cy="19272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Media Placeholder 12"/>
          <p:cNvSpPr>
            <a:spLocks noGrp="1"/>
          </p:cNvSpPr>
          <p:nvPr>
            <p:ph type="media" sz="quarter" idx="14"/>
          </p:nvPr>
        </p:nvSpPr>
        <p:spPr>
          <a:xfrm>
            <a:off x="6107113" y="4235450"/>
            <a:ext cx="3038475" cy="19272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pic>
        <p:nvPicPr>
          <p:cNvPr id="3" name="Picture 2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9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427065" y="809107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1427163" y="2056581"/>
            <a:ext cx="4373869" cy="4112977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2800" b="1">
                <a:solidFill>
                  <a:srgbClr val="000000"/>
                </a:solidFill>
              </a:defRPr>
            </a:lvl1pPr>
            <a:lvl2pPr marL="742950" indent="-285750">
              <a:buFont typeface="Arial"/>
              <a:buChar char="•"/>
              <a:defRPr sz="2200" b="1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3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/>
          <p:cNvSpPr>
            <a:spLocks noGrp="1"/>
          </p:cNvSpPr>
          <p:nvPr>
            <p:ph type="media" sz="quarter" idx="13"/>
          </p:nvPr>
        </p:nvSpPr>
        <p:spPr>
          <a:xfrm>
            <a:off x="3411679" y="2203450"/>
            <a:ext cx="5733910" cy="3572997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pic>
        <p:nvPicPr>
          <p:cNvPr id="3" name="Picture 2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9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427065" y="809107"/>
            <a:ext cx="6864808" cy="10587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1427163" y="2056581"/>
            <a:ext cx="1801095" cy="3785419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2800" b="1">
                <a:solidFill>
                  <a:srgbClr val="000000"/>
                </a:solidFill>
              </a:defRPr>
            </a:lvl1pPr>
            <a:lvl2pPr marL="742950" indent="-285750">
              <a:buFont typeface="Arial"/>
              <a:buChar char="•"/>
              <a:defRPr sz="2200" b="1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</a:lstStyle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8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orenje_grou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28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03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renje_group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sp>
        <p:nvSpPr>
          <p:cNvPr id="6" name="Oval 5"/>
          <p:cNvSpPr/>
          <p:nvPr userDrawn="1"/>
        </p:nvSpPr>
        <p:spPr>
          <a:xfrm>
            <a:off x="379906" y="6443517"/>
            <a:ext cx="181440" cy="18143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29704" y="6350886"/>
            <a:ext cx="475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58430627-6C5E-C746-96D6-66E3951FDD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9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3" r:id="rId3"/>
    <p:sldLayoutId id="2147483662" r:id="rId4"/>
    <p:sldLayoutId id="2147483653" r:id="rId5"/>
    <p:sldLayoutId id="2147483660" r:id="rId6"/>
    <p:sldLayoutId id="2147483661" r:id="rId7"/>
    <p:sldLayoutId id="2147483659" r:id="rId8"/>
    <p:sldLayoutId id="2147483654" r:id="rId9"/>
    <p:sldLayoutId id="2147483655" r:id="rId10"/>
    <p:sldLayoutId id="2147483656" r:id="rId11"/>
    <p:sldLayoutId id="2147483657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 descr="prezentacija_gorenje_SLO1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719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8606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1" name="Picture 10" descr="gorenje_group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0" y="452520"/>
            <a:ext cx="1740225" cy="273402"/>
          </a:xfrm>
          <a:prstGeom prst="rect">
            <a:avLst/>
          </a:prstGeom>
        </p:spPr>
      </p:pic>
      <p:pic>
        <p:nvPicPr>
          <p:cNvPr id="19" name="Picture 14"/>
          <p:cNvPicPr>
            <a:picLocks noChangeAspect="1"/>
          </p:cNvPicPr>
          <p:nvPr/>
        </p:nvPicPr>
        <p:blipFill>
          <a:blip r:embed="rId5">
            <a:alphaModFix amt="75000"/>
          </a:blip>
          <a:stretch>
            <a:fillRect/>
          </a:stretch>
        </p:blipFill>
        <p:spPr>
          <a:xfrm>
            <a:off x="1319702" y="4248670"/>
            <a:ext cx="4088989" cy="2158129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ctrTitle"/>
          </p:nvPr>
        </p:nvSpPr>
        <p:spPr>
          <a:xfrm>
            <a:off x="1287626" y="4228555"/>
            <a:ext cx="4158389" cy="166398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l-SI" sz="2400" dirty="0" err="1"/>
              <a:t>Innovation</a:t>
            </a:r>
            <a:r>
              <a:rPr lang="sl-SI" sz="2400" dirty="0"/>
              <a:t> </a:t>
            </a:r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</a:t>
            </a:r>
            <a:br>
              <a:rPr lang="en-US" sz="1600" dirty="0">
                <a:solidFill>
                  <a:schemeClr val="tx1"/>
                </a:solidFill>
              </a:rPr>
            </a:br>
            <a:br>
              <a:rPr lang="sl-SI" sz="1600" dirty="0">
                <a:solidFill>
                  <a:srgbClr val="C00000"/>
                </a:solidFill>
              </a:rPr>
            </a:b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1301039" y="5677959"/>
            <a:ext cx="4144976" cy="429154"/>
          </a:xfrm>
        </p:spPr>
        <p:txBody>
          <a:bodyPr/>
          <a:lstStyle/>
          <a:p>
            <a:r>
              <a:rPr lang="sl-SI" b="0" dirty="0"/>
              <a:t>Maja Bradeško</a:t>
            </a:r>
          </a:p>
          <a:p>
            <a:r>
              <a:rPr lang="sl-SI" dirty="0"/>
              <a:t>Velenje</a:t>
            </a:r>
            <a:r>
              <a:rPr lang="en-US" dirty="0"/>
              <a:t>, </a:t>
            </a:r>
            <a:r>
              <a:rPr lang="sl-SI" dirty="0" err="1"/>
              <a:t>May</a:t>
            </a:r>
            <a:r>
              <a:rPr lang="sl-SI" dirty="0"/>
              <a:t> 16th</a:t>
            </a:r>
            <a:r>
              <a:rPr lang="en-US" dirty="0"/>
              <a:t> 201</a:t>
            </a:r>
            <a:r>
              <a:rPr lang="sl-SI" dirty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90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467619" y="1624084"/>
            <a:ext cx="86763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Define rewards that boost innovation.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Reward group activities, not single achievements.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 careful about rewards of big value.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value rewards are given, how to solve tax regulation global.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Propose different areas for recognition.</a:t>
            </a:r>
            <a:endParaRPr lang="sl-SI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sl-SI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32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Recognitions</a:t>
            </a:r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>
                <a:solidFill>
                  <a:schemeClr val="accent2"/>
                </a:solidFill>
              </a:rPr>
              <a:t>to </a:t>
            </a:r>
            <a:r>
              <a:rPr lang="sl-SI" sz="2400" dirty="0" err="1">
                <a:solidFill>
                  <a:schemeClr val="accent2"/>
                </a:solidFill>
              </a:rPr>
              <a:t>have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r>
              <a:rPr lang="sl-SI" sz="2400" dirty="0" err="1">
                <a:solidFill>
                  <a:schemeClr val="accent2"/>
                </a:solidFill>
              </a:rPr>
              <a:t>fun</a:t>
            </a:r>
            <a:r>
              <a:rPr lang="sl-SI" sz="2400" dirty="0">
                <a:solidFill>
                  <a:schemeClr val="accent2"/>
                </a:solidFill>
              </a:rPr>
              <a:t> and </a:t>
            </a:r>
            <a:br>
              <a:rPr lang="sl-SI" sz="2400" dirty="0">
                <a:solidFill>
                  <a:schemeClr val="accent2"/>
                </a:solidFill>
              </a:rPr>
            </a:br>
            <a:r>
              <a:rPr lang="sl-SI" sz="2400" dirty="0">
                <a:solidFill>
                  <a:schemeClr val="accent2"/>
                </a:solidFill>
              </a:rPr>
              <a:t>to </a:t>
            </a:r>
            <a:r>
              <a:rPr lang="sl-SI" sz="2400" dirty="0" err="1">
                <a:solidFill>
                  <a:schemeClr val="accent2"/>
                </a:solidFill>
              </a:rPr>
              <a:t>have</a:t>
            </a:r>
            <a:r>
              <a:rPr lang="sl-SI" sz="2400" dirty="0">
                <a:solidFill>
                  <a:schemeClr val="accent2"/>
                </a:solidFill>
              </a:rPr>
              <a:t> a </a:t>
            </a:r>
            <a:r>
              <a:rPr lang="sl-SI" sz="2400" dirty="0" err="1">
                <a:solidFill>
                  <a:schemeClr val="accent2"/>
                </a:solidFill>
              </a:rPr>
              <a:t>great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r>
              <a:rPr lang="sl-SI" sz="2400" dirty="0" err="1">
                <a:solidFill>
                  <a:schemeClr val="accent2"/>
                </a:solidFill>
              </a:rPr>
              <a:t>experience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467619" y="1877581"/>
            <a:ext cx="8676381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sl-SI" dirty="0"/>
              <a:t>One </a:t>
            </a:r>
            <a:r>
              <a:rPr lang="sl-SI" dirty="0" err="1"/>
              <a:t>day</a:t>
            </a:r>
            <a:r>
              <a:rPr lang="sl-SI" dirty="0"/>
              <a:t> </a:t>
            </a:r>
            <a:r>
              <a:rPr lang="sl-SI" dirty="0" err="1"/>
              <a:t>shadowing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one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Board</a:t>
            </a:r>
            <a:r>
              <a:rPr lang="sl-SI" dirty="0"/>
              <a:t> </a:t>
            </a:r>
            <a:r>
              <a:rPr lang="sl-SI" dirty="0" err="1"/>
              <a:t>members</a:t>
            </a:r>
            <a:r>
              <a:rPr lang="sl-SI" dirty="0"/>
              <a:t>/CEO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/>
              <a:t>One </a:t>
            </a:r>
            <a:r>
              <a:rPr lang="sl-SI" dirty="0" err="1"/>
              <a:t>day</a:t>
            </a:r>
            <a:r>
              <a:rPr lang="sl-SI" dirty="0"/>
              <a:t> </a:t>
            </a:r>
            <a:r>
              <a:rPr lang="sl-SI" dirty="0" err="1"/>
              <a:t>acting</a:t>
            </a:r>
            <a:r>
              <a:rPr lang="sl-SI" dirty="0"/>
              <a:t> as a </a:t>
            </a:r>
            <a:r>
              <a:rPr lang="sl-SI" dirty="0" err="1"/>
              <a:t>Chief</a:t>
            </a:r>
            <a:r>
              <a:rPr lang="sl-SI" dirty="0"/>
              <a:t> </a:t>
            </a:r>
            <a:r>
              <a:rPr lang="sl-SI" dirty="0" err="1"/>
              <a:t>Innovation</a:t>
            </a:r>
            <a:r>
              <a:rPr lang="sl-SI" dirty="0"/>
              <a:t> </a:t>
            </a:r>
            <a:r>
              <a:rPr lang="sl-SI" dirty="0" err="1"/>
              <a:t>Officer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Extreme</a:t>
            </a:r>
            <a:r>
              <a:rPr lang="sl-SI" dirty="0"/>
              <a:t> </a:t>
            </a:r>
            <a:r>
              <a:rPr lang="sl-SI" dirty="0" err="1"/>
              <a:t>Experiences</a:t>
            </a:r>
            <a:r>
              <a:rPr lang="sl-SI" dirty="0"/>
              <a:t> (</a:t>
            </a:r>
            <a:r>
              <a:rPr lang="sl-SI" dirty="0" err="1"/>
              <a:t>zorbing</a:t>
            </a:r>
            <a:r>
              <a:rPr lang="sl-SI" dirty="0"/>
              <a:t>, </a:t>
            </a:r>
            <a:r>
              <a:rPr lang="sl-SI" dirty="0" err="1"/>
              <a:t>ziplining</a:t>
            </a:r>
            <a:r>
              <a:rPr lang="sl-SI" dirty="0"/>
              <a:t>, </a:t>
            </a:r>
            <a:r>
              <a:rPr lang="sl-SI" dirty="0" err="1"/>
              <a:t>canyoning</a:t>
            </a:r>
            <a:r>
              <a:rPr lang="sl-SI" dirty="0"/>
              <a:t>…)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Extreme</a:t>
            </a:r>
            <a:r>
              <a:rPr lang="sl-SI" dirty="0"/>
              <a:t> </a:t>
            </a:r>
            <a:r>
              <a:rPr lang="sl-SI" dirty="0" err="1"/>
              <a:t>Privileges</a:t>
            </a:r>
            <a:r>
              <a:rPr lang="sl-SI" dirty="0"/>
              <a:t> (</a:t>
            </a:r>
            <a:r>
              <a:rPr lang="sl-SI" dirty="0" err="1"/>
              <a:t>driving</a:t>
            </a:r>
            <a:r>
              <a:rPr lang="sl-SI" dirty="0"/>
              <a:t> </a:t>
            </a:r>
            <a:r>
              <a:rPr lang="sl-SI" dirty="0" err="1"/>
              <a:t>Lamborghini</a:t>
            </a:r>
            <a:r>
              <a:rPr lang="sl-SI" dirty="0"/>
              <a:t>, Formula 1,…) 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Trip</a:t>
            </a:r>
            <a:r>
              <a:rPr lang="sl-SI" dirty="0"/>
              <a:t> </a:t>
            </a:r>
            <a:r>
              <a:rPr lang="sl-SI" dirty="0" err="1"/>
              <a:t>full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experiences</a:t>
            </a:r>
            <a:r>
              <a:rPr lang="sl-SI" dirty="0"/>
              <a:t> to a </a:t>
            </a:r>
            <a:r>
              <a:rPr lang="sl-SI" dirty="0" err="1"/>
              <a:t>choosen</a:t>
            </a:r>
            <a:r>
              <a:rPr lang="sl-SI" dirty="0"/>
              <a:t> </a:t>
            </a:r>
            <a:r>
              <a:rPr lang="sl-SI" dirty="0" err="1"/>
              <a:t>destination</a:t>
            </a:r>
            <a:r>
              <a:rPr lang="sl-SI" dirty="0"/>
              <a:t> </a:t>
            </a:r>
            <a:r>
              <a:rPr lang="sl-SI" dirty="0" err="1"/>
              <a:t>inside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state</a:t>
            </a:r>
            <a:r>
              <a:rPr lang="sl-SI" dirty="0"/>
              <a:t> 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Cooking</a:t>
            </a:r>
            <a:r>
              <a:rPr lang="sl-SI" dirty="0"/>
              <a:t> </a:t>
            </a:r>
            <a:r>
              <a:rPr lang="sl-SI" dirty="0" err="1"/>
              <a:t>Competition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Top </a:t>
            </a:r>
            <a:r>
              <a:rPr lang="sl-SI" dirty="0" err="1"/>
              <a:t>Notch</a:t>
            </a:r>
            <a:r>
              <a:rPr lang="sl-SI" dirty="0"/>
              <a:t> </a:t>
            </a:r>
            <a:r>
              <a:rPr lang="sl-SI" dirty="0" err="1"/>
              <a:t>Chef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Tickets</a:t>
            </a:r>
            <a:r>
              <a:rPr lang="sl-SI" dirty="0"/>
              <a:t> to </a:t>
            </a:r>
            <a:r>
              <a:rPr lang="sl-SI" dirty="0" err="1"/>
              <a:t>world</a:t>
            </a:r>
            <a:r>
              <a:rPr lang="sl-SI" dirty="0"/>
              <a:t> </a:t>
            </a:r>
            <a:r>
              <a:rPr lang="sl-SI" dirty="0" err="1"/>
              <a:t>famous</a:t>
            </a:r>
            <a:r>
              <a:rPr lang="sl-SI" dirty="0"/>
              <a:t> </a:t>
            </a:r>
            <a:r>
              <a:rPr lang="sl-SI" dirty="0" err="1"/>
              <a:t>museums</a:t>
            </a:r>
            <a:r>
              <a:rPr lang="sl-SI" dirty="0"/>
              <a:t>, </a:t>
            </a:r>
            <a:r>
              <a:rPr lang="sl-SI" dirty="0" err="1"/>
              <a:t>galleries</a:t>
            </a:r>
            <a:r>
              <a:rPr lang="sl-SI" dirty="0"/>
              <a:t>, </a:t>
            </a:r>
            <a:r>
              <a:rPr lang="sl-SI" dirty="0" err="1"/>
              <a:t>theaters</a:t>
            </a:r>
            <a:r>
              <a:rPr lang="sl-SI" dirty="0"/>
              <a:t>, </a:t>
            </a:r>
            <a:r>
              <a:rPr lang="sl-SI" dirty="0" err="1"/>
              <a:t>concerts</a:t>
            </a:r>
            <a:r>
              <a:rPr lang="sl-SI" dirty="0"/>
              <a:t>…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Tickets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Moto GP Race, </a:t>
            </a:r>
            <a:r>
              <a:rPr lang="sl-SI" dirty="0" err="1"/>
              <a:t>football</a:t>
            </a:r>
            <a:r>
              <a:rPr lang="sl-SI" dirty="0"/>
              <a:t> </a:t>
            </a:r>
            <a:r>
              <a:rPr lang="sl-SI" dirty="0" err="1"/>
              <a:t>Champions</a:t>
            </a:r>
            <a:r>
              <a:rPr lang="sl-SI" dirty="0"/>
              <a:t> </a:t>
            </a:r>
            <a:r>
              <a:rPr lang="sl-SI" dirty="0" err="1"/>
              <a:t>League</a:t>
            </a:r>
            <a:r>
              <a:rPr lang="sl-SI" dirty="0"/>
              <a:t> </a:t>
            </a:r>
            <a:r>
              <a:rPr lang="sl-SI" dirty="0" err="1"/>
              <a:t>Final</a:t>
            </a:r>
            <a:r>
              <a:rPr lang="sl-SI" dirty="0"/>
              <a:t>, ski </a:t>
            </a:r>
            <a:r>
              <a:rPr lang="sl-SI" dirty="0" err="1"/>
              <a:t>jumping</a:t>
            </a:r>
            <a:r>
              <a:rPr lang="sl-SI" dirty="0"/>
              <a:t> </a:t>
            </a:r>
            <a:r>
              <a:rPr lang="sl-SI" dirty="0" err="1"/>
              <a:t>final</a:t>
            </a:r>
            <a:r>
              <a:rPr lang="sl-SI" dirty="0"/>
              <a:t>, </a:t>
            </a:r>
            <a:r>
              <a:rPr lang="sl-SI" dirty="0" err="1"/>
              <a:t>handball</a:t>
            </a:r>
            <a:r>
              <a:rPr lang="sl-SI" dirty="0"/>
              <a:t> </a:t>
            </a:r>
            <a:r>
              <a:rPr lang="sl-SI" dirty="0" err="1"/>
              <a:t>Championship</a:t>
            </a:r>
            <a:r>
              <a:rPr lang="sl-SI" dirty="0"/>
              <a:t> match…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lvl="1"/>
            <a:endParaRPr lang="sl-SI" i="1" dirty="0"/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153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Recognitions</a:t>
            </a:r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>
                <a:solidFill>
                  <a:schemeClr val="accent2"/>
                </a:solidFill>
              </a:rPr>
              <a:t>to </a:t>
            </a:r>
            <a:r>
              <a:rPr lang="sl-SI" sz="2400" dirty="0" err="1">
                <a:solidFill>
                  <a:schemeClr val="accent2"/>
                </a:solidFill>
              </a:rPr>
              <a:t>learn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229704" y="1662409"/>
            <a:ext cx="86763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sl-SI" dirty="0" err="1"/>
              <a:t>Funding</a:t>
            </a:r>
            <a:r>
              <a:rPr lang="sl-SI" dirty="0"/>
              <a:t> literature </a:t>
            </a:r>
            <a:r>
              <a:rPr lang="sl-SI" dirty="0" err="1"/>
              <a:t>Purchasing</a:t>
            </a:r>
            <a:r>
              <a:rPr lang="sl-SI" dirty="0"/>
              <a:t> @Amazon.com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Participate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World</a:t>
            </a:r>
            <a:r>
              <a:rPr lang="sl-SI" dirty="0"/>
              <a:t> </a:t>
            </a:r>
            <a:r>
              <a:rPr lang="sl-SI" dirty="0" err="1"/>
              <a:t>Class</a:t>
            </a:r>
            <a:r>
              <a:rPr lang="sl-SI" dirty="0"/>
              <a:t> Training (</a:t>
            </a:r>
            <a:r>
              <a:rPr lang="sl-SI" dirty="0" err="1"/>
              <a:t>Stanford</a:t>
            </a:r>
            <a:r>
              <a:rPr lang="sl-SI" dirty="0"/>
              <a:t>, Oxford, Cambridge….), </a:t>
            </a:r>
            <a:r>
              <a:rPr lang="sl-SI" dirty="0" err="1"/>
              <a:t>could</a:t>
            </a:r>
            <a:r>
              <a:rPr lang="sl-SI" dirty="0"/>
              <a:t> be </a:t>
            </a:r>
            <a:r>
              <a:rPr lang="sl-SI" dirty="0" err="1"/>
              <a:t>also</a:t>
            </a:r>
            <a:r>
              <a:rPr lang="sl-SI" dirty="0"/>
              <a:t> e-</a:t>
            </a:r>
            <a:r>
              <a:rPr lang="sl-SI" dirty="0" err="1"/>
              <a:t>learning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Individual</a:t>
            </a:r>
            <a:r>
              <a:rPr lang="sl-SI" dirty="0"/>
              <a:t> </a:t>
            </a:r>
            <a:r>
              <a:rPr lang="sl-SI" dirty="0" err="1"/>
              <a:t>Coaching</a:t>
            </a:r>
            <a:r>
              <a:rPr lang="sl-SI" dirty="0"/>
              <a:t> </a:t>
            </a:r>
            <a:r>
              <a:rPr lang="sl-SI" dirty="0" err="1"/>
              <a:t>Package</a:t>
            </a:r>
            <a:r>
              <a:rPr lang="sl-SI" dirty="0"/>
              <a:t> 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28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Recognitions</a:t>
            </a:r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>
                <a:solidFill>
                  <a:schemeClr val="accent2"/>
                </a:solidFill>
              </a:rPr>
              <a:t>to be </a:t>
            </a:r>
            <a:r>
              <a:rPr lang="sl-SI" sz="2400" dirty="0" err="1">
                <a:solidFill>
                  <a:schemeClr val="accent2"/>
                </a:solidFill>
              </a:rPr>
              <a:t>fit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229704" y="1662409"/>
            <a:ext cx="86763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sl-SI" dirty="0" err="1"/>
              <a:t>Guided</a:t>
            </a:r>
            <a:r>
              <a:rPr lang="sl-SI" dirty="0"/>
              <a:t> </a:t>
            </a:r>
            <a:r>
              <a:rPr lang="sl-SI" dirty="0" err="1"/>
              <a:t>cycling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hiking</a:t>
            </a:r>
            <a:r>
              <a:rPr lang="sl-SI" dirty="0"/>
              <a:t> </a:t>
            </a:r>
            <a:r>
              <a:rPr lang="sl-SI" dirty="0" err="1"/>
              <a:t>tours</a:t>
            </a:r>
            <a:r>
              <a:rPr lang="sl-SI" dirty="0"/>
              <a:t> in </a:t>
            </a:r>
            <a:r>
              <a:rPr lang="sl-SI" dirty="0" err="1"/>
              <a:t>Alps</a:t>
            </a:r>
            <a:r>
              <a:rPr lang="sl-SI" dirty="0"/>
              <a:t>, Himalaja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Guided</a:t>
            </a:r>
            <a:r>
              <a:rPr lang="sl-SI" dirty="0"/>
              <a:t> </a:t>
            </a:r>
            <a:r>
              <a:rPr lang="sl-SI" dirty="0" err="1"/>
              <a:t>diving</a:t>
            </a:r>
            <a:r>
              <a:rPr lang="sl-SI" dirty="0"/>
              <a:t> </a:t>
            </a:r>
            <a:r>
              <a:rPr lang="sl-SI" dirty="0" err="1"/>
              <a:t>courses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Bahami </a:t>
            </a:r>
            <a:r>
              <a:rPr lang="sl-SI" dirty="0" err="1"/>
              <a:t>Islands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Entering</a:t>
            </a:r>
            <a:r>
              <a:rPr lang="sl-SI" dirty="0"/>
              <a:t> in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sports</a:t>
            </a:r>
            <a:r>
              <a:rPr lang="sl-SI" dirty="0"/>
              <a:t> </a:t>
            </a:r>
            <a:r>
              <a:rPr lang="sl-SI" dirty="0" err="1"/>
              <a:t>competitions</a:t>
            </a:r>
            <a:r>
              <a:rPr lang="sl-SI" dirty="0"/>
              <a:t> as </a:t>
            </a:r>
            <a:r>
              <a:rPr lang="sl-SI" dirty="0" err="1"/>
              <a:t>an</a:t>
            </a:r>
            <a:r>
              <a:rPr lang="sl-SI" dirty="0"/>
              <a:t> „outsider“ </a:t>
            </a:r>
            <a:r>
              <a:rPr lang="sl-SI" dirty="0" err="1"/>
              <a:t>sponsored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GG</a:t>
            </a:r>
          </a:p>
          <a:p>
            <a:pPr lvl="1"/>
            <a:r>
              <a:rPr lang="sl-SI" dirty="0"/>
              <a:t>   </a:t>
            </a:r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33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Recognitions</a:t>
            </a:r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>
                <a:solidFill>
                  <a:schemeClr val="accent2"/>
                </a:solidFill>
              </a:rPr>
              <a:t>to be at </a:t>
            </a:r>
            <a:r>
              <a:rPr lang="sl-SI" sz="2400" dirty="0" err="1">
                <a:solidFill>
                  <a:schemeClr val="accent2"/>
                </a:solidFill>
              </a:rPr>
              <a:t>the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r>
              <a:rPr lang="sl-SI" sz="2400" dirty="0" err="1">
                <a:solidFill>
                  <a:schemeClr val="accent2"/>
                </a:solidFill>
              </a:rPr>
              <a:t>spotlight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467619" y="1624084"/>
            <a:ext cx="86763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sl-SI" dirty="0" err="1"/>
              <a:t>Official</a:t>
            </a:r>
            <a:r>
              <a:rPr lang="sl-SI" dirty="0"/>
              <a:t> </a:t>
            </a:r>
            <a:r>
              <a:rPr lang="sl-SI" dirty="0" err="1"/>
              <a:t>award</a:t>
            </a:r>
            <a:r>
              <a:rPr lang="sl-SI" dirty="0"/>
              <a:t> </a:t>
            </a:r>
            <a:r>
              <a:rPr lang="sl-SI" dirty="0" err="1"/>
              <a:t>ceremony</a:t>
            </a:r>
            <a:r>
              <a:rPr lang="sl-SI" dirty="0"/>
              <a:t>, </a:t>
            </a:r>
            <a:r>
              <a:rPr lang="sl-SI" dirty="0" err="1"/>
              <a:t>organized</a:t>
            </a:r>
            <a:r>
              <a:rPr lang="sl-SI" dirty="0"/>
              <a:t> at </a:t>
            </a:r>
            <a:r>
              <a:rPr lang="sl-SI" dirty="0" err="1"/>
              <a:t>the</a:t>
            </a:r>
            <a:r>
              <a:rPr lang="sl-SI" dirty="0"/>
              <a:t> top management </a:t>
            </a:r>
            <a:r>
              <a:rPr lang="sl-SI" dirty="0" err="1"/>
              <a:t>level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Innovation</a:t>
            </a:r>
            <a:r>
              <a:rPr lang="sl-SI" dirty="0"/>
              <a:t> Face/Team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year</a:t>
            </a:r>
            <a:r>
              <a:rPr lang="sl-SI" dirty="0"/>
              <a:t> </a:t>
            </a:r>
            <a:r>
              <a:rPr lang="sl-SI" dirty="0" err="1"/>
              <a:t>communicated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internal</a:t>
            </a:r>
            <a:r>
              <a:rPr lang="sl-SI" dirty="0"/>
              <a:t> </a:t>
            </a:r>
            <a:r>
              <a:rPr lang="sl-SI" dirty="0" err="1"/>
              <a:t>media</a:t>
            </a:r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Acting</a:t>
            </a:r>
            <a:r>
              <a:rPr lang="sl-SI" dirty="0"/>
              <a:t> as a host to a </a:t>
            </a:r>
            <a:r>
              <a:rPr lang="sl-SI" dirty="0" err="1"/>
              <a:t>sport</a:t>
            </a:r>
            <a:r>
              <a:rPr lang="sl-SI" dirty="0"/>
              <a:t> </a:t>
            </a:r>
            <a:r>
              <a:rPr lang="sl-SI" dirty="0" err="1"/>
              <a:t>competition</a:t>
            </a:r>
            <a:r>
              <a:rPr lang="sl-SI" dirty="0"/>
              <a:t>/some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internal</a:t>
            </a:r>
            <a:r>
              <a:rPr lang="sl-SI" dirty="0"/>
              <a:t> </a:t>
            </a:r>
            <a:r>
              <a:rPr lang="sl-SI" dirty="0" err="1"/>
              <a:t>event</a:t>
            </a:r>
            <a:r>
              <a:rPr lang="sl-SI" dirty="0"/>
              <a:t> </a:t>
            </a:r>
            <a:r>
              <a:rPr lang="sl-SI" dirty="0" err="1"/>
              <a:t>award</a:t>
            </a:r>
            <a:r>
              <a:rPr lang="sl-SI" dirty="0"/>
              <a:t> </a:t>
            </a:r>
            <a:r>
              <a:rPr lang="sl-SI" dirty="0" err="1"/>
              <a:t>ceremony</a:t>
            </a:r>
            <a:endParaRPr lang="sl-SI" dirty="0"/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134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430627-6C5E-C746-96D6-66E3951FDD16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619" y="886452"/>
            <a:ext cx="9050773" cy="1058777"/>
          </a:xfrm>
        </p:spPr>
        <p:txBody>
          <a:bodyPr/>
          <a:lstStyle/>
          <a:p>
            <a:r>
              <a:rPr lang="sl-SI" sz="2400" dirty="0" err="1">
                <a:solidFill>
                  <a:schemeClr val="tx1"/>
                </a:solidFill>
              </a:rPr>
              <a:t>Rewards</a:t>
            </a:r>
            <a:r>
              <a:rPr lang="sl-SI" sz="2400" dirty="0">
                <a:solidFill>
                  <a:schemeClr val="tx1"/>
                </a:solidFill>
              </a:rPr>
              <a:t> and </a:t>
            </a:r>
            <a:r>
              <a:rPr lang="sl-SI" sz="2400" dirty="0" err="1">
                <a:solidFill>
                  <a:schemeClr val="tx1"/>
                </a:solidFill>
              </a:rPr>
              <a:t>Recognitions</a:t>
            </a:r>
            <a:r>
              <a:rPr lang="sl-SI" sz="2400" dirty="0">
                <a:solidFill>
                  <a:schemeClr val="tx1"/>
                </a:solidFill>
              </a:rPr>
              <a:t> </a:t>
            </a:r>
            <a:r>
              <a:rPr lang="sl-SI" sz="2400" dirty="0">
                <a:solidFill>
                  <a:schemeClr val="accent2"/>
                </a:solidFill>
              </a:rPr>
              <a:t>to </a:t>
            </a:r>
            <a:r>
              <a:rPr lang="sl-SI" sz="2400" dirty="0" err="1">
                <a:solidFill>
                  <a:schemeClr val="accent2"/>
                </a:solidFill>
              </a:rPr>
              <a:t>implement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r>
              <a:rPr lang="sl-SI" sz="2400" dirty="0" err="1">
                <a:solidFill>
                  <a:schemeClr val="accent2"/>
                </a:solidFill>
              </a:rPr>
              <a:t>the</a:t>
            </a:r>
            <a:r>
              <a:rPr lang="sl-SI" sz="2400" dirty="0">
                <a:solidFill>
                  <a:schemeClr val="accent2"/>
                </a:solidFill>
              </a:rPr>
              <a:t> </a:t>
            </a:r>
            <a:r>
              <a:rPr lang="sl-SI" sz="2400" dirty="0" err="1">
                <a:solidFill>
                  <a:schemeClr val="accent2"/>
                </a:solidFill>
              </a:rPr>
              <a:t>idea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065827" y="13579"/>
            <a:ext cx="10781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467619" y="1624084"/>
            <a:ext cx="86763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sl-SI" dirty="0" err="1"/>
              <a:t>Inclusion</a:t>
            </a:r>
            <a:r>
              <a:rPr lang="sl-SI" dirty="0"/>
              <a:t> </a:t>
            </a:r>
            <a:r>
              <a:rPr lang="sl-SI" dirty="0" err="1"/>
              <a:t>into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local</a:t>
            </a:r>
            <a:r>
              <a:rPr lang="sl-SI" dirty="0"/>
              <a:t> Business </a:t>
            </a:r>
            <a:r>
              <a:rPr lang="sl-SI" dirty="0" err="1"/>
              <a:t>Incubator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further</a:t>
            </a:r>
            <a:r>
              <a:rPr lang="sl-SI" dirty="0"/>
              <a:t> </a:t>
            </a:r>
            <a:r>
              <a:rPr lang="sl-SI" dirty="0" err="1"/>
              <a:t>development</a:t>
            </a:r>
            <a:r>
              <a:rPr lang="sl-SI" dirty="0"/>
              <a:t> </a:t>
            </a:r>
          </a:p>
          <a:p>
            <a:pPr lvl="1"/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idea</a:t>
            </a:r>
            <a:r>
              <a:rPr lang="sl-SI" dirty="0"/>
              <a:t>/patent</a:t>
            </a:r>
          </a:p>
          <a:p>
            <a:pPr lvl="1"/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Venture</a:t>
            </a:r>
            <a:r>
              <a:rPr lang="sl-SI" dirty="0"/>
              <a:t> </a:t>
            </a:r>
            <a:r>
              <a:rPr lang="sl-SI" dirty="0" err="1"/>
              <a:t>capital</a:t>
            </a:r>
            <a:r>
              <a:rPr lang="sl-SI" dirty="0"/>
              <a:t> </a:t>
            </a:r>
            <a:r>
              <a:rPr lang="sl-SI" dirty="0" err="1"/>
              <a:t>available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implementing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idea</a:t>
            </a:r>
            <a:r>
              <a:rPr lang="sl-SI" dirty="0"/>
              <a:t> </a:t>
            </a:r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marL="742950" lvl="1" indent="-285750">
              <a:buFontTx/>
              <a:buChar char="-"/>
            </a:pPr>
            <a:r>
              <a:rPr lang="sl-SI" dirty="0" err="1"/>
              <a:t>Additional</a:t>
            </a:r>
            <a:r>
              <a:rPr lang="sl-SI" dirty="0"/>
              <a:t> time and </a:t>
            </a:r>
            <a:r>
              <a:rPr lang="sl-SI" dirty="0" err="1"/>
              <a:t>resources</a:t>
            </a:r>
            <a:r>
              <a:rPr lang="sl-SI" dirty="0"/>
              <a:t> (</a:t>
            </a:r>
            <a:r>
              <a:rPr lang="sl-SI" dirty="0" err="1"/>
              <a:t>money</a:t>
            </a:r>
            <a:r>
              <a:rPr lang="sl-SI" dirty="0"/>
              <a:t>, </a:t>
            </a:r>
            <a:r>
              <a:rPr lang="sl-SI" dirty="0" err="1"/>
              <a:t>staff</a:t>
            </a:r>
            <a:r>
              <a:rPr lang="sl-SI" dirty="0"/>
              <a:t>, </a:t>
            </a:r>
            <a:r>
              <a:rPr lang="sl-SI" dirty="0" err="1"/>
              <a:t>equipment</a:t>
            </a:r>
            <a:r>
              <a:rPr lang="sl-SI" dirty="0"/>
              <a:t>, </a:t>
            </a:r>
            <a:r>
              <a:rPr lang="sl-SI" dirty="0" err="1"/>
              <a:t>space</a:t>
            </a:r>
            <a:r>
              <a:rPr lang="sl-SI" dirty="0"/>
              <a:t>…) </a:t>
            </a:r>
            <a:r>
              <a:rPr lang="sl-SI" dirty="0" err="1"/>
              <a:t>available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implementig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idea</a:t>
            </a:r>
            <a:endParaRPr lang="sl-SI" dirty="0"/>
          </a:p>
          <a:p>
            <a:pPr lvl="1"/>
            <a:endParaRPr lang="sl-SI" dirty="0"/>
          </a:p>
          <a:p>
            <a:pPr marL="742950" lvl="1" indent="-285750">
              <a:buFontTx/>
              <a:buChar char="-"/>
            </a:pPr>
            <a:endParaRPr lang="sl-SI" dirty="0"/>
          </a:p>
          <a:p>
            <a:pPr algn="just"/>
            <a:endParaRPr lang="sl-SI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52567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C0C1BF"/>
      </a:dk2>
      <a:lt2>
        <a:srgbClr val="E8E8E6"/>
      </a:lt2>
      <a:accent1>
        <a:srgbClr val="CD0920"/>
      </a:accent1>
      <a:accent2>
        <a:srgbClr val="880E1B"/>
      </a:accent2>
      <a:accent3>
        <a:srgbClr val="500B11"/>
      </a:accent3>
      <a:accent4>
        <a:srgbClr val="313231"/>
      </a:accent4>
      <a:accent5>
        <a:srgbClr val="505150"/>
      </a:accent5>
      <a:accent6>
        <a:srgbClr val="6D6E6D"/>
      </a:accent6>
      <a:hlink>
        <a:srgbClr val="141313"/>
      </a:hlink>
      <a:folHlink>
        <a:srgbClr val="14131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02A824AD0DF44D897A1EDB40A2A4DF" ma:contentTypeVersion="40" ma:contentTypeDescription="Ustvari nov dokument." ma:contentTypeScope="" ma:versionID="521ec472e706a8ee70b5b94183211d81">
  <xsd:schema xmlns:xsd="http://www.w3.org/2001/XMLSchema" xmlns:xs="http://www.w3.org/2001/XMLSchema" xmlns:p="http://schemas.microsoft.com/office/2006/metadata/properties" xmlns:ns1="http://schemas.microsoft.com/sharepoint/v3" xmlns:ns2="839d43ff-5f8d-415e-a576-e1c668c61787" xmlns:ns3="dd7b1db3-9346-4ce3-9ac7-9c8001e45d04" targetNamespace="http://schemas.microsoft.com/office/2006/metadata/properties" ma:root="true" ma:fieldsID="121fe7b70f168214beb80321738a4e6a" ns1:_="" ns2:_="" ns3:_="">
    <xsd:import namespace="http://schemas.microsoft.com/sharepoint/v3"/>
    <xsd:import namespace="839d43ff-5f8d-415e-a576-e1c668c61787"/>
    <xsd:import namespace="dd7b1db3-9346-4ce3-9ac7-9c8001e45d04"/>
    <xsd:element name="properties">
      <xsd:complexType>
        <xsd:sequence>
          <xsd:element name="documentManagement">
            <xsd:complexType>
              <xsd:all>
                <xsd:element ref="ns2:Datum_x0020_izdaje" minOccurs="0"/>
                <xsd:element ref="ns2:Datum_x0020_veljavnosti" minOccurs="0"/>
                <xsd:element ref="ns2:_x0160_tevilka_x0020_izdaje" minOccurs="0"/>
                <xsd:element ref="ns2:_x0160_tevilka_x0020_spremembe" minOccurs="0"/>
                <xsd:element ref="ns2:Datum_x0020_revizije" minOccurs="0"/>
                <xsd:element ref="ns2:Pripravil" minOccurs="0"/>
                <xsd:element ref="ns2:Odobril" minOccurs="0"/>
                <xsd:element ref="ns2:Nivo_x0020_v_x0020_hierarhiji" minOccurs="0"/>
                <xsd:element ref="ns2:Tip_x0020_dokumenta" minOccurs="0"/>
                <xsd:element ref="ns2:Jezik" minOccurs="0"/>
                <xsd:element ref="ns2:Podro_x010d_je_x0020_veljavnosti" minOccurs="0"/>
                <xsd:element ref="ns2:Datum_x0020_spremembe" minOccurs="0"/>
                <xsd:element ref="ns2:RevidacijaObvestilo" minOccurs="0"/>
                <xsd:element ref="ns3:_dlc_DocId" minOccurs="0"/>
                <xsd:element ref="ns3:_dlc_DocIdUrl" minOccurs="0"/>
                <xsd:element ref="ns3:_dlc_DocIdPersistId" minOccurs="0"/>
                <xsd:element ref="ns1:_dlc_ExpireDateSaved" minOccurs="0"/>
                <xsd:element ref="ns1:_dlc_ExpireDate" minOccurs="0"/>
                <xsd:element ref="ns1:_dlc_Exempt" minOccurs="0"/>
                <xsd:element ref="ns2:Lastnik_x0020_dokumenta" minOccurs="0"/>
                <xsd:element ref="ns2:Skrbnik_x0020_dokumenta" minOccurs="0"/>
                <xsd:element ref="ns2:Povezave_x0020_do_x0020_drugih_x0020_dokumentov" minOccurs="0"/>
                <xsd:element ref="ns2:PodrocjeUporab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23" nillable="true" ma:displayName="Izvirni datum poteka" ma:hidden="true" ma:internalName="_dlc_ExpireDateSaved" ma:readOnly="true">
      <xsd:simpleType>
        <xsd:restriction base="dms:DateTime"/>
      </xsd:simpleType>
    </xsd:element>
    <xsd:element name="_dlc_ExpireDate" ma:index="24" nillable="true" ma:displayName="Datum poteka" ma:description="" ma:hidden="true" ma:indexed="true" ma:internalName="_dlc_ExpireDate" ma:readOnly="true">
      <xsd:simpleType>
        <xsd:restriction base="dms:DateTime"/>
      </xsd:simpleType>
    </xsd:element>
    <xsd:element name="_dlc_Exempt" ma:index="25" nillable="true" ma:displayName="Izvzemi iz pravilnika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d43ff-5f8d-415e-a576-e1c668c61787" elementFormDefault="qualified">
    <xsd:import namespace="http://schemas.microsoft.com/office/2006/documentManagement/types"/>
    <xsd:import namespace="http://schemas.microsoft.com/office/infopath/2007/PartnerControls"/>
    <xsd:element name="Datum_x0020_izdaje" ma:index="2" nillable="true" ma:displayName="Datum izdaje" ma:format="DateOnly" ma:internalName="Datum_x0020_izdaje">
      <xsd:simpleType>
        <xsd:restriction base="dms:DateTime"/>
      </xsd:simpleType>
    </xsd:element>
    <xsd:element name="Datum_x0020_veljavnosti" ma:index="3" nillable="true" ma:displayName="Datum veljavnosti" ma:format="DateOnly" ma:internalName="Datum_x0020_veljavnosti">
      <xsd:simpleType>
        <xsd:restriction base="dms:DateTime"/>
      </xsd:simpleType>
    </xsd:element>
    <xsd:element name="_x0160_tevilka_x0020_izdaje" ma:index="4" nillable="true" ma:displayName="Številka izdaje" ma:internalName="_x0160_tevilka_x0020_izdaje" ma:percentage="FALSE">
      <xsd:simpleType>
        <xsd:restriction base="dms:Number"/>
      </xsd:simpleType>
    </xsd:element>
    <xsd:element name="_x0160_tevilka_x0020_spremembe" ma:index="5" nillable="true" ma:displayName="Številka spremembe" ma:internalName="_x0160_tevilka_x0020_spremembe" ma:percentage="FALSE">
      <xsd:simpleType>
        <xsd:restriction base="dms:Number"/>
      </xsd:simpleType>
    </xsd:element>
    <xsd:element name="Datum_x0020_revizije" ma:index="6" nillable="true" ma:displayName="Datum zadnjega pregleda" ma:format="DateOnly" ma:internalName="Datum_x0020_revizije">
      <xsd:simpleType>
        <xsd:restriction base="dms:DateTime"/>
      </xsd:simpleType>
    </xsd:element>
    <xsd:element name="Pripravil" ma:index="7" nillable="true" ma:displayName="Pripravil" ma:internalName="Pripravil">
      <xsd:simpleType>
        <xsd:restriction base="dms:Note">
          <xsd:maxLength value="255"/>
        </xsd:restriction>
      </xsd:simpleType>
    </xsd:element>
    <xsd:element name="Odobril" ma:index="8" nillable="true" ma:displayName="Odobril" ma:internalName="Odobril">
      <xsd:simpleType>
        <xsd:restriction base="dms:Text">
          <xsd:maxLength value="255"/>
        </xsd:restriction>
      </xsd:simpleType>
    </xsd:element>
    <xsd:element name="Nivo_x0020_v_x0020_hierarhiji" ma:index="9" nillable="true" ma:displayName="Nivo v hierarhiji" ma:default="SKUPINA GORENJE" ma:format="RadioButtons" ma:internalName="Nivo_x0020_v_x0020_hierarhiji">
      <xsd:simpleType>
        <xsd:restriction base="dms:Choice">
          <xsd:enumeration value="SKUPINA GORENJE"/>
          <xsd:enumeration value="POSLOVNO PODROČJE DOM"/>
          <xsd:enumeration value="Gorenje, d.d."/>
          <xsd:enumeration value="PROIZVODNE DRUŽBE"/>
          <xsd:enumeration value="Gorenje I.P.C., d.o.o."/>
          <xsd:enumeration value="Gorenje, d.o.o. Valjevo"/>
          <xsd:enumeration value="Gorenje Tiki, d.o.o., Stara Pazova"/>
          <xsd:enumeration value="Gorenje HOME, d.o.o., Zaječar"/>
          <xsd:enumeration value="Mora"/>
          <xsd:enumeration value="POSLOVNO PODROČJE EKOLOGIJA"/>
          <xsd:enumeration value="POSLOVNO PODROČJE PORTFELJSKE NALOŽBE"/>
          <xsd:enumeration value="INDOP, d.o.o"/>
          <xsd:enumeration value="Gorenje Gostinstvo, d.o.o."/>
          <xsd:enumeration value="Gorenje GTI, trgovina, inženiring, d.o.o."/>
          <xsd:enumeration value="Gorenje GAIO, d.o.o."/>
          <xsd:enumeration value="ERICO Velenje, d.o.o."/>
          <xsd:enumeration value="Gorenje Orodjarna, d.o.o."/>
          <xsd:enumeration value="DRUŽBE S SEDEŽEM V SLOVENIJI"/>
        </xsd:restriction>
      </xsd:simpleType>
    </xsd:element>
    <xsd:element name="Tip_x0020_dokumenta" ma:index="10" nillable="true" ma:displayName="Tip dokumenta" ma:format="RadioButtons" ma:internalName="Tip_x0020_dokumenta">
      <xsd:simpleType>
        <xsd:restriction base="dms:Choice">
          <xsd:enumeration value="Org. predpis"/>
          <xsd:enumeration value="Org. navodilo"/>
          <xsd:enumeration value="Pravilnik"/>
          <xsd:enumeration value="Poslovnik"/>
          <xsd:enumeration value="Interni standard"/>
          <xsd:enumeration value="Tehnični predpis"/>
          <xsd:enumeration value="Navodilo za delo"/>
          <xsd:enumeration value="Navodilo SAP"/>
          <xsd:enumeration value=".Priloga"/>
          <xsd:enumeration value="Obrazec"/>
          <xsd:enumeration value="Pripomočki za šifriranje"/>
          <xsd:enumeration value="Upravne smernice"/>
        </xsd:restriction>
      </xsd:simpleType>
    </xsd:element>
    <xsd:element name="Jezik" ma:index="11" nillable="true" ma:displayName="Jezik" ma:format="Dropdown" ma:indexed="true" ma:internalName="Jezik">
      <xsd:simpleType>
        <xsd:restriction base="dms:Choice">
          <xsd:enumeration value="SL"/>
          <xsd:enumeration value="EN"/>
          <xsd:enumeration value="SR"/>
          <xsd:enumeration value="DE"/>
          <xsd:enumeration value="CS"/>
          <xsd:enumeration value="IT"/>
        </xsd:restriction>
      </xsd:simpleType>
    </xsd:element>
    <xsd:element name="Podro_x010d_je_x0020_veljavnosti" ma:index="12" nillable="true" ma:displayName="Področje veljavnosti" ma:internalName="Podro_x010d_je_x0020_veljavnosti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kupina Gorenje"/>
                    <xsd:enumeration value="Gorenje, d.d."/>
                    <xsd:enumeration value="Gorenje I.P.C., d.o.o."/>
                    <xsd:enumeration value="INDOP, d.o.o"/>
                    <xsd:enumeration value="Gorenje Gostinstvo, d.o.o."/>
                    <xsd:enumeration value="Gorenje GTI, trgovina, inženiring, d.o.o."/>
                    <xsd:enumeration value="Gorenje GAIO, d.o.o."/>
                    <xsd:enumeration value="ERICO Velenje, d.o.o."/>
                    <xsd:enumeration value="Gorenje Orodjarna, d.o.o."/>
                    <xsd:enumeration value="Gorenje Notranja oprema, d.o.o."/>
                    <xsd:enumeration value="Gorenje, d.o.o. Valjevo"/>
                    <xsd:enumeration value="Gorenje Tiki, d.o.o., Stara Pazova"/>
                    <xsd:enumeration value="Gorenje HOME, d.o.o., Zaječar"/>
                    <xsd:enumeration value="Gorenje Design Studio, d.o.o."/>
                    <xsd:enumeration value="Gorenje Mora"/>
                    <xsd:enumeration value="V Gorenju, d. d., krovni družbi in v odvisnih družbah Skupine Gorenje."/>
                    <xsd:enumeration value="V Gorenju, d.d., krovni družbi in v odvisnih družbah Skupine Gorenje s sedežem v Sloveniji."/>
                    <xsd:enumeration value="V vseh družbah Skupine Gorenje s sedežem v Republiki Sloveniji"/>
                    <xsd:enumeration value="V Gorenju, d.d., in proizvodnih odvisnih družbah Poslovnega področja Dom."/>
                  </xsd:restriction>
                </xsd:simpleType>
              </xsd:element>
            </xsd:sequence>
          </xsd:extension>
        </xsd:complexContent>
      </xsd:complexType>
    </xsd:element>
    <xsd:element name="Datum_x0020_spremembe" ma:index="13" nillable="true" ma:displayName="Datum spremembe" ma:format="DateOnly" ma:internalName="Datum_x0020_spremembe">
      <xsd:simpleType>
        <xsd:restriction base="dms:DateTime"/>
      </xsd:simpleType>
    </xsd:element>
    <xsd:element name="RevidacijaObvestilo" ma:index="14" nillable="true" ma:displayName="Revizija obvestilo" ma:default="1" ma:description="Obkljukajte polje, da bo delovni potek za revizijo ponovno obveščal." ma:internalName="RevidacijaObvestilo">
      <xsd:simpleType>
        <xsd:restriction base="dms:Boolean"/>
      </xsd:simpleType>
    </xsd:element>
    <xsd:element name="Lastnik_x0020_dokumenta" ma:index="29" nillable="true" ma:displayName="Lastnik dokumenta" ma:list="UserInfo" ma:SharePointGroup="0" ma:internalName="Lastnik_x0020_dokument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krbnik_x0020_dokumenta" ma:index="30" nillable="true" ma:displayName="Skrbnik dokumenta" ma:list="UserInfo" ma:SharePointGroup="0" ma:internalName="Skrbnik_x0020_dokument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ovezave_x0020_do_x0020_drugih_x0020_dokumentov" ma:index="31" nillable="true" ma:displayName="Povezave do drugih dokumentov" ma:list="{839d43ff-5f8d-415e-a576-e1c668c61787}" ma:internalName="Povezave_x0020_do_x0020_drugih_x0020_dokumentov" ma:readOnly="false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odrocjeUporabe" ma:index="32" nillable="true" ma:displayName="Področje uporabe" ma:default="Predloge" ma:format="Dropdown" ma:internalName="PodrocjeUporabe">
      <xsd:simpleType>
        <xsd:restriction base="dms:Choice">
          <xsd:enumeration value="Predloge"/>
          <xsd:enumeration value="Pravilniki in poslovniki"/>
          <xsd:enumeration value="1 Razvojno raziskovalno področje"/>
          <xsd:enumeration value="2 Področje prodaje"/>
          <xsd:enumeration value="3 Proizvodno področje"/>
          <xsd:enumeration value="4 Finančno in računovodsko področje"/>
          <xsd:enumeration value="5 Investicije in osnovna sredstva"/>
          <xsd:enumeration value="6 Kadri in izobraževanje"/>
          <xsd:enumeration value="7 Splošne zadeve"/>
          <xsd:enumeration value="8 Področje servisiranja"/>
          <xsd:enumeration value="9 Področje varstva okolja ter varnega in zdravega dela"/>
          <xsd:enumeration value="Organizacijska navodila"/>
          <xsd:enumeration value="Izjave o skladnosti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7b1db3-9346-4ce3-9ac7-9c8001e45d04" elementFormDefault="qualified">
    <xsd:import namespace="http://schemas.microsoft.com/office/2006/documentManagement/types"/>
    <xsd:import namespace="http://schemas.microsoft.com/office/infopath/2007/PartnerControls"/>
    <xsd:element name="_dlc_DocId" ma:index="17" nillable="true" ma:displayName="Vrednost ID-ja dokumenta" ma:description="Vrednost ID-ja dokumenta, dodeljenega temu elementu." ma:internalName="_dlc_DocId" ma:readOnly="true">
      <xsd:simpleType>
        <xsd:restriction base="dms:Text"/>
      </xsd:simpleType>
    </xsd:element>
    <xsd:element name="_dlc_DocIdUrl" ma:index="18" nillable="true" ma:displayName="ID dokumenta" ma:description="Trajna povezava do tega dokumenta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Obdrži ID" ma:description="Obdrži ID pri dodajanju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Vrsta vsebine"/>
        <xsd:element ref="dc:title" minOccurs="0" maxOccurs="1" ma:index="1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d7b1db3-9346-4ce3-9ac7-9c8001e45d04">SNMF46S7M547-33-3678</_dlc_DocId>
    <_dlc_DocIdUrl xmlns="dd7b1db3-9346-4ce3-9ac7-9c8001e45d04">
      <Url>http://portal.gorenje.si/normDok/_layouts/DocIdRedir.aspx?ID=SNMF46S7M547-33-3678</Url>
      <Description>SNMF46S7M547-33-3678</Description>
    </_dlc_DocIdUrl>
    <Podro_x010d_je_x0020_veljavnosti xmlns="839d43ff-5f8d-415e-a576-e1c668c61787"/>
    <_x0160_tevilka_x0020_spremembe xmlns="839d43ff-5f8d-415e-a576-e1c668c61787" xsi:nil="true"/>
    <Tip_x0020_dokumenta xmlns="839d43ff-5f8d-415e-a576-e1c668c61787">Obrazec</Tip_x0020_dokumenta>
    <Datum_x0020_veljavnosti xmlns="839d43ff-5f8d-415e-a576-e1c668c61787" xsi:nil="true"/>
    <Jezik xmlns="839d43ff-5f8d-415e-a576-e1c668c61787" xsi:nil="true"/>
    <Lastnik_x0020_dokumenta xmlns="839d43ff-5f8d-415e-a576-e1c668c61787">
      <UserInfo>
        <DisplayName/>
        <AccountId xsi:nil="true"/>
        <AccountType/>
      </UserInfo>
    </Lastnik_x0020_dokumenta>
    <PodrocjeUporabe xmlns="839d43ff-5f8d-415e-a576-e1c668c61787">Predloge</PodrocjeUporabe>
    <Povezave_x0020_do_x0020_drugih_x0020_dokumentov xmlns="839d43ff-5f8d-415e-a576-e1c668c61787"/>
    <_x0160_tevilka_x0020_izdaje xmlns="839d43ff-5f8d-415e-a576-e1c668c61787" xsi:nil="true"/>
    <Datum_x0020_revizije xmlns="839d43ff-5f8d-415e-a576-e1c668c61787" xsi:nil="true"/>
    <Nivo_x0020_v_x0020_hierarhiji xmlns="839d43ff-5f8d-415e-a576-e1c668c61787">SKUPINA GORENJE</Nivo_x0020_v_x0020_hierarhiji>
    <Datum_x0020_izdaje xmlns="839d43ff-5f8d-415e-a576-e1c668c61787" xsi:nil="true"/>
    <Datum_x0020_spremembe xmlns="839d43ff-5f8d-415e-a576-e1c668c61787" xsi:nil="true"/>
    <RevidacijaObvestilo xmlns="839d43ff-5f8d-415e-a576-e1c668c61787">true</RevidacijaObvestilo>
    <Odobril xmlns="839d43ff-5f8d-415e-a576-e1c668c61787" xsi:nil="true"/>
    <Skrbnik_x0020_dokumenta xmlns="839d43ff-5f8d-415e-a576-e1c668c61787">
      <UserInfo>
        <DisplayName/>
        <AccountId xsi:nil="true"/>
        <AccountType/>
      </UserInfo>
    </Skrbnik_x0020_dokumenta>
    <Pripravil xmlns="839d43ff-5f8d-415e-a576-e1c668c61787" xsi:nil="true"/>
  </documentManagement>
</p:properties>
</file>

<file path=customXml/itemProps1.xml><?xml version="1.0" encoding="utf-8"?>
<ds:datastoreItem xmlns:ds="http://schemas.openxmlformats.org/officeDocument/2006/customXml" ds:itemID="{9408837E-5137-4D9F-82A3-38FA8188BA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280971-5DE7-482B-93B0-26D84AA0BEF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BD348FE-0175-4E16-A668-815AA62FAB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39d43ff-5f8d-415e-a576-e1c668c61787"/>
    <ds:schemaRef ds:uri="dd7b1db3-9346-4ce3-9ac7-9c8001e45d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CEB292A-7905-4D5D-9A71-3096BB12FC34}">
  <ds:schemaRefs>
    <ds:schemaRef ds:uri="dd7b1db3-9346-4ce3-9ac7-9c8001e45d0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839d43ff-5f8d-415e-a576-e1c668c61787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On-screen Show (4:3)</PresentationFormat>
  <Paragraphs>74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Custom Design</vt:lpstr>
      <vt:lpstr>Office Theme</vt:lpstr>
      <vt:lpstr>Innovation Rewards and Recognition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Planned Changes in  Gorenje Group Organization Interim Information to  the Corporate Governance Committee  of the Supervisory Board</dc:title>
  <dc:creator>Kukovica Peter</dc:creator>
  <cp:lastModifiedBy>Svensson Bernt</cp:lastModifiedBy>
  <cp:revision>142</cp:revision>
  <cp:lastPrinted>2016-12-16T06:58:13Z</cp:lastPrinted>
  <dcterms:modified xsi:type="dcterms:W3CDTF">2017-05-23T06:58:25Z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temRetentionFormula">
    <vt:lpwstr>&lt;formula id="Microsoft.Office.RecordsManagement.PolicyFeatures.Expiration.Formula.BuiltIn"&gt;&lt;number&gt;5&lt;/number&gt;&lt;property&gt;Datum_x005f_x0020_veljavnosti&lt;/property&gt;&lt;propertyId&gt;00000000-0000-0000-0000-000000000000&lt;/propertyId&gt;&lt;period&gt;years&lt;/period&gt;&lt;/formula&gt;</vt:lpwstr>
  </property>
  <property fmtid="{D5CDD505-2E9C-101B-9397-08002B2CF9AE}" pid="3" name="_dlc_policyId">
    <vt:lpwstr>/normDok/normativniDokumenti</vt:lpwstr>
  </property>
  <property fmtid="{D5CDD505-2E9C-101B-9397-08002B2CF9AE}" pid="4" name="_dlc_DocIdItemGuid">
    <vt:lpwstr>cb38d13c-b7bf-467b-95f1-beef4fed3ec1</vt:lpwstr>
  </property>
  <property fmtid="{D5CDD505-2E9C-101B-9397-08002B2CF9AE}" pid="5" name="ContentTypeId">
    <vt:lpwstr>0x010100D302A824AD0DF44D897A1EDB40A2A4DF</vt:lpwstr>
  </property>
</Properties>
</file>