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51"/>
  </p:notesMasterIdLst>
  <p:sldIdLst>
    <p:sldId id="2300" r:id="rId2"/>
    <p:sldId id="2283" r:id="rId3"/>
    <p:sldId id="2284" r:id="rId4"/>
    <p:sldId id="2285" r:id="rId5"/>
    <p:sldId id="2286" r:id="rId6"/>
    <p:sldId id="2287" r:id="rId7"/>
    <p:sldId id="2288" r:id="rId8"/>
    <p:sldId id="2289" r:id="rId9"/>
    <p:sldId id="2385" r:id="rId10"/>
    <p:sldId id="2386" r:id="rId11"/>
    <p:sldId id="2387" r:id="rId12"/>
    <p:sldId id="2388" r:id="rId13"/>
    <p:sldId id="2389" r:id="rId14"/>
    <p:sldId id="2390" r:id="rId15"/>
    <p:sldId id="2391" r:id="rId16"/>
    <p:sldId id="2392" r:id="rId17"/>
    <p:sldId id="2393" r:id="rId18"/>
    <p:sldId id="2394" r:id="rId19"/>
    <p:sldId id="2395" r:id="rId20"/>
    <p:sldId id="2290" r:id="rId21"/>
    <p:sldId id="2291" r:id="rId22"/>
    <p:sldId id="2292" r:id="rId23"/>
    <p:sldId id="2298" r:id="rId24"/>
    <p:sldId id="2396" r:id="rId25"/>
    <p:sldId id="2397" r:id="rId26"/>
    <p:sldId id="2398" r:id="rId27"/>
    <p:sldId id="2399" r:id="rId28"/>
    <p:sldId id="2400" r:id="rId29"/>
    <p:sldId id="2294" r:id="rId30"/>
    <p:sldId id="2295" r:id="rId31"/>
    <p:sldId id="2402" r:id="rId32"/>
    <p:sldId id="2401" r:id="rId33"/>
    <p:sldId id="2411" r:id="rId34"/>
    <p:sldId id="2408" r:id="rId35"/>
    <p:sldId id="2404" r:id="rId36"/>
    <p:sldId id="2405" r:id="rId37"/>
    <p:sldId id="2406" r:id="rId38"/>
    <p:sldId id="2407" r:id="rId39"/>
    <p:sldId id="2409" r:id="rId40"/>
    <p:sldId id="2403" r:id="rId41"/>
    <p:sldId id="2412" r:id="rId42"/>
    <p:sldId id="2293" r:id="rId43"/>
    <p:sldId id="2413" r:id="rId44"/>
    <p:sldId id="2416" r:id="rId45"/>
    <p:sldId id="2297" r:id="rId46"/>
    <p:sldId id="2414" r:id="rId47"/>
    <p:sldId id="2415" r:id="rId48"/>
    <p:sldId id="2296" r:id="rId49"/>
    <p:sldId id="2417" r:id="rId5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485C48FF-166F-D44A-9C58-CC89663D978F}">
          <p14:sldIdLst>
            <p14:sldId id="2300"/>
            <p14:sldId id="2283"/>
            <p14:sldId id="2284"/>
            <p14:sldId id="2285"/>
            <p14:sldId id="2286"/>
            <p14:sldId id="2287"/>
            <p14:sldId id="2288"/>
            <p14:sldId id="2289"/>
            <p14:sldId id="2385"/>
            <p14:sldId id="2386"/>
            <p14:sldId id="2387"/>
            <p14:sldId id="2388"/>
            <p14:sldId id="2389"/>
            <p14:sldId id="2390"/>
            <p14:sldId id="2391"/>
            <p14:sldId id="2392"/>
            <p14:sldId id="2393"/>
            <p14:sldId id="2394"/>
            <p14:sldId id="2395"/>
            <p14:sldId id="2290"/>
            <p14:sldId id="2291"/>
            <p14:sldId id="2292"/>
            <p14:sldId id="2298"/>
            <p14:sldId id="2396"/>
            <p14:sldId id="2397"/>
            <p14:sldId id="2398"/>
            <p14:sldId id="2399"/>
            <p14:sldId id="2400"/>
            <p14:sldId id="2294"/>
            <p14:sldId id="2295"/>
            <p14:sldId id="2402"/>
            <p14:sldId id="2401"/>
            <p14:sldId id="2411"/>
            <p14:sldId id="2408"/>
            <p14:sldId id="2404"/>
            <p14:sldId id="2405"/>
            <p14:sldId id="2406"/>
            <p14:sldId id="2407"/>
            <p14:sldId id="2409"/>
            <p14:sldId id="2403"/>
            <p14:sldId id="2412"/>
            <p14:sldId id="2293"/>
            <p14:sldId id="2413"/>
            <p14:sldId id="2416"/>
            <p14:sldId id="2297"/>
            <p14:sldId id="2414"/>
            <p14:sldId id="2415"/>
            <p14:sldId id="2296"/>
            <p14:sldId id="241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395"/>
    <a:srgbClr val="161C23"/>
    <a:srgbClr val="1D252F"/>
    <a:srgbClr val="171B23"/>
    <a:srgbClr val="DDCDCD"/>
    <a:srgbClr val="943334"/>
    <a:srgbClr val="F9B742"/>
    <a:srgbClr val="06A2FF"/>
    <a:srgbClr val="13CF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BA27EB-6FAA-4C75-B53A-2E459C41F3A7}">
  <a:tblStyle styleId="{5DBA27EB-6FAA-4C75-B53A-2E459C41F3A7}" styleName="Table_0">
    <a:wholeTbl>
      <a:tcStyle>
        <a:tcBdr>
          <a:lef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A382DB0-DFFE-4DBB-8A46-F71926E32167}" styleName="Table_1">
    <a:wholeTbl>
      <a:tcStyle>
        <a:tcBdr>
          <a:lef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8"/>
    <p:restoredTop sz="97623" autoAdjust="0"/>
  </p:normalViewPr>
  <p:slideViewPr>
    <p:cSldViewPr snapToGrid="0" snapToObjects="1">
      <p:cViewPr varScale="1">
        <p:scale>
          <a:sx n="131" d="100"/>
          <a:sy n="131" d="100"/>
        </p:scale>
        <p:origin x="-24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336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2907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687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687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687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687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68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0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0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0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68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68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68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687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68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375775"/>
            <a:ext cx="4919699" cy="389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6400"/>
            </a:lvl1pPr>
            <a:lvl2pPr>
              <a:spcBef>
                <a:spcPts val="0"/>
              </a:spcBef>
              <a:buSzPct val="100000"/>
              <a:defRPr sz="6400"/>
            </a:lvl2pPr>
            <a:lvl3pPr>
              <a:spcBef>
                <a:spcPts val="0"/>
              </a:spcBef>
              <a:buSzPct val="100000"/>
              <a:defRPr sz="6400"/>
            </a:lvl3pPr>
            <a:lvl4pPr>
              <a:spcBef>
                <a:spcPts val="0"/>
              </a:spcBef>
              <a:buSzPct val="100000"/>
              <a:defRPr sz="6400"/>
            </a:lvl4pPr>
            <a:lvl5pPr>
              <a:spcBef>
                <a:spcPts val="0"/>
              </a:spcBef>
              <a:buSzPct val="100000"/>
              <a:defRPr sz="6400"/>
            </a:lvl5pPr>
            <a:lvl6pPr>
              <a:spcBef>
                <a:spcPts val="0"/>
              </a:spcBef>
              <a:buSzPct val="100000"/>
              <a:defRPr sz="6400"/>
            </a:lvl6pPr>
            <a:lvl7pPr>
              <a:spcBef>
                <a:spcPts val="0"/>
              </a:spcBef>
              <a:buSzPct val="100000"/>
              <a:defRPr sz="6400"/>
            </a:lvl7pPr>
            <a:lvl8pPr>
              <a:spcBef>
                <a:spcPts val="0"/>
              </a:spcBef>
              <a:buSzPct val="100000"/>
              <a:defRPr sz="6400"/>
            </a:lvl8pPr>
            <a:lvl9pPr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266975"/>
            <a:ext cx="4074000" cy="784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548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3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Merriweather"/>
              <a:defRPr sz="3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Merriweather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Merriweather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Merriweather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Merriweather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Merriweather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Merriweather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Merriweather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Merriweather"/>
              <a:def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Montserrat-Regular"/>
          <a:ea typeface="Arial"/>
          <a:cs typeface="Montserrat-Regular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ing-r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3" y="-10671"/>
            <a:ext cx="9204490" cy="5154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9193817" cy="5143500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hape 37"/>
          <p:cNvSpPr txBox="1"/>
          <p:nvPr/>
        </p:nvSpPr>
        <p:spPr>
          <a:xfrm>
            <a:off x="0" y="984115"/>
            <a:ext cx="9204491" cy="4159385"/>
          </a:xfrm>
          <a:prstGeom prst="rect">
            <a:avLst/>
          </a:prstGeom>
          <a:noFill/>
          <a:ln>
            <a:noFill/>
          </a:ln>
        </p:spPr>
        <p:txBody>
          <a:bodyPr lIns="91425" tIns="91440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endParaRPr lang="en-US" sz="2200" dirty="0" smtClean="0">
              <a:solidFill>
                <a:schemeClr val="bg2"/>
              </a:solidFill>
              <a:sym typeface="Droid Serif"/>
            </a:endParaRPr>
          </a:p>
          <a:p>
            <a:pPr marL="1028700" indent="-739775">
              <a:buFont typeface="+mj-lt"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sym typeface="Droid Serif"/>
              </a:rPr>
              <a:t>Architecture overview</a:t>
            </a:r>
          </a:p>
          <a:p>
            <a:pPr marL="1028700" indent="-739775">
              <a:buFont typeface="+mj-lt"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sym typeface="Droid Serif"/>
              </a:rPr>
              <a:t>How the code is organized</a:t>
            </a:r>
          </a:p>
          <a:p>
            <a:pPr marL="1028700" indent="-739775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  <a:sym typeface="Droid Serif"/>
              </a:rPr>
              <a:t>Accounts and </a:t>
            </a:r>
            <a:r>
              <a:rPr lang="en-US" sz="3200" dirty="0" err="1" smtClean="0">
                <a:solidFill>
                  <a:schemeClr val="bg2"/>
                </a:solidFill>
                <a:sym typeface="Droid Serif"/>
              </a:rPr>
              <a:t>Auth</a:t>
            </a:r>
            <a:endParaRPr lang="en-US" sz="3200" dirty="0" smtClean="0">
              <a:solidFill>
                <a:schemeClr val="bg2"/>
              </a:solidFill>
              <a:sym typeface="Droid Serif"/>
            </a:endParaRPr>
          </a:p>
          <a:p>
            <a:pPr marL="1028700" indent="-739775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sym typeface="Droid Serif"/>
              </a:rPr>
              <a:t>Running an app</a:t>
            </a:r>
          </a:p>
          <a:p>
            <a:pPr marL="1028700" indent="-739775">
              <a:buFont typeface="+mj-lt"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sym typeface="Droid Serif"/>
              </a:rPr>
              <a:t>Build, tests, and deployment</a:t>
            </a:r>
          </a:p>
          <a:p>
            <a:pPr marL="1028700" indent="-739775">
              <a:buFont typeface="+mj-lt"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sym typeface="Droid Serif"/>
              </a:rPr>
              <a:t>Monitoring, alerting, logging</a:t>
            </a:r>
          </a:p>
          <a:p>
            <a:pPr marL="1028700" indent="-739775">
              <a:buFont typeface="+mj-lt"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sym typeface="Droid Serif"/>
              </a:rPr>
              <a:t>VPN and SSH</a:t>
            </a:r>
          </a:p>
          <a:p>
            <a:pPr marL="1028700" indent="-739775">
              <a:buFont typeface="+mj-lt"/>
              <a:buAutoNum type="arabicPeriod"/>
            </a:pPr>
            <a:endParaRPr lang="en-US" sz="3200" dirty="0" smtClean="0">
              <a:solidFill>
                <a:schemeClr val="bg2"/>
              </a:solidFill>
              <a:sym typeface="Droid Serif"/>
            </a:endParaRPr>
          </a:p>
          <a:p>
            <a:pPr marL="1280160" indent="-914400">
              <a:buFont typeface="+mj-lt"/>
              <a:buAutoNum type="arabicPeriod"/>
            </a:pPr>
            <a:endParaRPr lang="en-US" sz="3200" dirty="0" smtClean="0">
              <a:solidFill>
                <a:schemeClr val="bg2"/>
              </a:solidFill>
              <a:sym typeface="Droid Serif"/>
            </a:endParaRPr>
          </a:p>
        </p:txBody>
      </p:sp>
      <p:sp>
        <p:nvSpPr>
          <p:cNvPr id="4" name="Shape 114"/>
          <p:cNvSpPr txBox="1"/>
          <p:nvPr/>
        </p:nvSpPr>
        <p:spPr>
          <a:xfrm>
            <a:off x="309517" y="-10671"/>
            <a:ext cx="6777286" cy="1248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rgbClr val="FED136"/>
                </a:solidFill>
                <a:latin typeface="Montserrat"/>
                <a:ea typeface="Montserrat"/>
                <a:cs typeface="Montserrat"/>
                <a:sym typeface="Montserrat"/>
              </a:rPr>
              <a:t>Outline</a:t>
            </a:r>
            <a:endParaRPr lang="en" sz="6000" b="1" u="sng" dirty="0">
              <a:solidFill>
                <a:srgbClr val="FED1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6035323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624" y="0"/>
            <a:ext cx="9154624" cy="3608033"/>
          </a:xfrm>
          <a:prstGeom prst="rect">
            <a:avLst/>
          </a:prstGeom>
          <a:solidFill>
            <a:srgbClr val="000000"/>
          </a:solidFill>
        </p:spPr>
        <p:txBody>
          <a:bodyPr wrap="square" lIns="365760" tIns="365760" bIns="182880">
            <a:noAutofit/>
          </a:bodyPr>
          <a:lstStyle/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git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clone 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git@github.com:gruntwork-io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/sample-app-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frontend</a:t>
            </a:r>
            <a:endParaRPr lang="en-US" sz="2000" dirty="0">
              <a:solidFill>
                <a:srgbClr val="0DF500"/>
              </a:solidFill>
              <a:latin typeface="Consolas"/>
            </a:endParaRPr>
          </a:p>
        </p:txBody>
      </p:sp>
      <p:sp>
        <p:nvSpPr>
          <p:cNvPr id="3" name="Shape 37"/>
          <p:cNvSpPr txBox="1"/>
          <p:nvPr/>
        </p:nvSpPr>
        <p:spPr>
          <a:xfrm>
            <a:off x="-10624" y="3458258"/>
            <a:ext cx="9154624" cy="168524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38000">
                <a:schemeClr val="tx1">
                  <a:alpha val="70000"/>
                </a:schemeClr>
              </a:gs>
              <a:gs pos="20000">
                <a:schemeClr val="tx1">
                  <a:alpha val="75000"/>
                </a:schemeClr>
              </a:gs>
              <a:gs pos="59000">
                <a:schemeClr val="tx1">
                  <a:alpha val="60000"/>
                </a:schemeClr>
              </a:gs>
              <a:gs pos="82000">
                <a:schemeClr val="tx1">
                  <a:alpha val="30000"/>
                </a:schemeClr>
              </a:gs>
              <a:gs pos="88000">
                <a:schemeClr val="tx1">
                  <a:alpha val="20000"/>
                </a:schemeClr>
              </a:gs>
              <a:gs pos="94000">
                <a:schemeClr val="tx1">
                  <a:alpha val="1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First, </a:t>
            </a:r>
            <a:r>
              <a:rPr lang="en-US" sz="4000" b="0" dirty="0" err="1" smtClean="0">
                <a:solidFill>
                  <a:schemeClr val="bg1"/>
                </a:solidFill>
                <a:latin typeface="Consolas"/>
                <a:cs typeface="Consolas"/>
                <a:sym typeface="Droid Serif"/>
              </a:rPr>
              <a:t>git</a:t>
            </a:r>
            <a:r>
              <a:rPr lang="en-US" sz="4000" b="0" dirty="0" smtClean="0">
                <a:solidFill>
                  <a:schemeClr val="bg1"/>
                </a:solidFill>
                <a:latin typeface="Consolas"/>
                <a:cs typeface="Consolas"/>
                <a:sym typeface="Droid Serif"/>
              </a:rPr>
              <a:t> clone</a:t>
            </a:r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 the repo (adjust </a:t>
            </a:r>
            <a:r>
              <a:rPr lang="en-US" sz="4000" dirty="0" err="1" smtClean="0">
                <a:solidFill>
                  <a:schemeClr val="bg1"/>
                </a:solidFill>
                <a:sym typeface="Droid Serif"/>
              </a:rPr>
              <a:t>Git</a:t>
            </a:r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 URL to your own!)</a:t>
            </a:r>
            <a:endParaRPr lang="en" sz="4000" b="0" dirty="0">
              <a:solidFill>
                <a:srgbClr val="ECBC28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95070695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624" y="0"/>
            <a:ext cx="9154624" cy="3608033"/>
          </a:xfrm>
          <a:prstGeom prst="rect">
            <a:avLst/>
          </a:prstGeom>
          <a:solidFill>
            <a:srgbClr val="000000"/>
          </a:solidFill>
        </p:spPr>
        <p:txBody>
          <a:bodyPr wrap="square" lIns="365760" tIns="365760" bIns="182880">
            <a:noAutofit/>
          </a:bodyPr>
          <a:lstStyle/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cd sample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-app-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frontend</a:t>
            </a: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docker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-compose up</a:t>
            </a:r>
            <a:endParaRPr lang="en-US" sz="2000" dirty="0">
              <a:solidFill>
                <a:srgbClr val="0DF500"/>
              </a:solidFill>
              <a:latin typeface="Consolas"/>
            </a:endParaRPr>
          </a:p>
        </p:txBody>
      </p:sp>
      <p:sp>
        <p:nvSpPr>
          <p:cNvPr id="3" name="Shape 37"/>
          <p:cNvSpPr txBox="1"/>
          <p:nvPr/>
        </p:nvSpPr>
        <p:spPr>
          <a:xfrm>
            <a:off x="-10624" y="3458258"/>
            <a:ext cx="9154624" cy="168524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38000">
                <a:schemeClr val="tx1">
                  <a:alpha val="70000"/>
                </a:schemeClr>
              </a:gs>
              <a:gs pos="20000">
                <a:schemeClr val="tx1">
                  <a:alpha val="75000"/>
                </a:schemeClr>
              </a:gs>
              <a:gs pos="59000">
                <a:schemeClr val="tx1">
                  <a:alpha val="60000"/>
                </a:schemeClr>
              </a:gs>
              <a:gs pos="82000">
                <a:schemeClr val="tx1">
                  <a:alpha val="30000"/>
                </a:schemeClr>
              </a:gs>
              <a:gs pos="88000">
                <a:schemeClr val="tx1">
                  <a:alpha val="20000"/>
                </a:schemeClr>
              </a:gs>
              <a:gs pos="94000">
                <a:schemeClr val="tx1">
                  <a:alpha val="1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Next, run </a:t>
            </a:r>
            <a:r>
              <a:rPr lang="en-US" sz="4000" b="0" dirty="0" err="1" smtClean="0">
                <a:solidFill>
                  <a:schemeClr val="bg1"/>
                </a:solidFill>
                <a:latin typeface="Consolas"/>
                <a:cs typeface="Consolas"/>
                <a:sym typeface="Droid Serif"/>
              </a:rPr>
              <a:t>docker</a:t>
            </a:r>
            <a:r>
              <a:rPr lang="en-US" sz="4000" b="0" dirty="0" smtClean="0">
                <a:solidFill>
                  <a:schemeClr val="bg1"/>
                </a:solidFill>
                <a:latin typeface="Consolas"/>
                <a:cs typeface="Consolas"/>
                <a:sym typeface="Droid Serif"/>
              </a:rPr>
              <a:t>-compose up</a:t>
            </a:r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 to launch the whole stack</a:t>
            </a:r>
            <a:endParaRPr lang="en" sz="4000" b="0" dirty="0">
              <a:solidFill>
                <a:srgbClr val="ECBC28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47732864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624" y="0"/>
            <a:ext cx="9154624" cy="3608033"/>
          </a:xfrm>
          <a:prstGeom prst="rect">
            <a:avLst/>
          </a:prstGeom>
          <a:solidFill>
            <a:srgbClr val="000000"/>
          </a:solidFill>
        </p:spPr>
        <p:txBody>
          <a:bodyPr wrap="square" lIns="365760" tIns="365760" bIns="182880">
            <a:noAutofit/>
          </a:bodyPr>
          <a:lstStyle/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cd sample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-app-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frontend</a:t>
            </a: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docker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-compose up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Building app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Step 1/14 : FROM ubuntu:16.04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---&gt; dd6f76d9cc90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Step 2/14 : MAINTAINER 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Gruntwork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 &lt;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support@gruntwork.io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&gt;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---&gt; Using cache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---&gt; 9479e24c5b8c</a:t>
            </a: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[</a:t>
            </a:r>
            <a:r>
              <a:rPr lang="is-IS" sz="2000" dirty="0" smtClean="0">
                <a:solidFill>
                  <a:srgbClr val="0DF500"/>
                </a:solidFill>
                <a:latin typeface="Consolas"/>
              </a:rPr>
              <a:t>…]</a:t>
            </a:r>
            <a:endParaRPr lang="en-US" sz="2000" dirty="0">
              <a:solidFill>
                <a:srgbClr val="0DF500"/>
              </a:solidFill>
              <a:latin typeface="Consolas"/>
            </a:endParaRPr>
          </a:p>
        </p:txBody>
      </p:sp>
      <p:sp>
        <p:nvSpPr>
          <p:cNvPr id="3" name="Shape 37"/>
          <p:cNvSpPr txBox="1"/>
          <p:nvPr/>
        </p:nvSpPr>
        <p:spPr>
          <a:xfrm>
            <a:off x="-10624" y="3458258"/>
            <a:ext cx="9154624" cy="168524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38000">
                <a:schemeClr val="tx1">
                  <a:alpha val="70000"/>
                </a:schemeClr>
              </a:gs>
              <a:gs pos="20000">
                <a:schemeClr val="tx1">
                  <a:alpha val="75000"/>
                </a:schemeClr>
              </a:gs>
              <a:gs pos="59000">
                <a:schemeClr val="tx1">
                  <a:alpha val="60000"/>
                </a:schemeClr>
              </a:gs>
              <a:gs pos="82000">
                <a:schemeClr val="tx1">
                  <a:alpha val="30000"/>
                </a:schemeClr>
              </a:gs>
              <a:gs pos="88000">
                <a:schemeClr val="tx1">
                  <a:alpha val="20000"/>
                </a:schemeClr>
              </a:gs>
              <a:gs pos="94000">
                <a:schemeClr val="tx1">
                  <a:alpha val="1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4000" dirty="0" err="1" smtClean="0">
                <a:solidFill>
                  <a:schemeClr val="bg1"/>
                </a:solidFill>
                <a:sym typeface="Droid Serif"/>
              </a:rPr>
              <a:t>Docker</a:t>
            </a:r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 images will download/build as necessary</a:t>
            </a:r>
            <a:endParaRPr lang="en" sz="4000" b="0" dirty="0">
              <a:solidFill>
                <a:srgbClr val="ECBC28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29763479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624" y="0"/>
            <a:ext cx="9154624" cy="3608033"/>
          </a:xfrm>
          <a:prstGeom prst="rect">
            <a:avLst/>
          </a:prstGeom>
          <a:solidFill>
            <a:srgbClr val="000000"/>
          </a:solidFill>
        </p:spPr>
        <p:txBody>
          <a:bodyPr wrap="square" lIns="365760" tIns="365760" bIns="182880">
            <a:noAutofit/>
          </a:bodyPr>
          <a:lstStyle/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cd sample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-app-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frontend</a:t>
            </a: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docker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-compose up</a:t>
            </a:r>
          </a:p>
          <a:p>
            <a:endParaRPr lang="en-US" sz="2000" dirty="0" smtClean="0">
              <a:solidFill>
                <a:srgbClr val="0DF500"/>
              </a:solidFill>
              <a:latin typeface="Consolas"/>
            </a:endParaRP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[</a:t>
            </a:r>
            <a:r>
              <a:rPr lang="is-IS" sz="2000" dirty="0" smtClean="0">
                <a:solidFill>
                  <a:srgbClr val="0DF500"/>
                </a:solidFill>
                <a:latin typeface="Consolas"/>
              </a:rPr>
              <a:t>…]</a:t>
            </a:r>
            <a:endParaRPr lang="en-US" sz="2000" dirty="0" smtClean="0">
              <a:solidFill>
                <a:srgbClr val="0DF500"/>
              </a:solidFill>
              <a:latin typeface="Consolas"/>
            </a:endParaRPr>
          </a:p>
          <a:p>
            <a:endParaRPr lang="en-US" sz="2000" dirty="0" smtClean="0">
              <a:solidFill>
                <a:srgbClr val="0DF500"/>
              </a:solidFill>
              <a:latin typeface="Consolas"/>
            </a:endParaRP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app_1   | 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[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nodemon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] starting `node /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usr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/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src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/app/app/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server.js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`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app_1   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| 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Server running at http://0.0.0.0:3000</a:t>
            </a:r>
          </a:p>
        </p:txBody>
      </p:sp>
      <p:sp>
        <p:nvSpPr>
          <p:cNvPr id="3" name="Shape 37"/>
          <p:cNvSpPr txBox="1"/>
          <p:nvPr/>
        </p:nvSpPr>
        <p:spPr>
          <a:xfrm>
            <a:off x="-10624" y="3458258"/>
            <a:ext cx="9154624" cy="168524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38000">
                <a:schemeClr val="tx1">
                  <a:alpha val="70000"/>
                </a:schemeClr>
              </a:gs>
              <a:gs pos="20000">
                <a:schemeClr val="tx1">
                  <a:alpha val="75000"/>
                </a:schemeClr>
              </a:gs>
              <a:gs pos="59000">
                <a:schemeClr val="tx1">
                  <a:alpha val="60000"/>
                </a:schemeClr>
              </a:gs>
              <a:gs pos="82000">
                <a:schemeClr val="tx1">
                  <a:alpha val="30000"/>
                </a:schemeClr>
              </a:gs>
              <a:gs pos="88000">
                <a:schemeClr val="tx1">
                  <a:alpha val="20000"/>
                </a:schemeClr>
              </a:gs>
              <a:gs pos="94000">
                <a:schemeClr val="tx1">
                  <a:alpha val="1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After a little while, server will be running</a:t>
            </a:r>
            <a:endParaRPr lang="en" sz="4000" b="0" dirty="0">
              <a:solidFill>
                <a:srgbClr val="ECBC28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65314832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7"/>
          <p:cNvSpPr txBox="1"/>
          <p:nvPr/>
        </p:nvSpPr>
        <p:spPr>
          <a:xfrm>
            <a:off x="0" y="3963263"/>
            <a:ext cx="9154624" cy="11802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To test the frontend, open: </a:t>
            </a:r>
          </a:p>
          <a:p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http</a:t>
            </a:r>
            <a:r>
              <a:rPr lang="en-US" sz="2800" b="0" dirty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://localhost:3000/sample-app-</a:t>
            </a:r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frontend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  <p:pic>
        <p:nvPicPr>
          <p:cNvPr id="3" name="Picture 2" descr="acme-sample-app-hello-wor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37" y="0"/>
            <a:ext cx="6006526" cy="39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1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09 at 1.59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22" y="1"/>
            <a:ext cx="4893156" cy="4227072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63263"/>
            <a:ext cx="9154624" cy="11802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Note, if you are using end-to-end TLS, open: </a:t>
            </a:r>
          </a:p>
          <a:p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https:</a:t>
            </a:r>
            <a:r>
              <a:rPr lang="en-US" sz="2800" b="0" dirty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//localhost:3000/sample-app-</a:t>
            </a:r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frontend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37396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09 at 1.59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22" y="1"/>
            <a:ext cx="4893156" cy="4227072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63263"/>
            <a:ext cx="9154624" cy="11802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Don’t panic! This is a normal warning for self-signed TLS certs. Click “Advanced.”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2249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09 at 1.5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22" y="1"/>
            <a:ext cx="4893156" cy="4227072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63263"/>
            <a:ext cx="9154624" cy="11802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Click “Proceed to </a:t>
            </a:r>
            <a:r>
              <a:rPr lang="en-US" sz="2800" dirty="0" err="1" smtClean="0">
                <a:solidFill>
                  <a:schemeClr val="tx1"/>
                </a:solidFill>
                <a:sym typeface="Droid Serif"/>
              </a:rPr>
              <a:t>localhost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(unsafe)”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413945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1-09 at 1.5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22" y="1"/>
            <a:ext cx="4893156" cy="4227072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63263"/>
            <a:ext cx="9154624" cy="11802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Click “Proceed to </a:t>
            </a:r>
            <a:r>
              <a:rPr lang="en-US" sz="2800" dirty="0" err="1" smtClean="0">
                <a:solidFill>
                  <a:schemeClr val="tx1"/>
                </a:solidFill>
                <a:sym typeface="Droid Serif"/>
              </a:rPr>
              <a:t>localhost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(unsafe)”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68539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me-sample-app-tls-warning-accep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1" y="0"/>
            <a:ext cx="6123098" cy="4071379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63263"/>
            <a:ext cx="9154624" cy="11802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Now it’ll work normally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98956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1"/>
          <p:cNvSpPr txBox="1"/>
          <p:nvPr/>
        </p:nvSpPr>
        <p:spPr>
          <a:xfrm>
            <a:off x="96544" y="312889"/>
            <a:ext cx="8853217" cy="4116640"/>
          </a:xfrm>
          <a:prstGeom prst="rect">
            <a:avLst/>
          </a:prstGeom>
          <a:noFill/>
          <a:ln>
            <a:noFill/>
          </a:ln>
        </p:spPr>
        <p:txBody>
          <a:bodyPr lIns="91440" tIns="91440" rIns="91425" bIns="91425" anchor="ctr" anchorCtr="0">
            <a:noAutofit/>
          </a:bodyPr>
          <a:lstStyle/>
          <a:p>
            <a:pPr marL="457200" rtl="0">
              <a:spcBef>
                <a:spcPts val="0"/>
              </a:spcBef>
              <a:buNone/>
            </a:pPr>
            <a:r>
              <a:rPr lang="en-US" sz="4000" b="1" smtClean="0">
                <a:solidFill>
                  <a:schemeClr val="bg1"/>
                </a:solidFill>
                <a:latin typeface="Montserrat-Regular"/>
                <a:ea typeface="Montserrat"/>
                <a:cs typeface="Montserrat-Regular"/>
                <a:sym typeface="Montserrat"/>
              </a:rPr>
              <a:t>The </a:t>
            </a:r>
            <a:r>
              <a:rPr lang="en-US" sz="4000" b="1" dirty="0" smtClean="0">
                <a:solidFill>
                  <a:schemeClr val="bg1"/>
                </a:solidFill>
                <a:latin typeface="Montserrat-Regular"/>
                <a:ea typeface="Montserrat"/>
                <a:cs typeface="Montserrat-Regular"/>
                <a:sym typeface="Montserrat"/>
              </a:rPr>
              <a:t>Reference Architecture includes two sample apps:</a:t>
            </a:r>
          </a:p>
          <a:p>
            <a:pPr marL="457200" rtl="0">
              <a:spcBef>
                <a:spcPts val="0"/>
              </a:spcBef>
              <a:buNone/>
            </a:pPr>
            <a:endParaRPr lang="en-US" sz="4000" b="1" dirty="0" smtClean="0">
              <a:solidFill>
                <a:schemeClr val="bg1"/>
              </a:solidFill>
              <a:latin typeface="Montserrat-Regular"/>
              <a:ea typeface="Montserrat"/>
              <a:cs typeface="Montserrat-Regular"/>
              <a:sym typeface="Montserrat"/>
            </a:endParaRPr>
          </a:p>
          <a:p>
            <a:pPr marL="1200150" indent="-742950" rtl="0">
              <a:spcBef>
                <a:spcPts val="0"/>
              </a:spcBef>
              <a:buAutoNum type="arabicPeriod"/>
            </a:pPr>
            <a:r>
              <a:rPr lang="en-US" sz="4000" dirty="0" smtClean="0">
                <a:solidFill>
                  <a:schemeClr val="bg1"/>
                </a:solidFill>
                <a:latin typeface="Consolas"/>
                <a:ea typeface="Montserrat"/>
                <a:cs typeface="Consolas"/>
                <a:sym typeface="Montserrat"/>
              </a:rPr>
              <a:t>sample-app-frontend</a:t>
            </a:r>
          </a:p>
          <a:p>
            <a:pPr marL="1200150" indent="-742950" rtl="0">
              <a:spcBef>
                <a:spcPts val="0"/>
              </a:spcBef>
              <a:buAutoNum type="arabicPeriod"/>
            </a:pPr>
            <a:r>
              <a:rPr lang="en-US" sz="4000" dirty="0" smtClean="0">
                <a:solidFill>
                  <a:schemeClr val="bg1"/>
                </a:solidFill>
                <a:latin typeface="Consolas"/>
                <a:ea typeface="Montserrat"/>
                <a:cs typeface="Consolas"/>
                <a:sym typeface="Montserrat"/>
              </a:rPr>
              <a:t>sample-app-backend</a:t>
            </a:r>
            <a:endParaRPr lang="en-US" sz="4000" dirty="0" smtClean="0">
              <a:solidFill>
                <a:srgbClr val="ECBC28"/>
              </a:solidFill>
              <a:latin typeface="Consolas"/>
              <a:ea typeface="Montserrat"/>
              <a:cs typeface="Consolas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5880178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ple-app-docker-compose-highlight-li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25" y="0"/>
            <a:ext cx="6080150" cy="4262414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In 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docker-compose.yml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, we use </a:t>
            </a:r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links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to make the containers depend on each other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63519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-app-service-c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" y="0"/>
            <a:ext cx="6456325" cy="4439005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This allows the frontend to talk to the backend via a URL in an environment variable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82521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-app-service-call-highlight-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7" y="0"/>
            <a:ext cx="6456325" cy="4439005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In </a:t>
            </a:r>
            <a:r>
              <a:rPr lang="en-US" sz="2800" dirty="0" err="1" smtClean="0">
                <a:solidFill>
                  <a:schemeClr val="tx1"/>
                </a:solidFill>
                <a:sym typeface="Droid Serif"/>
              </a:rPr>
              <a:t>dev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sym typeface="Droid Serif"/>
              </a:rPr>
              <a:t>Docker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Compose sets the environment variable. In prod, we set it using </a:t>
            </a:r>
            <a:r>
              <a:rPr lang="en-US" sz="2800" dirty="0" err="1" smtClean="0">
                <a:solidFill>
                  <a:schemeClr val="tx1"/>
                </a:solidFill>
                <a:sym typeface="Droid Serif"/>
              </a:rPr>
              <a:t>Terraform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!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51990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-app-data-st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7" y="0"/>
            <a:ext cx="7196787" cy="4342889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We use the same strategy to allow the backend to talk to the the DB, </a:t>
            </a:r>
            <a:r>
              <a:rPr lang="en-US" sz="2800" dirty="0" err="1" smtClean="0">
                <a:solidFill>
                  <a:schemeClr val="tx1"/>
                </a:solidFill>
                <a:sym typeface="Droid Serif"/>
              </a:rPr>
              <a:t>Redis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, etc.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82436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-app-backend-d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48" y="141107"/>
            <a:ext cx="7147704" cy="3993756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63263"/>
            <a:ext cx="9154624" cy="11802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To test the backend + DB, open: </a:t>
            </a:r>
          </a:p>
          <a:p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http</a:t>
            </a:r>
            <a:r>
              <a:rPr lang="en-US" sz="2800" b="0" dirty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://localhost:</a:t>
            </a:r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3001/</a:t>
            </a:r>
            <a:r>
              <a:rPr lang="en-US" sz="2800" b="0" dirty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sample-app</a:t>
            </a:r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-backend/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db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69380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-app-frontend-backend-d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48" y="141106"/>
            <a:ext cx="7147704" cy="3993757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63263"/>
            <a:ext cx="9154624" cy="11802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To test the frontend can talk to the backend: </a:t>
            </a:r>
          </a:p>
          <a:p>
            <a:r>
              <a:rPr lang="en-US" sz="22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http</a:t>
            </a:r>
            <a:r>
              <a:rPr lang="en-US" sz="2200" b="0" dirty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://localhost:3000/sample-app</a:t>
            </a:r>
            <a:r>
              <a:rPr lang="en-US" sz="22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-frontend/service/</a:t>
            </a:r>
            <a:r>
              <a:rPr lang="en-US" sz="22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db</a:t>
            </a:r>
            <a:endParaRPr lang="en" sz="22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659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In 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docker-compose.yml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, we also bind-mount your local folder so you can have hot reload!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  <p:pic>
        <p:nvPicPr>
          <p:cNvPr id="2" name="Picture 1" descr="sample-app-docker-compose-highlight-bind-mou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0" y="428055"/>
            <a:ext cx="7258141" cy="36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4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de-ch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5" y="386511"/>
            <a:ext cx="8444751" cy="3963262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63263"/>
            <a:ext cx="9154624" cy="11802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All you do is make a change to the code</a:t>
            </a:r>
            <a:r>
              <a:rPr lang="is-IS" sz="2800" dirty="0" smtClean="0">
                <a:solidFill>
                  <a:schemeClr val="tx1"/>
                </a:solidFill>
                <a:sym typeface="Droid Serif"/>
              </a:rPr>
              <a:t>…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19875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-app-hello-world-ch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8" y="0"/>
            <a:ext cx="7386984" cy="4266024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63263"/>
            <a:ext cx="9154624" cy="11802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And when you refresh the page, the change will be immediately visible!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89837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The sample apps show an example of how to handle </a:t>
            </a:r>
            <a:r>
              <a:rPr lang="en-US" sz="2800" dirty="0" err="1" smtClean="0">
                <a:solidFill>
                  <a:schemeClr val="tx1"/>
                </a:solidFill>
                <a:sym typeface="Droid Serif"/>
              </a:rPr>
              <a:t>configs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in multiple environments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  <p:pic>
        <p:nvPicPr>
          <p:cNvPr id="3" name="Picture 2" descr="sample-app-confi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3" y="680994"/>
            <a:ext cx="8405455" cy="30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7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The frontend is an example of a user-facing app (e.g., returns HTML)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  <p:pic>
        <p:nvPicPr>
          <p:cNvPr id="2" name="Picture 1" descr="ref-arch-app-front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8" y="158146"/>
            <a:ext cx="6742425" cy="39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1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-app-configs-secre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0" y="680994"/>
            <a:ext cx="8528620" cy="3141163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And how to securely store secrets (e.g., database passwords) in your </a:t>
            </a:r>
            <a:r>
              <a:rPr lang="en-US" sz="2800" dirty="0" err="1" smtClean="0">
                <a:solidFill>
                  <a:schemeClr val="tx1"/>
                </a:solidFill>
                <a:sym typeface="Droid Serif"/>
              </a:rPr>
              <a:t>config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79037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7"/>
          <p:cNvSpPr txBox="1"/>
          <p:nvPr/>
        </p:nvSpPr>
        <p:spPr>
          <a:xfrm>
            <a:off x="0" y="3822157"/>
            <a:ext cx="9154624" cy="132134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The easiest way to encrypt a new secret is to install 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gruntkms</a:t>
            </a:r>
            <a:endParaRPr lang="en" sz="2800" b="0" dirty="0">
              <a:solidFill>
                <a:schemeClr val="tx1"/>
              </a:solidFill>
              <a:latin typeface="Consolas"/>
              <a:cs typeface="Consolas"/>
              <a:sym typeface="Droid Serif"/>
            </a:endParaRPr>
          </a:p>
        </p:txBody>
      </p:sp>
      <p:pic>
        <p:nvPicPr>
          <p:cNvPr id="3" name="Picture 2" descr="gruntkms-read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25" y="0"/>
            <a:ext cx="7086351" cy="41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4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624" y="0"/>
            <a:ext cx="9154624" cy="3608033"/>
          </a:xfrm>
          <a:prstGeom prst="rect">
            <a:avLst/>
          </a:prstGeom>
          <a:solidFill>
            <a:srgbClr val="000000"/>
          </a:solidFill>
        </p:spPr>
        <p:txBody>
          <a:bodyPr wrap="square" lIns="365760" tIns="365760" bIns="182880">
            <a:noAutofit/>
          </a:bodyPr>
          <a:lstStyle/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&gt; export AWS_ACCESS_KEY_ID=AKIAIOSFODNN7EXAMPLE</a:t>
            </a: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export 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AWS_SECRET_ACCESS_KEY=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wJalrXUtnFEMI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/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K7MDENG</a:t>
            </a:r>
          </a:p>
          <a:p>
            <a:endParaRPr lang="en-US" sz="2000" dirty="0" smtClean="0">
              <a:solidFill>
                <a:srgbClr val="0DF500"/>
              </a:solidFill>
              <a:latin typeface="Consolas"/>
            </a:endParaRP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gruntkms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encrypt \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--key-id alias/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cmk-dev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\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--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aws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-region us-west-2 \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--plaintext my-secret</a:t>
            </a:r>
          </a:p>
          <a:p>
            <a:endParaRPr lang="en-US" sz="2000" dirty="0" smtClean="0">
              <a:solidFill>
                <a:srgbClr val="0DF500"/>
              </a:solidFill>
              <a:latin typeface="Consolas"/>
            </a:endParaRPr>
          </a:p>
          <a:p>
            <a:r>
              <a:rPr lang="en-US" sz="2000" dirty="0" err="1">
                <a:solidFill>
                  <a:srgbClr val="0DF500"/>
                </a:solidFill>
                <a:latin typeface="Consolas"/>
              </a:rPr>
              <a:t>kmscrypt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::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AQICAHji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/SJGsf0XCu+n1uyMoJKMW3tUQtjMj5WKnrh5V478</a:t>
            </a:r>
          </a:p>
          <a:p>
            <a:endParaRPr lang="en-US" sz="2000" dirty="0">
              <a:solidFill>
                <a:srgbClr val="0DF500"/>
              </a:solidFill>
              <a:latin typeface="Consolas"/>
            </a:endParaRPr>
          </a:p>
        </p:txBody>
      </p:sp>
      <p:sp>
        <p:nvSpPr>
          <p:cNvPr id="3" name="Shape 37"/>
          <p:cNvSpPr txBox="1"/>
          <p:nvPr/>
        </p:nvSpPr>
        <p:spPr>
          <a:xfrm>
            <a:off x="-10624" y="3458258"/>
            <a:ext cx="9154624" cy="168524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38000">
                <a:schemeClr val="tx1">
                  <a:alpha val="70000"/>
                </a:schemeClr>
              </a:gs>
              <a:gs pos="20000">
                <a:schemeClr val="tx1">
                  <a:alpha val="75000"/>
                </a:schemeClr>
              </a:gs>
              <a:gs pos="59000">
                <a:schemeClr val="tx1">
                  <a:alpha val="60000"/>
                </a:schemeClr>
              </a:gs>
              <a:gs pos="82000">
                <a:schemeClr val="tx1">
                  <a:alpha val="30000"/>
                </a:schemeClr>
              </a:gs>
              <a:gs pos="88000">
                <a:schemeClr val="tx1">
                  <a:alpha val="20000"/>
                </a:schemeClr>
              </a:gs>
              <a:gs pos="94000">
                <a:schemeClr val="tx1">
                  <a:alpha val="1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To encrypt, authenticate to AWS and run </a:t>
            </a:r>
            <a:r>
              <a:rPr lang="en-US" sz="4000" b="0" dirty="0" err="1" smtClean="0">
                <a:solidFill>
                  <a:schemeClr val="bg1"/>
                </a:solidFill>
                <a:latin typeface="Consolas"/>
                <a:cs typeface="Consolas"/>
                <a:sym typeface="Droid Serif"/>
              </a:rPr>
              <a:t>gruntkms</a:t>
            </a:r>
            <a:r>
              <a:rPr lang="en-US" sz="4000" b="0" dirty="0" smtClean="0">
                <a:solidFill>
                  <a:schemeClr val="bg1"/>
                </a:solidFill>
                <a:latin typeface="Consolas"/>
                <a:cs typeface="Consolas"/>
                <a:sym typeface="Droid Serif"/>
              </a:rPr>
              <a:t> encrypt</a:t>
            </a:r>
            <a:endParaRPr lang="en" sz="4000" b="0" dirty="0">
              <a:solidFill>
                <a:srgbClr val="ECBC28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15275861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624" y="0"/>
            <a:ext cx="9154624" cy="3608033"/>
          </a:xfrm>
          <a:prstGeom prst="rect">
            <a:avLst/>
          </a:prstGeom>
          <a:solidFill>
            <a:srgbClr val="000000"/>
          </a:solidFill>
        </p:spPr>
        <p:txBody>
          <a:bodyPr wrap="square" lIns="365760" tIns="365760" bIns="182880">
            <a:noAutofit/>
          </a:bodyPr>
          <a:lstStyle/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&gt; export AWS_ACCESS_KEY_ID=AKIAIOSFODNN7EXAMPLE</a:t>
            </a: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export 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AWS_SECRET_ACCESS_KEY=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wJalrXUtnFEMI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/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K7MDENG</a:t>
            </a:r>
          </a:p>
          <a:p>
            <a:endParaRPr lang="en-US" sz="2000" dirty="0" smtClean="0">
              <a:solidFill>
                <a:srgbClr val="0DF500"/>
              </a:solidFill>
              <a:latin typeface="Consolas"/>
            </a:endParaRP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gruntkms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encrypt \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--key-id alias/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cmk-dev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\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--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aws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-region us-west-2 \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--plaintext my-secret \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--role-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arn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arn:aws:iam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: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:333333333: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role/allow-full-access-from-other-accounts</a:t>
            </a:r>
          </a:p>
          <a:p>
            <a:endParaRPr lang="en-US" sz="2000" dirty="0" smtClean="0">
              <a:solidFill>
                <a:srgbClr val="0DF500"/>
              </a:solidFill>
              <a:latin typeface="Consolas"/>
            </a:endParaRPr>
          </a:p>
          <a:p>
            <a:endParaRPr lang="en-US" sz="2000" dirty="0" smtClean="0">
              <a:solidFill>
                <a:srgbClr val="0DF500"/>
              </a:solidFill>
              <a:latin typeface="Consolas"/>
            </a:endParaRPr>
          </a:p>
          <a:p>
            <a:endParaRPr lang="en-US" sz="2000" dirty="0">
              <a:solidFill>
                <a:srgbClr val="0DF500"/>
              </a:solidFill>
              <a:latin typeface="Consolas"/>
            </a:endParaRPr>
          </a:p>
        </p:txBody>
      </p:sp>
      <p:sp>
        <p:nvSpPr>
          <p:cNvPr id="3" name="Shape 37"/>
          <p:cNvSpPr txBox="1"/>
          <p:nvPr/>
        </p:nvSpPr>
        <p:spPr>
          <a:xfrm>
            <a:off x="-10624" y="3458258"/>
            <a:ext cx="9154624" cy="168524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38000">
                <a:schemeClr val="tx1">
                  <a:alpha val="70000"/>
                </a:schemeClr>
              </a:gs>
              <a:gs pos="20000">
                <a:schemeClr val="tx1">
                  <a:alpha val="75000"/>
                </a:schemeClr>
              </a:gs>
              <a:gs pos="59000">
                <a:schemeClr val="tx1">
                  <a:alpha val="60000"/>
                </a:schemeClr>
              </a:gs>
              <a:gs pos="82000">
                <a:schemeClr val="tx1">
                  <a:alpha val="30000"/>
                </a:schemeClr>
              </a:gs>
              <a:gs pos="88000">
                <a:schemeClr val="tx1">
                  <a:alpha val="20000"/>
                </a:schemeClr>
              </a:gs>
              <a:gs pos="94000">
                <a:schemeClr val="tx1">
                  <a:alpha val="1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With multi-account, you can assume a role using </a:t>
            </a:r>
            <a:r>
              <a:rPr lang="en-US" sz="4000" b="0" dirty="0" smtClean="0">
                <a:solidFill>
                  <a:schemeClr val="bg1"/>
                </a:solidFill>
                <a:latin typeface="Consolas"/>
                <a:cs typeface="Consolas"/>
                <a:sym typeface="Droid Serif"/>
              </a:rPr>
              <a:t>--role-</a:t>
            </a:r>
            <a:r>
              <a:rPr lang="en-US" sz="4000" b="0" dirty="0" err="1" smtClean="0">
                <a:solidFill>
                  <a:schemeClr val="bg1"/>
                </a:solidFill>
                <a:latin typeface="Consolas"/>
                <a:cs typeface="Consolas"/>
                <a:sym typeface="Droid Serif"/>
              </a:rPr>
              <a:t>arn</a:t>
            </a:r>
            <a:endParaRPr lang="en" sz="4000" b="0" dirty="0">
              <a:solidFill>
                <a:srgbClr val="ECBC28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86525883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624" y="0"/>
            <a:ext cx="9154624" cy="3608033"/>
          </a:xfrm>
          <a:prstGeom prst="rect">
            <a:avLst/>
          </a:prstGeom>
          <a:solidFill>
            <a:srgbClr val="000000"/>
          </a:solidFill>
        </p:spPr>
        <p:txBody>
          <a:bodyPr wrap="square" lIns="365760" tIns="365760" bIns="182880">
            <a:noAutofit/>
          </a:bodyPr>
          <a:lstStyle/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&gt; export AWS_ACCESS_KEY_ID=AKIAIOSFODNN7EXAMPLE</a:t>
            </a: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export 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AWS_SECRET_ACCESS_KEY=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wJalrXUtnFEMI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/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K7MDENG</a:t>
            </a:r>
          </a:p>
          <a:p>
            <a:endParaRPr lang="en-US" sz="2000" dirty="0" smtClean="0">
              <a:solidFill>
                <a:srgbClr val="0DF500"/>
              </a:solidFill>
              <a:latin typeface="Consolas"/>
            </a:endParaRP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gruntkms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encrypt \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--key-id alias/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cmk-dev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\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--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aws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-region us-west-2 \</a:t>
            </a: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 --plaintext my-secret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 \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 --role-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arn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arn:aws:iam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::333333333:role/allow-full-access-from-other-accounts</a:t>
            </a:r>
          </a:p>
          <a:p>
            <a:endParaRPr lang="en-US" sz="2000" dirty="0" smtClean="0">
              <a:solidFill>
                <a:srgbClr val="0DF500"/>
              </a:solidFill>
              <a:latin typeface="Consolas"/>
            </a:endParaRPr>
          </a:p>
        </p:txBody>
      </p:sp>
      <p:sp>
        <p:nvSpPr>
          <p:cNvPr id="3" name="Shape 37"/>
          <p:cNvSpPr txBox="1"/>
          <p:nvPr/>
        </p:nvSpPr>
        <p:spPr>
          <a:xfrm>
            <a:off x="-10624" y="3458258"/>
            <a:ext cx="9154624" cy="168524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38000">
                <a:schemeClr val="tx1">
                  <a:alpha val="70000"/>
                </a:schemeClr>
              </a:gs>
              <a:gs pos="20000">
                <a:schemeClr val="tx1">
                  <a:alpha val="75000"/>
                </a:schemeClr>
              </a:gs>
              <a:gs pos="59000">
                <a:schemeClr val="tx1">
                  <a:alpha val="60000"/>
                </a:schemeClr>
              </a:gs>
              <a:gs pos="82000">
                <a:schemeClr val="tx1">
                  <a:alpha val="30000"/>
                </a:schemeClr>
              </a:gs>
              <a:gs pos="88000">
                <a:schemeClr val="tx1">
                  <a:alpha val="20000"/>
                </a:schemeClr>
              </a:gs>
              <a:gs pos="94000">
                <a:schemeClr val="tx1">
                  <a:alpha val="1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4000" b="0" dirty="0" smtClean="0">
                <a:solidFill>
                  <a:schemeClr val="bg1"/>
                </a:solidFill>
                <a:latin typeface="Consolas"/>
                <a:cs typeface="Consolas"/>
                <a:sym typeface="Droid Serif"/>
              </a:rPr>
              <a:t>--key-id</a:t>
            </a:r>
            <a:r>
              <a:rPr lang="en-US" sz="4000" b="0" dirty="0" smtClean="0">
                <a:solidFill>
                  <a:schemeClr val="bg1"/>
                </a:solidFill>
                <a:sym typeface="Droid Serif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is the ID of a Customer Master Key (CMK) in KMS</a:t>
            </a:r>
            <a:endParaRPr lang="en" sz="4000" b="0" dirty="0">
              <a:solidFill>
                <a:srgbClr val="ECBC28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91648582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7"/>
          <p:cNvSpPr txBox="1"/>
          <p:nvPr/>
        </p:nvSpPr>
        <p:spPr>
          <a:xfrm>
            <a:off x="0" y="3822157"/>
            <a:ext cx="9154624" cy="132134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To find the available CMKs, head to the IAM console, and click “Encryption Keys”</a:t>
            </a:r>
            <a:endParaRPr lang="en" sz="2800" b="0" dirty="0">
              <a:solidFill>
                <a:schemeClr val="tx1"/>
              </a:solidFill>
              <a:latin typeface="Consolas"/>
              <a:cs typeface="Consolas"/>
              <a:sym typeface="Droid Serif"/>
            </a:endParaRPr>
          </a:p>
        </p:txBody>
      </p:sp>
      <p:pic>
        <p:nvPicPr>
          <p:cNvPr id="2" name="Picture 1" descr="iam-kms-us-east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09" y="0"/>
            <a:ext cx="5773382" cy="41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am-kms-us-east-1-men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09" y="0"/>
            <a:ext cx="5773382" cy="4186963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822157"/>
            <a:ext cx="9154624" cy="132134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Pick the proper region (the region selector is not in the usual spot!)</a:t>
            </a:r>
            <a:endParaRPr lang="en" sz="2800" b="0" dirty="0">
              <a:solidFill>
                <a:schemeClr val="tx1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95483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m-kms-us-west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09" y="0"/>
            <a:ext cx="5773382" cy="4186964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822157"/>
            <a:ext cx="9154624" cy="132134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Now you can see all the available CMKs</a:t>
            </a:r>
            <a:endParaRPr lang="en" sz="2800" b="0" dirty="0">
              <a:solidFill>
                <a:schemeClr val="tx1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70791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m-kms-us-west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09" y="0"/>
            <a:ext cx="5773382" cy="4186964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822157"/>
            <a:ext cx="9154624" cy="132134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An admin must give you access to a CMK (via IAM) for you to be able to use it.</a:t>
            </a:r>
            <a:endParaRPr lang="en" sz="2800" b="0" dirty="0">
              <a:solidFill>
                <a:schemeClr val="tx1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93693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m-kms-us-west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09" y="0"/>
            <a:ext cx="5773382" cy="4186964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822157"/>
            <a:ext cx="9154624" cy="132134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You can use the “Alias” as the </a:t>
            </a:r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--key-id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Droid Serif"/>
              </a:rPr>
              <a:t>param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with 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gruntkms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(e.g., </a:t>
            </a:r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alias/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cmk-dev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).</a:t>
            </a:r>
            <a:endParaRPr lang="en" sz="2800" b="0" dirty="0">
              <a:solidFill>
                <a:schemeClr val="tx1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3669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f-arch-app-back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8" y="158146"/>
            <a:ext cx="6742425" cy="3999553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The backend is an example of an app that talks to the data stores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05115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624" y="0"/>
            <a:ext cx="9154624" cy="3608033"/>
          </a:xfrm>
          <a:prstGeom prst="rect">
            <a:avLst/>
          </a:prstGeom>
          <a:solidFill>
            <a:srgbClr val="000000"/>
          </a:solidFill>
        </p:spPr>
        <p:txBody>
          <a:bodyPr wrap="square" lIns="365760" tIns="365760" bIns="182880">
            <a:noAutofit/>
          </a:bodyPr>
          <a:lstStyle/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&gt; export AWS_ACCESS_KEY_ID=AKIAIOSFODNN7EXAMPLE</a:t>
            </a: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export 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AWS_SECRET_ACCESS_KEY=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wJalrXUtnFEMI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/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K7MDENG</a:t>
            </a:r>
          </a:p>
          <a:p>
            <a:endParaRPr lang="en-US" sz="2000" dirty="0" smtClean="0">
              <a:solidFill>
                <a:srgbClr val="0DF500"/>
              </a:solidFill>
              <a:latin typeface="Consolas"/>
            </a:endParaRP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gruntkms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encrypt \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--key-id alias/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cmk-dev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\</a:t>
            </a:r>
          </a:p>
          <a:p>
            <a:r>
              <a:rPr lang="en-US" sz="2000" dirty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--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aws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-region us-west-2 \</a:t>
            </a: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 --plaintext my-secret</a:t>
            </a:r>
          </a:p>
          <a:p>
            <a:endParaRPr lang="en-US" sz="2000" dirty="0" smtClean="0">
              <a:solidFill>
                <a:srgbClr val="0DF500"/>
              </a:solidFill>
              <a:latin typeface="Consolas"/>
            </a:endParaRPr>
          </a:p>
          <a:p>
            <a:r>
              <a:rPr lang="en-US" sz="2000" dirty="0" err="1">
                <a:solidFill>
                  <a:srgbClr val="0DF500"/>
                </a:solidFill>
                <a:latin typeface="Consolas"/>
              </a:rPr>
              <a:t>kmscrypt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::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AQICAHji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/SJGsf0XCu+n1uyMoJKMW3tUQtjMj5WKnrh5V478</a:t>
            </a:r>
          </a:p>
          <a:p>
            <a:endParaRPr lang="en-US" sz="2000" dirty="0">
              <a:solidFill>
                <a:srgbClr val="0DF500"/>
              </a:solidFill>
              <a:latin typeface="Consolas"/>
            </a:endParaRPr>
          </a:p>
        </p:txBody>
      </p:sp>
      <p:sp>
        <p:nvSpPr>
          <p:cNvPr id="3" name="Shape 37"/>
          <p:cNvSpPr txBox="1"/>
          <p:nvPr/>
        </p:nvSpPr>
        <p:spPr>
          <a:xfrm>
            <a:off x="-10624" y="3458258"/>
            <a:ext cx="9154624" cy="168524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38000">
                <a:schemeClr val="tx1">
                  <a:alpha val="70000"/>
                </a:schemeClr>
              </a:gs>
              <a:gs pos="20000">
                <a:schemeClr val="tx1">
                  <a:alpha val="75000"/>
                </a:schemeClr>
              </a:gs>
              <a:gs pos="59000">
                <a:schemeClr val="tx1">
                  <a:alpha val="60000"/>
                </a:schemeClr>
              </a:gs>
              <a:gs pos="82000">
                <a:schemeClr val="tx1">
                  <a:alpha val="30000"/>
                </a:schemeClr>
              </a:gs>
              <a:gs pos="88000">
                <a:schemeClr val="tx1">
                  <a:alpha val="20000"/>
                </a:schemeClr>
              </a:gs>
              <a:gs pos="94000">
                <a:schemeClr val="tx1">
                  <a:alpha val="1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You get back </a:t>
            </a:r>
            <a:r>
              <a:rPr lang="en-US" sz="4000" dirty="0" err="1" smtClean="0">
                <a:solidFill>
                  <a:schemeClr val="bg1"/>
                </a:solidFill>
                <a:sym typeface="Droid Serif"/>
              </a:rPr>
              <a:t>ciphertext</a:t>
            </a:r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 that is safe to put into your </a:t>
            </a:r>
            <a:r>
              <a:rPr lang="en-US" sz="4000" dirty="0" err="1" smtClean="0">
                <a:solidFill>
                  <a:schemeClr val="bg1"/>
                </a:solidFill>
                <a:sym typeface="Droid Serif"/>
              </a:rPr>
              <a:t>config</a:t>
            </a:r>
            <a:endParaRPr lang="en" sz="4000" b="0" dirty="0">
              <a:solidFill>
                <a:srgbClr val="ECBC28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409042608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624" y="0"/>
            <a:ext cx="9154624" cy="3608033"/>
          </a:xfrm>
          <a:prstGeom prst="rect">
            <a:avLst/>
          </a:prstGeom>
          <a:solidFill>
            <a:srgbClr val="000000"/>
          </a:solidFill>
        </p:spPr>
        <p:txBody>
          <a:bodyPr wrap="square" lIns="365760" tIns="365760" bIns="182880">
            <a:noAutofit/>
          </a:bodyPr>
          <a:lstStyle/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gruntkms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decrypt \</a:t>
            </a: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 --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aws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-region us-west-2 \</a:t>
            </a: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 --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ciphertext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 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kmscrypt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::</a:t>
            </a:r>
            <a:r>
              <a:rPr lang="en-US" sz="2000" dirty="0" err="1">
                <a:solidFill>
                  <a:srgbClr val="0DF500"/>
                </a:solidFill>
                <a:latin typeface="Consolas"/>
              </a:rPr>
              <a:t>AQICAHji</a:t>
            </a:r>
            <a:r>
              <a:rPr lang="en-US" sz="2000" dirty="0">
                <a:solidFill>
                  <a:srgbClr val="0DF500"/>
                </a:solidFill>
                <a:latin typeface="Consolas"/>
              </a:rPr>
              <a:t>/SJGsf0XCu+n1uyMoJKMW3tUQtjMj5WKnrh5V478</a:t>
            </a:r>
          </a:p>
          <a:p>
            <a:endParaRPr lang="en-US" sz="2000" dirty="0" smtClean="0">
              <a:solidFill>
                <a:srgbClr val="0DF500"/>
              </a:solidFill>
              <a:latin typeface="Consolas"/>
            </a:endParaRP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my-secret</a:t>
            </a:r>
            <a:endParaRPr lang="en-US" sz="2000" dirty="0">
              <a:solidFill>
                <a:srgbClr val="0DF500"/>
              </a:solidFill>
              <a:latin typeface="Consolas"/>
            </a:endParaRPr>
          </a:p>
        </p:txBody>
      </p:sp>
      <p:sp>
        <p:nvSpPr>
          <p:cNvPr id="3" name="Shape 37"/>
          <p:cNvSpPr txBox="1"/>
          <p:nvPr/>
        </p:nvSpPr>
        <p:spPr>
          <a:xfrm>
            <a:off x="-10624" y="3458258"/>
            <a:ext cx="9154624" cy="168524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38000">
                <a:schemeClr val="tx1">
                  <a:alpha val="70000"/>
                </a:schemeClr>
              </a:gs>
              <a:gs pos="20000">
                <a:schemeClr val="tx1">
                  <a:alpha val="75000"/>
                </a:schemeClr>
              </a:gs>
              <a:gs pos="59000">
                <a:schemeClr val="tx1">
                  <a:alpha val="60000"/>
                </a:schemeClr>
              </a:gs>
              <a:gs pos="82000">
                <a:schemeClr val="tx1">
                  <a:alpha val="30000"/>
                </a:schemeClr>
              </a:gs>
              <a:gs pos="88000">
                <a:schemeClr val="tx1">
                  <a:alpha val="20000"/>
                </a:schemeClr>
              </a:gs>
              <a:gs pos="94000">
                <a:schemeClr val="tx1">
                  <a:alpha val="1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You can also decrypt it with the </a:t>
            </a:r>
            <a:r>
              <a:rPr lang="en-US" sz="4000" b="0" dirty="0" smtClean="0">
                <a:solidFill>
                  <a:schemeClr val="bg1"/>
                </a:solidFill>
                <a:latin typeface="Consolas"/>
                <a:cs typeface="Consolas"/>
                <a:sym typeface="Droid Serif"/>
              </a:rPr>
              <a:t>decrypt</a:t>
            </a:r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 command</a:t>
            </a:r>
            <a:endParaRPr lang="en" sz="4000" b="0" dirty="0">
              <a:solidFill>
                <a:srgbClr val="ECBC28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69779060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During boot, the sample apps execute the </a:t>
            </a:r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run-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app.sh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script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  <p:pic>
        <p:nvPicPr>
          <p:cNvPr id="2" name="Picture 1" descr="sample-app-run-a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" y="0"/>
            <a:ext cx="7006591" cy="439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3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n-app-decry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0" y="55216"/>
            <a:ext cx="8000521" cy="4165130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In prod, </a:t>
            </a:r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run-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app.sh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uses 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gruntkms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to decrypt the </a:t>
            </a:r>
            <a:r>
              <a:rPr lang="en-US" sz="2800" dirty="0" err="1" smtClean="0">
                <a:solidFill>
                  <a:schemeClr val="tx1"/>
                </a:solidFill>
                <a:sym typeface="Droid Serif"/>
              </a:rPr>
              <a:t>configs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before starting the app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03710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-app-run-app-tls-cer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7" y="1"/>
            <a:ext cx="7755106" cy="4217011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840563"/>
            <a:ext cx="9154624" cy="13029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If you are using end-to-end encryption, it also decrypts the self-signed TLS certs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98844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-app-t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1" y="1"/>
            <a:ext cx="7313359" cy="4413234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The certs themselves live in the 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tls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folder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94886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-app-kms-iam-ro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6" y="300620"/>
            <a:ext cx="8282748" cy="3604034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852833"/>
            <a:ext cx="9154624" cy="129066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The app gets access to the CMK through an IAM role configured in </a:t>
            </a:r>
            <a:r>
              <a:rPr lang="en-US" sz="2800" dirty="0" err="1" smtClean="0">
                <a:solidFill>
                  <a:schemeClr val="tx1"/>
                </a:solidFill>
                <a:sym typeface="Droid Serif"/>
              </a:rPr>
              <a:t>Terraform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42595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-app-run-app-schema-migr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9" y="342048"/>
            <a:ext cx="8448403" cy="3651891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run-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app.sh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also uses </a:t>
            </a:r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flyway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to apply schema migrations before starting the app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38871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-app-schema-migr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7" y="0"/>
            <a:ext cx="7939167" cy="4328899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The schema migrations are in the 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sql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folder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05855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624" y="0"/>
            <a:ext cx="9154624" cy="3608033"/>
          </a:xfrm>
          <a:prstGeom prst="rect">
            <a:avLst/>
          </a:prstGeom>
          <a:solidFill>
            <a:srgbClr val="000000"/>
          </a:solidFill>
        </p:spPr>
        <p:txBody>
          <a:bodyPr wrap="square" lIns="365760" tIns="365760" bIns="182880">
            <a:noAutofit/>
          </a:bodyPr>
          <a:lstStyle/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git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add app/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index.html</a:t>
            </a:r>
            <a:endParaRPr lang="en-US" sz="2000" dirty="0" smtClean="0">
              <a:solidFill>
                <a:srgbClr val="0DF500"/>
              </a:solidFill>
              <a:latin typeface="Consolas"/>
            </a:endParaRP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git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commit -m "testing a simple text change"</a:t>
            </a:r>
          </a:p>
          <a:p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&gt; </a:t>
            </a:r>
            <a:r>
              <a:rPr lang="en-US" sz="2000" dirty="0" err="1" smtClean="0">
                <a:solidFill>
                  <a:srgbClr val="0DF500"/>
                </a:solidFill>
                <a:latin typeface="Consolas"/>
              </a:rPr>
              <a:t>git</a:t>
            </a:r>
            <a:r>
              <a:rPr lang="en-US" sz="2000" dirty="0" smtClean="0">
                <a:solidFill>
                  <a:srgbClr val="0DF500"/>
                </a:solidFill>
                <a:latin typeface="Consolas"/>
              </a:rPr>
              <a:t> push origin master</a:t>
            </a:r>
            <a:endParaRPr lang="en-US" sz="2000" dirty="0">
              <a:solidFill>
                <a:srgbClr val="0DF500"/>
              </a:solidFill>
              <a:latin typeface="Consolas"/>
            </a:endParaRPr>
          </a:p>
        </p:txBody>
      </p:sp>
      <p:sp>
        <p:nvSpPr>
          <p:cNvPr id="3" name="Shape 37"/>
          <p:cNvSpPr txBox="1"/>
          <p:nvPr/>
        </p:nvSpPr>
        <p:spPr>
          <a:xfrm>
            <a:off x="-10624" y="3458258"/>
            <a:ext cx="9154624" cy="168524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38000">
                <a:schemeClr val="tx1">
                  <a:alpha val="70000"/>
                </a:schemeClr>
              </a:gs>
              <a:gs pos="20000">
                <a:schemeClr val="tx1">
                  <a:alpha val="75000"/>
                </a:schemeClr>
              </a:gs>
              <a:gs pos="59000">
                <a:schemeClr val="tx1">
                  <a:alpha val="60000"/>
                </a:schemeClr>
              </a:gs>
              <a:gs pos="82000">
                <a:schemeClr val="tx1">
                  <a:alpha val="30000"/>
                </a:schemeClr>
              </a:gs>
              <a:gs pos="88000">
                <a:schemeClr val="tx1">
                  <a:alpha val="20000"/>
                </a:schemeClr>
              </a:gs>
              <a:gs pos="94000">
                <a:schemeClr val="tx1">
                  <a:alpha val="1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sym typeface="Droid Serif"/>
              </a:rPr>
              <a:t>Now that you’ve made changes, commit them to kick off CI/CD!</a:t>
            </a:r>
            <a:endParaRPr lang="en" sz="4000" b="0" dirty="0">
              <a:solidFill>
                <a:srgbClr val="ECBC28"/>
              </a:solidFill>
              <a:latin typeface="Consolas"/>
              <a:cs typeface="Consolas"/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85416139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f-arch-app-frontend-back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8" y="158146"/>
            <a:ext cx="6742425" cy="3999552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Reminder: the frontend can talk to the backend via an internal load balancer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268347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1"/>
          <p:cNvSpPr txBox="1"/>
          <p:nvPr/>
        </p:nvSpPr>
        <p:spPr>
          <a:xfrm>
            <a:off x="96544" y="312889"/>
            <a:ext cx="8853217" cy="4116640"/>
          </a:xfrm>
          <a:prstGeom prst="rect">
            <a:avLst/>
          </a:prstGeom>
          <a:noFill/>
          <a:ln>
            <a:noFill/>
          </a:ln>
        </p:spPr>
        <p:txBody>
          <a:bodyPr lIns="91440" tIns="91440" rIns="91425" bIns="91425" anchor="ctr" anchorCtr="0">
            <a:noAutofit/>
          </a:bodyPr>
          <a:lstStyle/>
          <a:p>
            <a:pPr marL="457200" rtl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ontserrat-Regular"/>
                <a:ea typeface="Montserrat"/>
                <a:cs typeface="Montserrat-Regular"/>
                <a:sym typeface="Montserrat"/>
              </a:rPr>
              <a:t>The apps show patterns you may want to follow:</a:t>
            </a:r>
            <a:endParaRPr lang="en-US" sz="4000" dirty="0" smtClean="0">
              <a:solidFill>
                <a:srgbClr val="ECBC28"/>
              </a:solidFill>
              <a:latin typeface="Consolas"/>
              <a:ea typeface="Montserrat"/>
              <a:cs typeface="Consolas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2523471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mple-app-dockerf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98" y="0"/>
            <a:ext cx="6245805" cy="4342090"/>
          </a:xfrm>
          <a:prstGeom prst="rect">
            <a:avLst/>
          </a:prstGeom>
        </p:spPr>
      </p:pic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How to create a 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Dockerfile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to package your app as a </a:t>
            </a:r>
            <a:r>
              <a:rPr lang="en-US" sz="2800" dirty="0" err="1" smtClean="0">
                <a:solidFill>
                  <a:schemeClr val="tx1"/>
                </a:solidFill>
                <a:sym typeface="Droid Serif"/>
              </a:rPr>
              <a:t>Docker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 container</a:t>
            </a:r>
            <a:endParaRPr lang="en" sz="2800" dirty="0">
              <a:solidFill>
                <a:schemeClr val="tx1"/>
              </a:solidFill>
              <a:sym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54983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7"/>
          <p:cNvSpPr txBox="1"/>
          <p:nvPr/>
        </p:nvSpPr>
        <p:spPr>
          <a:xfrm>
            <a:off x="0" y="3993939"/>
            <a:ext cx="9154624" cy="1149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93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91425" tIns="91425" rIns="274320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65760" lvl="0"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How to configure </a:t>
            </a:r>
            <a:r>
              <a:rPr lang="en-US" sz="2800" b="0" dirty="0" err="1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docker-</a:t>
            </a:r>
            <a:r>
              <a:rPr lang="en-US" sz="2800" b="0" dirty="0" err="1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compose.yml</a:t>
            </a:r>
            <a:r>
              <a:rPr lang="en-US" sz="2800" b="0" dirty="0" smtClean="0">
                <a:solidFill>
                  <a:schemeClr val="tx1"/>
                </a:solidFill>
                <a:latin typeface="Consolas"/>
                <a:cs typeface="Consolas"/>
                <a:sym typeface="Droid Serif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Droid Serif"/>
              </a:rPr>
              <a:t>to run all apps and data stores with one command</a:t>
            </a:r>
            <a:endParaRPr lang="en" sz="2800" b="0" dirty="0">
              <a:solidFill>
                <a:schemeClr val="tx1"/>
              </a:solidFill>
              <a:latin typeface="Consolas"/>
              <a:cs typeface="Consolas"/>
              <a:sym typeface="Droid Serif"/>
            </a:endParaRPr>
          </a:p>
        </p:txBody>
      </p:sp>
      <p:pic>
        <p:nvPicPr>
          <p:cNvPr id="2" name="Picture 1" descr="sample-app-docker-compo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25" y="0"/>
            <a:ext cx="6080150" cy="42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1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1"/>
          <p:cNvSpPr txBox="1"/>
          <p:nvPr/>
        </p:nvSpPr>
        <p:spPr>
          <a:xfrm>
            <a:off x="96544" y="312889"/>
            <a:ext cx="8853217" cy="4116640"/>
          </a:xfrm>
          <a:prstGeom prst="rect">
            <a:avLst/>
          </a:prstGeom>
          <a:noFill/>
          <a:ln>
            <a:noFill/>
          </a:ln>
        </p:spPr>
        <p:txBody>
          <a:bodyPr lIns="91440" tIns="91440" rIns="91425" bIns="91425" anchor="ctr" anchorCtr="0">
            <a:noAutofit/>
          </a:bodyPr>
          <a:lstStyle/>
          <a:p>
            <a:pPr marL="457200" rtl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ontserrat-Regular"/>
                <a:ea typeface="Montserrat"/>
                <a:cs typeface="Montserrat-Regular"/>
                <a:sym typeface="Montserrat"/>
              </a:rPr>
              <a:t>Let’s run </a:t>
            </a:r>
            <a:r>
              <a:rPr lang="en-US" sz="4000" dirty="0" smtClean="0">
                <a:solidFill>
                  <a:schemeClr val="bg1"/>
                </a:solidFill>
                <a:latin typeface="Consolas"/>
                <a:ea typeface="Montserrat"/>
                <a:cs typeface="Consolas"/>
                <a:sym typeface="Montserrat"/>
              </a:rPr>
              <a:t>sample-app-frontend</a:t>
            </a:r>
            <a:r>
              <a:rPr lang="en-US" sz="4000" b="1" dirty="0" smtClean="0">
                <a:solidFill>
                  <a:schemeClr val="bg1"/>
                </a:solidFill>
                <a:latin typeface="Montserrat-Regular"/>
                <a:ea typeface="Montserrat"/>
                <a:cs typeface="Montserrat-Regular"/>
                <a:sym typeface="Montserrat"/>
              </a:rPr>
              <a:t>:</a:t>
            </a:r>
            <a:endParaRPr lang="en-US" sz="4000" dirty="0" smtClean="0">
              <a:solidFill>
                <a:srgbClr val="ECBC28"/>
              </a:solidFill>
              <a:latin typeface="Consolas"/>
              <a:ea typeface="Montserrat"/>
              <a:cs typeface="Consolas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9316940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FED1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 flip="none" rotWithShape="1">
          <a:gsLst>
            <a:gs pos="0">
              <a:schemeClr val="tx1">
                <a:alpha val="40000"/>
              </a:schemeClr>
            </a:gs>
            <a:gs pos="100000">
              <a:schemeClr val="bg1">
                <a:alpha val="0"/>
              </a:schemeClr>
            </a:gs>
            <a:gs pos="80000">
              <a:schemeClr val="tx1">
                <a:alpha val="20000"/>
              </a:schemeClr>
            </a:gs>
            <a:gs pos="60000">
              <a:schemeClr val="tx1">
                <a:alpha val="30000"/>
              </a:schemeClr>
            </a:gs>
            <a:gs pos="40000">
              <a:schemeClr val="tx1">
                <a:alpha val="40000"/>
              </a:schemeClr>
            </a:gs>
          </a:gsLst>
          <a:path path="rect">
            <a:fillToRect l="50000" t="50000" r="50000" b="50000"/>
          </a:path>
          <a:tileRect/>
        </a:gradFill>
        <a:ln>
          <a:noFill/>
        </a:ln>
      </a:spPr>
      <a:bodyPr lIns="91425" tIns="91425" rIns="91425" bIns="91425" anchor="t" anchorCtr="0">
        <a:noAutofit/>
      </a:bodyPr>
      <a:lstStyle>
        <a:defPPr marL="365760" rtl="0">
          <a:buNone/>
          <a:defRPr sz="4800" b="1" dirty="0">
            <a:solidFill>
              <a:srgbClr val="FFFFFF"/>
            </a:solidFill>
            <a:latin typeface="Montserrat"/>
            <a:ea typeface="Montserrat"/>
            <a:cs typeface="Montserrat"/>
            <a:sym typeface="Montserra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28555</TotalTime>
  <Words>1183</Words>
  <Application>Microsoft Macintosh PowerPoint</Application>
  <PresentationFormat>On-screen Show (16:9)</PresentationFormat>
  <Paragraphs>126</Paragraphs>
  <Slides>49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Yevgeniy Brikman</cp:lastModifiedBy>
  <cp:revision>3837</cp:revision>
  <dcterms:modified xsi:type="dcterms:W3CDTF">2018-01-16T17:14:49Z</dcterms:modified>
</cp:coreProperties>
</file>